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 rtl="false">
  <p:sldMasterIdLst>
    <p:sldMasterId id="2147483694" r:id="rId1"/>
  </p:sldMasterIdLst>
  <p:handoutMasterIdLst>
    <p:handoutMasterId r:id="rId19"/>
  </p:handoutMasterIdLst>
  <p:sldIdLst>
    <p:sldId id="256" r:id="rId2"/>
    <p:sldId id="258" r:id="rId3"/>
    <p:sldId id="264" r:id="rId4"/>
    <p:sldId id="266" r:id="rId5"/>
    <p:sldId id="259" r:id="rId6"/>
    <p:sldId id="270" r:id="rId7"/>
    <p:sldId id="260" r:id="rId8"/>
    <p:sldId id="263" r:id="rId9"/>
    <p:sldId id="267" r:id="rId10"/>
    <p:sldId id="265" r:id="rId11"/>
    <p:sldId id="272" r:id="rId12"/>
    <p:sldId id="273" r:id="rId13"/>
    <p:sldId id="274" r:id="rId14"/>
    <p:sldId id="275" r:id="rId15"/>
    <p:sldId id="261" r:id="rId16"/>
    <p:sldId id="269" r:id="rId17"/>
    <p:sldId id="268" r:id="rId18"/>
  </p:sldIdLst>
  <p:sldSz cx="12192000" cy="6858000"/>
  <p:notesSz cx="6797675" cy="9926638"/>
  <p:defaultTextStyle>
    <a:defPPr rtl="false">
      <a:defRPr lang="cy"/>
    </a:defPPr>
    <a:lvl1pPr marL="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37" d="100"/>
          <a:sy n="37" d="100"/>
        </p:scale>
        <p:origin x="-66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 rtl="false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 rtl="false"/>
            <a:fld id="{CA2A5D0F-6048-46FF-A6AC-29AE6DC2137C}">
              <a:rPr lang="en-GB" smtClean="0"/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 rtl="false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 rtl="false"/>
            <a:fld id="{3867084A-A88C-4905-AB00-5EB6799B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 rtlCol="false">
            <a:normAutofit/>
          </a:bodyPr>
          <a:lstStyle>
            <a:lvl1pPr>
              <a:defRPr sz="5400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 rtlCol="false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false"/>
            <a:r>
              <a:rPr lang="cy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71609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 rtlCol="false">
            <a:normAutofit/>
          </a:bodyPr>
          <a:lstStyle>
            <a:lvl1pPr algn="l">
              <a:defRPr sz="4800" b="0" cap="none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 rtlCol="false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37456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 rtlCol="false">
            <a:normAutofit/>
          </a:bodyPr>
          <a:lstStyle>
            <a:lvl1pPr algn="l">
              <a:defRPr sz="4800" b="0" cap="none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 rtlCol="fals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 rtlCol="false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/>
          <a:p>
            <a:pPr lvl="0" rtl="false"/>
            <a:r>
              <a:rPr lang="cy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/>
          <a:p>
            <a:pPr rtl="false"/>
            <a:r>
              <a:rPr lang="cy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19326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 rtlCol="false">
            <a:normAutofit/>
          </a:bodyPr>
          <a:lstStyle>
            <a:lvl1pPr algn="l">
              <a:defRPr sz="4800" b="0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false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false">
              <a:buNone/>
            </a:pPr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59279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 rtlCol="false">
            <a:normAutofit/>
          </a:bodyPr>
          <a:lstStyle>
            <a:lvl1pPr algn="l">
              <a:defRPr sz="4800" b="0" cap="none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 rtlCol="false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false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false">
              <a:buNone/>
            </a:pPr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/>
          <a:p>
            <a:pPr lvl="0" rtl="false"/>
            <a:r>
              <a:rPr lang="cy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false" anchor="ctr">
            <a:noAutofit/>
          </a:bodyPr>
          <a:lstStyle/>
          <a:p>
            <a:pPr lvl="0" rtl="false"/>
            <a:r>
              <a:rPr lang="cy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107471"/>
      </p:ext>
    </p:extLst>
  </p:cSld>
  <p:clrMapOvr>
    <a:masterClrMapping/>
  </p:clrMapOvr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 rtlCol="false">
            <a:normAutofit/>
          </a:bodyPr>
          <a:lstStyle>
            <a:lvl1pPr algn="l">
              <a:defRPr sz="4800" b="0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 rtlCol="false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false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false">
              <a:buNone/>
            </a:pPr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44845"/>
      </p:ext>
    </p:extLst>
  </p:cSld>
  <p:clrMapOvr>
    <a:masterClrMapping/>
  </p:clrMapOvr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18991"/>
      </p:ext>
    </p:extLst>
  </p:cSld>
  <p:clrMapOvr>
    <a:masterClrMapping/>
  </p:clrMapOvr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 rtlCol="false"/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95296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01846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 rtlCol="false"/>
          <a:lstStyle>
            <a:lvl1pPr algn="l">
              <a:defRPr sz="4000" b="0" cap="none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 rtlCol="false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8998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05268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 rtlCol="false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 rtlCol="false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82228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09602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0112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 rtlCol="false"/>
          <a:lstStyle>
            <a:lvl1pPr algn="l">
              <a:defRPr sz="2000" b="0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false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0745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 rtlCol="false">
            <a:normAutofit/>
          </a:bodyPr>
          <a:lstStyle>
            <a:lvl1pPr algn="l">
              <a:defRPr sz="2400" b="0"/>
            </a:lvl1pPr>
          </a:lstStyle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 rtlCol="false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false"/>
            <a:r>
              <a:rPr lang="cy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false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false"/>
          <a:lstStyle/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0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false" anchor="t">
            <a:normAutofit/>
          </a:bodyPr>
          <a:lstStyle/>
          <a:p>
            <a:pPr rtl="false"/>
            <a:r>
              <a:rPr lang="c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false"/>
            <a:fld id="{65C575FA-4D0C-40D8-9C3F-7326A78F1581}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false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false"/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7" Target="../media/image27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9.png" Type="http://schemas.openxmlformats.org/officeDocument/2006/relationships/image"/><Relationship Id="rId4" Target="../media/hdphoto1.wdp" Type="http://schemas.microsoft.com/office/2007/relationships/hdphoto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942" y="1443100"/>
            <a:ext cx="9144000" cy="1441622"/>
          </a:xfrm>
        </p:spPr>
        <p:txBody>
          <a:bodyPr rtlCol="false">
            <a:normAutofit/>
          </a:bodyPr>
          <a:lstStyle/>
          <a:p>
            <a:pPr algn="ctr" rtl="false"/>
            <a:r>
              <a:rPr lang="cy" sz="4000"/>
              <a:t>Plant sy'n derbyn gofal a dysgwyr sy'n agored i niwed </a:t>
            </a:r>
            <a:br>
              <a:rPr lang="en-GB" sz="4000" dirty="0" smtClean="0"/>
            </a:br>
            <a:r>
              <a:rPr lang="cy" sz="4000"/>
              <a:t>yn Ysgol Gynradd Christchurch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03" y="4645531"/>
            <a:ext cx="2421713" cy="195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05" y="4645531"/>
            <a:ext cx="1844404" cy="1981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38" y="3751385"/>
            <a:ext cx="3610854" cy="22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40816"/>
              </p:ext>
            </p:extLst>
          </p:nvPr>
        </p:nvGraphicFramePr>
        <p:xfrm>
          <a:off x="2282726" y="1266092"/>
          <a:ext cx="8846382" cy="544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10286932" imgH="11668050" progId="Excel.Sheet.8">
                  <p:embed/>
                </p:oleObj>
              </mc:Choice>
              <mc:Fallback>
                <p:oleObj name="Worksheet" r:id="rId4" imgW="10286932" imgH="11668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2726" y="1266092"/>
                        <a:ext cx="8846382" cy="544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54215" y="500185"/>
            <a:ext cx="4915877" cy="523220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 rtl="false"/>
            <a:r>
              <a:rPr lang="cy" sz="2800" u="sng"/>
              <a:t>Proffil Boxall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326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659"/>
          </a:xfrm>
        </p:spPr>
        <p:txBody>
          <a:bodyPr rtlCol="false"/>
          <a:lstStyle/>
          <a:p>
            <a:pPr algn="ctr" rtl="false"/>
            <a:r>
              <a:rPr lang="cy" u="sng"/>
              <a:t>Gweithgareddau a theithiau plant sy'n derbyn gofal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900" y="1432065"/>
            <a:ext cx="8915400" cy="3777622"/>
          </a:xfrm>
        </p:spPr>
        <p:txBody>
          <a:bodyPr rtlCol="false"/>
          <a:lstStyle/>
          <a:p>
            <a:pPr rtl="false"/>
            <a:r>
              <a:rPr lang="cy"/>
              <a:t>G2G Lego</a:t>
            </a:r>
          </a:p>
          <a:p>
            <a:pPr rtl="false"/>
            <a:r>
              <a:rPr lang="cy"/>
              <a:t>Pêl-droed gyda Chlwb Pêl-droed Wrecsam</a:t>
            </a:r>
          </a:p>
          <a:p>
            <a:pPr rtl="false"/>
            <a:r>
              <a:rPr lang="cy"/>
              <a:t>Techniquest yn Wrecsam</a:t>
            </a:r>
          </a:p>
          <a:p>
            <a:pPr rtl="false"/>
            <a:r>
              <a:rPr lang="cy"/>
              <a:t>Marchogaeth</a:t>
            </a:r>
          </a:p>
          <a:p>
            <a:pPr rtl="false"/>
            <a:r>
              <a:rPr lang="cy"/>
              <a:t>Danger point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20" y="1497868"/>
            <a:ext cx="26670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69" y="2159000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50" y="4647956"/>
            <a:ext cx="2282092" cy="171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20" y="4149970"/>
            <a:ext cx="2645658" cy="248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3415549" y="5426078"/>
            <a:ext cx="2297723" cy="1212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48" y="3472715"/>
            <a:ext cx="2451309" cy="18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1258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679" y="405279"/>
            <a:ext cx="8911687" cy="1280890"/>
          </a:xfrm>
        </p:spPr>
        <p:txBody>
          <a:bodyPr rtlCol="false"/>
          <a:lstStyle/>
          <a:p>
            <a:pPr algn="ctr" rtl="false"/>
            <a:r>
              <a:rPr lang="cy" u="sng"/>
              <a:t>Unearthing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85" y="3706172"/>
            <a:ext cx="3743283" cy="2807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5" y="686632"/>
            <a:ext cx="3089682" cy="231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14" y="1381369"/>
            <a:ext cx="3978031" cy="2983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115" y="4713410"/>
            <a:ext cx="6210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568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741" y="342756"/>
            <a:ext cx="8911687" cy="1280890"/>
          </a:xfrm>
        </p:spPr>
        <p:txBody>
          <a:bodyPr rtlCol="false"/>
          <a:lstStyle/>
          <a:p>
            <a:pPr algn="ctr" rtl="false"/>
            <a:r>
              <a:rPr lang="cy" u="sng"/>
              <a:t>Marchogaeth</a:t>
            </a:r>
            <a:endParaRPr lang="en-GB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84" y="281718"/>
            <a:ext cx="2803769" cy="28717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84" y="842108"/>
            <a:ext cx="2311400" cy="231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46" y="1311031"/>
            <a:ext cx="3329354" cy="2592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84" y="3741615"/>
            <a:ext cx="2803769" cy="2803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15" y="4251569"/>
            <a:ext cx="2293815" cy="2293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9" y="3754314"/>
            <a:ext cx="2778370" cy="2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5328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9" y="1101969"/>
            <a:ext cx="3778250" cy="3778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46" y="3935208"/>
            <a:ext cx="2672700" cy="267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6" y="1039445"/>
            <a:ext cx="3915507" cy="2462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08" y="3882292"/>
            <a:ext cx="2725615" cy="2725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146" y="181530"/>
            <a:ext cx="891312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7691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 rtlCol="false"/>
          <a:lstStyle/>
          <a:p>
            <a:pPr algn="ctr" rtl="false"/>
            <a:r>
              <a:rPr lang="cy" b="1" u="sng"/>
              <a:t>Presenoldeb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938" y="1309816"/>
            <a:ext cx="5533292" cy="4285999"/>
          </a:xfrm>
        </p:spPr>
        <p:txBody>
          <a:bodyPr rtlCol="false">
            <a:normAutofit/>
          </a:bodyPr>
          <a:lstStyle/>
          <a:p>
            <a:pPr rtl="false"/>
            <a:r>
              <a:rPr lang="cy"/>
              <a:t>Presenoldeb yw ffocws canolog ein cymorth anogaeth ac ymddygiad sy'n weithredol ar gyfer ein plant sy'n derbyn gofal a'n dysgwyr agored i niwed. 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Rydym ni wedi treulio llawer o amser yn meithrin perthynas gref gyda'r holl rieni a gofalwyr.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Yn 2015 cawsom arolwg Estyn. Gwnaeth yr agwedd ysgol gyfan a chynnwys pob aelod o staff argraff fawr ar yr arolygwyr.</a:t>
            </a:r>
          </a:p>
          <a:p>
            <a:pPr rtl="false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86" y="453291"/>
            <a:ext cx="2048118" cy="2730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8" y="3614615"/>
            <a:ext cx="3720123" cy="2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7705"/>
          </a:xfrm>
        </p:spPr>
        <p:txBody>
          <a:bodyPr rtlCol="false"/>
          <a:lstStyle/>
          <a:p>
            <a:pPr algn="ctr" rtl="false"/>
            <a:r>
              <a:rPr lang="cy" u="sng"/>
              <a:t>Gwobrau Presenoldeb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70" y="1711569"/>
            <a:ext cx="5275384" cy="4199653"/>
          </a:xfrm>
        </p:spPr>
        <p:txBody>
          <a:bodyPr rtlCol="false">
            <a:normAutofit fontScale="92500" lnSpcReduction="20000"/>
          </a:bodyPr>
          <a:lstStyle/>
          <a:p>
            <a:pPr rtl="false"/>
            <a:r>
              <a:rPr lang="cy"/>
              <a:t>Mae plant yn derbyn tystysgrif dosbarth bob wythnos os ydyn nhw'n cyflawni dros 92% a hefyd ceir dwy wobr ar gyfer y presenoldeb uchaf yn y Cyfnod Sylfaen a Chyfnod Allweddol Dau. </a:t>
            </a:r>
            <a:endParaRPr lang="en-GB" dirty="0" smtClean="0"/>
          </a:p>
          <a:p>
            <a:pPr rtl="false"/>
            <a:endParaRPr lang="en-GB" dirty="0"/>
          </a:p>
          <a:p>
            <a:pPr rtl="false"/>
            <a:r>
              <a:rPr lang="cy"/>
              <a:t>Dosberthir tystysgrifau presenoldeb 100% ar y diwedd.</a:t>
            </a:r>
          </a:p>
          <a:p>
            <a:pPr rtl="false"/>
            <a:endParaRPr lang="en-GB" dirty="0"/>
          </a:p>
          <a:p>
            <a:pPr rtl="false"/>
            <a:r>
              <a:rPr lang="cy"/>
              <a:t>Ar ddiwedd y flwyddyn ysgol mae unrhyw ddisgybl sydd â phresenoldeb o 100% yn derbyn tystysgrif a gwobr gan y llywodraethwyr.  </a:t>
            </a:r>
            <a:endParaRPr lang="en-GB" dirty="0" smtClean="0"/>
          </a:p>
          <a:p>
            <a:pPr rtl="false"/>
            <a:endParaRPr lang="en-GB" dirty="0"/>
          </a:p>
          <a:p>
            <a:pPr rtl="false"/>
            <a:r>
              <a:rPr lang="cy"/>
              <a:t>Mae gennym brotocol Sir Ddinbych ar gyfer unrhyw broblemau presenoldeb ond rydym ni bob amser yn ceisio gweithio gyda'r rhieni a'r gofalwyr yn y lle cyntaf. </a:t>
            </a:r>
          </a:p>
          <a:p>
            <a:pPr rtl="false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2" y="1961661"/>
            <a:ext cx="3840143" cy="38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875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5" y="449600"/>
            <a:ext cx="8911687" cy="1280890"/>
          </a:xfrm>
        </p:spPr>
        <p:txBody>
          <a:bodyPr rtlCol="false"/>
          <a:lstStyle/>
          <a:p>
            <a:pPr algn="ctr" rtl="false"/>
            <a:r>
              <a:rPr lang="cy" u="sng"/>
              <a:t>Casgliad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577" y="1608496"/>
            <a:ext cx="8915400" cy="3777622"/>
          </a:xfrm>
        </p:spPr>
        <p:txBody>
          <a:bodyPr rtlCol="false"/>
          <a:lstStyle/>
          <a:p>
            <a:pPr rtl="false"/>
            <a:r>
              <a:rPr lang="cy"/>
              <a:t>Cyfuniad o strategaethau</a:t>
            </a:r>
          </a:p>
          <a:p>
            <a:pPr rtl="false"/>
            <a:r>
              <a:rPr lang="cy"/>
              <a:t>Grwpiau anogaeth a sesiynau 1:1</a:t>
            </a:r>
          </a:p>
          <a:p>
            <a:pPr rtl="false"/>
            <a:r>
              <a:rPr lang="cy"/>
              <a:t>Mentoriaid Dysgu</a:t>
            </a:r>
          </a:p>
          <a:p>
            <a:pPr rtl="false"/>
            <a:r>
              <a:rPr lang="cy"/>
              <a:t>Codi hunan-barch</a:t>
            </a:r>
          </a:p>
          <a:p>
            <a:pPr rtl="false"/>
            <a:r>
              <a:rPr lang="cy"/>
              <a:t>Codi dyheadau </a:t>
            </a:r>
            <a:endParaRPr lang="en-US" dirty="0"/>
          </a:p>
          <a:p>
            <a:pPr rtl="false"/>
            <a:r>
              <a:rPr lang="cy"/>
              <a:t>Gweithgareddau a theithiau dydd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231" y="449600"/>
            <a:ext cx="2883366" cy="2895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66" y="4283202"/>
            <a:ext cx="3670479" cy="226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680815"/>
            <a:ext cx="3215054" cy="28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8560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167"/>
          </a:xfrm>
        </p:spPr>
        <p:txBody>
          <a:bodyPr rtlCol="false"/>
          <a:lstStyle/>
          <a:p>
            <a:pPr algn="ctr" rtl="false"/>
            <a:r>
              <a:rPr lang="cy" b="1" u="sng"/>
              <a:t>Darpariaeth Anogaeth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092" y="1192868"/>
            <a:ext cx="5527007" cy="4776531"/>
          </a:xfrm>
        </p:spPr>
        <p:txBody>
          <a:bodyPr rtlCol="false">
            <a:normAutofit/>
          </a:bodyPr>
          <a:lstStyle/>
          <a:p>
            <a:pPr rtl="false"/>
            <a:r>
              <a:rPr lang="cy"/>
              <a:t>Dechreuon ni bum mlynedd yn ôl gydag angen penodol yn y Cyfnod Sylfaen gyda grŵp o blant oedd â phroblemau ymddygiad. </a:t>
            </a:r>
          </a:p>
          <a:p>
            <a:pPr rtl="false"/>
            <a:r>
              <a:rPr lang="cy"/>
              <a:t>Yn fuan iawn daeth yn amlwg fod y ddarpariaeth hon yn cael effaith gadarnhaol enfawr ar ddiwrnod y plentyn. </a:t>
            </a:r>
          </a:p>
          <a:p>
            <a:pPr rtl="false"/>
            <a:r>
              <a:rPr lang="cy"/>
              <a:t>Rydym ni'n canolbwyntio ar elfennau cadarnhaol ac adeiladu hunan-barch y plant gan sicrhau eu bod yn falch o'u llwyddiannau.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29" y="261551"/>
            <a:ext cx="3402227" cy="255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55" y="3532555"/>
            <a:ext cx="3048001" cy="2647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39" y="4411463"/>
            <a:ext cx="2779800" cy="2087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520" y="4411463"/>
            <a:ext cx="3319833" cy="21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41" y="524464"/>
            <a:ext cx="8911687" cy="1280890"/>
          </a:xfrm>
        </p:spPr>
        <p:txBody>
          <a:bodyPr rtlCol="false"/>
          <a:lstStyle/>
          <a:p>
            <a:pPr algn="ctr" rtl="false"/>
            <a:r>
              <a:rPr lang="cy" b="1" u="sng"/>
              <a:t>Grwpiau Anogaeth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719" y="1492738"/>
            <a:ext cx="5194912" cy="3777622"/>
          </a:xfrm>
        </p:spPr>
        <p:txBody>
          <a:bodyPr rtlCol="false"/>
          <a:lstStyle/>
          <a:p>
            <a:pPr rtl="false"/>
            <a:r>
              <a:rPr lang="cy"/>
              <a:t>Rydym ni'n cynnig cynllun gwobrwyo wythnosol a thymhorol.</a:t>
            </a:r>
          </a:p>
          <a:p>
            <a:pPr rtl="false"/>
            <a:r>
              <a:rPr lang="cy"/>
              <a:t>Rydym ni bellach yn cynnig darpariaeth Anogaeth i flynyddoedd tri a phedwar a phump a chwech.</a:t>
            </a:r>
          </a:p>
          <a:p>
            <a:pPr rtl="false"/>
            <a:r>
              <a:rPr lang="cy"/>
              <a:t>Rydym ni bellach yn gallu dynodi plant yn gynt o lawer i sicrhau ein bod yn gallu gwneud gwahaniaeth (hanes teuluol).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833" y="524464"/>
            <a:ext cx="3578662" cy="229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0" y="3834282"/>
            <a:ext cx="3246856" cy="243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093" y="4527953"/>
            <a:ext cx="2912938" cy="21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012" y="218832"/>
            <a:ext cx="9786219" cy="62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097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 rtlCol="false"/>
          <a:lstStyle/>
          <a:p>
            <a:pPr algn="ctr" rtl="false"/>
            <a:r>
              <a:rPr lang="cy" b="1" u="sng"/>
              <a:t>Rhythm Bywyd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246" y="1260390"/>
            <a:ext cx="8993554" cy="4916573"/>
          </a:xfrm>
        </p:spPr>
        <p:txBody>
          <a:bodyPr rtlCol="false">
            <a:normAutofit/>
          </a:bodyPr>
          <a:lstStyle/>
          <a:p>
            <a:pPr rtl="false"/>
            <a:r>
              <a:rPr lang="cy"/>
              <a:t>Yn 2013 rhedon ni Roots of Empathy fel cynllun peilot a thros y blynyddoedd diweddar rydym ni wedi dilyn y cwricwlwm.</a:t>
            </a:r>
          </a:p>
          <a:p>
            <a:pPr rtl="false"/>
            <a:r>
              <a:rPr lang="cy"/>
              <a:t>Mae'n rhaglen ddosbarth sy'n seiliedig ar dystiolaeth sydd wedi dangos effaith sylweddol yn lleihau lefelau o ymosodedd ymhlith plant ysgol, codi cymhwysedd cymdeithasol/emosiynol a chynyddu empathi. </a:t>
            </a:r>
          </a:p>
          <a:p>
            <a:pPr rtl="false"/>
            <a:r>
              <a:rPr lang="cy"/>
              <a:t>Rydym ni bellach wedi creu ein rhaglen ein hunain o'r enw Rhythm Bywyd. </a:t>
            </a:r>
          </a:p>
          <a:p>
            <a:pPr rtl="false"/>
            <a:r>
              <a:rPr lang="cy"/>
              <a:t>Rydym ni ar hyn o bryd yn rhedeg y rhaglen ar draws Blwyddyn 4 ac mae'n cynnwys babi ym mhob dosbarth sy'n ymweld bob trydedd wythnos.</a:t>
            </a:r>
          </a:p>
          <a:p>
            <a:pPr rtl="false"/>
            <a:endParaRPr lang="en-GB" dirty="0" smtClean="0"/>
          </a:p>
          <a:p>
            <a:pPr marL="0" indent="0" rtl="false">
              <a:buNone/>
            </a:pPr>
            <a:endParaRPr lang="en-GB" dirty="0" smtClean="0"/>
          </a:p>
          <a:p>
            <a:pPr marL="0" indent="0" rtl="false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77" y="4228645"/>
            <a:ext cx="3820080" cy="22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1" y="1406769"/>
            <a:ext cx="5158154" cy="4751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1187434"/>
            <a:ext cx="2907323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861" y="3759200"/>
            <a:ext cx="4262770" cy="2616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9754" y="257907"/>
            <a:ext cx="6486769" cy="64633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 rtl="false"/>
            <a:r>
              <a:rPr lang="cy" sz="3600" b="1"/>
              <a:t>Rhythm Bywyd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0153404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313"/>
          </a:xfrm>
        </p:spPr>
        <p:txBody>
          <a:bodyPr rtlCol="false"/>
          <a:lstStyle/>
          <a:p>
            <a:pPr algn="ctr" rtl="false"/>
            <a:r>
              <a:rPr lang="cy" b="1" u="sng"/>
              <a:t>Grŵp Ymddygiad Sunflower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835" y="1574038"/>
            <a:ext cx="4398319" cy="4867147"/>
          </a:xfrm>
        </p:spPr>
        <p:txBody>
          <a:bodyPr rtlCol="false">
            <a:normAutofit/>
          </a:bodyPr>
          <a:lstStyle/>
          <a:p>
            <a:pPr rtl="false"/>
            <a:r>
              <a:rPr lang="cy"/>
              <a:t>Ar hyn o bryd mae 6 plentyn blwyddyn 4 yn mynychu'r grŵp ynghyd â thri aelod o staff. Mae'r grŵp yn rhedeg dros dri phrynhawn yr wythnos.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Cynhaliodd y staff arsylwadau dosbarth dros gyfnod o dair wythnos cyn dethol y grŵp. 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Drwy'r sesiynau hyn mae'r plant yn dilyn cwricwlwm Blwyddyn 4 mewn amgylchedd cefnogol.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46" y="1574038"/>
            <a:ext cx="4994030" cy="43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243" y="1416259"/>
            <a:ext cx="4921373" cy="5145314"/>
          </a:xfrm>
        </p:spPr>
        <p:txBody>
          <a:bodyPr rtlCol="false">
            <a:normAutofit/>
          </a:bodyPr>
          <a:lstStyle/>
          <a:p>
            <a:pPr rtl="false"/>
            <a:r>
              <a:rPr lang="cy"/>
              <a:t>Mae'r prynhawniau'n dilyn trefn strwythuredig gydag ymlacio, adolygiad o'u bore ac yna gweithgareddau prynhawn a sesiwn addysg gorfforol.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Mae cynllun gwobrwyo'n weithredol gyda'r bechgyn yn cael cyfle i wneud cynnydd yn gyflym ac ennill tystysgrifau a gwobrau. </a:t>
            </a:r>
            <a:endParaRPr lang="en-GB" dirty="0" smtClean="0"/>
          </a:p>
          <a:p>
            <a:pPr marL="0" indent="0" rtl="false">
              <a:buNone/>
            </a:pPr>
            <a:endParaRPr lang="en-GB" dirty="0"/>
          </a:p>
          <a:p>
            <a:pPr rtl="false"/>
            <a:r>
              <a:rPr lang="cy"/>
              <a:t>Rydym ni wedi cael llwyddiant mawr gydag ochr greadigol y cwricwlwm.</a:t>
            </a:r>
          </a:p>
          <a:p>
            <a:pPr rtl="false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85" y="3988916"/>
            <a:ext cx="2946400" cy="2397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30"/>
                    </a14:imgEffect>
                    <a14:imgEffect>
                      <a14:saturation sat="174000"/>
                    </a14:imgEffect>
                    <a14:imgEffect>
                      <a14:brightnessContrast bright="2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3" y="466968"/>
            <a:ext cx="3978031" cy="2983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3713" y="83896"/>
            <a:ext cx="1051651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algn="ctr" rtl="false"/>
            <a:r>
              <a:rPr lang="cy" u="sng"/>
              <a:t>Rhaglenni Anogaeth Ychwanegol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38030"/>
            <a:ext cx="4725988" cy="4470401"/>
          </a:xfrm>
        </p:spPr>
        <p:txBody>
          <a:bodyPr rtlCol="false">
            <a:normAutofit fontScale="85000" lnSpcReduction="20000"/>
          </a:bodyPr>
          <a:lstStyle/>
          <a:p>
            <a:pPr rtl="false"/>
            <a:r>
              <a:rPr lang="cy"/>
              <a:t>Rhaglen therapi celf Lluniadu a Siarad a gynhelir ar sail 1:1.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Rhaglenni hunan-barch a all fod yn 1:1 neu grwpiau bach.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Rhaglenni rheoli dicter ac ymddygiad 1:1 neu grwpiau bach.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Rhaglen ymddygiad ysgol Dino i'r Cyfnod Sylfaen.</a:t>
            </a:r>
          </a:p>
          <a:p>
            <a:pPr rtl="false"/>
            <a:endParaRPr lang="en-GB" dirty="0" smtClean="0"/>
          </a:p>
          <a:p>
            <a:pPr rtl="false"/>
            <a:r>
              <a:rPr lang="cy"/>
              <a:t>Lola - rhaglen i helpu plant i wrando</a:t>
            </a:r>
          </a:p>
          <a:p>
            <a:pPr marL="0" indent="0" rtl="false">
              <a:buNone/>
            </a:pPr>
            <a:endParaRPr lang="en-GB" dirty="0" smtClean="0"/>
          </a:p>
          <a:p>
            <a:pPr rtl="false"/>
            <a:r>
              <a:rPr lang="cy"/>
              <a:t>Rhaglen Unearthing a all fod yn 1:1 neu grwpiau bach.</a:t>
            </a:r>
          </a:p>
          <a:p>
            <a:pPr rtl="false"/>
            <a:endParaRPr lang="en-GB" dirty="0" smtClean="0"/>
          </a:p>
          <a:p>
            <a:pPr marL="0" indent="0" rtl="false">
              <a:buNone/>
            </a:pPr>
            <a:endParaRPr lang="en-GB" dirty="0" smtClean="0"/>
          </a:p>
          <a:p>
            <a:pPr rtl="false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70" y="1623646"/>
            <a:ext cx="4034692" cy="40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3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2580</TotalTime>
  <Words>600</Words>
  <Application>Microsoft Office PowerPoint</Application>
  <PresentationFormat>Custom</PresentationFormat>
  <Paragraphs>70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Wisp</vt:lpstr>
      <vt:lpstr>Worksheet</vt:lpstr>
      <vt:lpstr>LAC and vulnerable learners  at Christchurch Primary School</vt:lpstr>
      <vt:lpstr>Nurture Provision</vt:lpstr>
      <vt:lpstr>Nurture Groups</vt:lpstr>
      <vt:lpstr>PowerPoint Presentation</vt:lpstr>
      <vt:lpstr>Rhythm of Life</vt:lpstr>
      <vt:lpstr>PowerPoint Presentation</vt:lpstr>
      <vt:lpstr>Sunflower Behaviour Group</vt:lpstr>
      <vt:lpstr>PowerPoint Presentation</vt:lpstr>
      <vt:lpstr>Additional Nurturing Programmes</vt:lpstr>
      <vt:lpstr>PowerPoint Presentation</vt:lpstr>
      <vt:lpstr>LAC Activities and Trips</vt:lpstr>
      <vt:lpstr>Unearthing</vt:lpstr>
      <vt:lpstr>Horse Riding</vt:lpstr>
      <vt:lpstr>PowerPoint Presentation</vt:lpstr>
      <vt:lpstr>Attendance</vt:lpstr>
      <vt:lpstr>Attendance Rewards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Well Being and Nurture</dc:title>
  <dc:creator>Caroline Hughes</dc:creator>
  <cp:lastModifiedBy>Jones, Jonathan (DfES - SLD)</cp:lastModifiedBy>
  <cp:revision>50</cp:revision>
  <cp:lastPrinted>2015-05-12T07:38:56Z</cp:lastPrinted>
  <dcterms:created xsi:type="dcterms:W3CDTF">2015-02-12T10:53:50Z</dcterms:created>
  <dcterms:modified xsi:type="dcterms:W3CDTF">2017-04-04T13:42:49Z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2197951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