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application/vnd.ms-excel" Extension="xls"/>
  <Default ContentType="application/vnd.openxmlformats-package.relationships+xml" Extension="rels"/>
  <Default ContentType="application/xml" Extension="xml"/>
  <Default ContentType="image/vnd.ms-photo" Extension="wdp"/>
  <Default ContentType="application/vnd.openxmlformats-officedocument.vmlDrawing" Extension="v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19"/>
  </p:handoutMasterIdLst>
  <p:sldIdLst>
    <p:sldId id="256" r:id="rId2"/>
    <p:sldId id="258" r:id="rId3"/>
    <p:sldId id="264" r:id="rId4"/>
    <p:sldId id="266" r:id="rId5"/>
    <p:sldId id="259" r:id="rId6"/>
    <p:sldId id="270" r:id="rId7"/>
    <p:sldId id="260" r:id="rId8"/>
    <p:sldId id="263" r:id="rId9"/>
    <p:sldId id="267" r:id="rId10"/>
    <p:sldId id="265" r:id="rId11"/>
    <p:sldId id="272" r:id="rId12"/>
    <p:sldId id="273" r:id="rId13"/>
    <p:sldId id="274" r:id="rId14"/>
    <p:sldId id="275" r:id="rId15"/>
    <p:sldId id="261" r:id="rId16"/>
    <p:sldId id="269" r:id="rId17"/>
    <p:sldId id="268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37" d="100"/>
          <a:sy n="37" d="100"/>
        </p:scale>
        <p:origin x="-66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2A5D0F-6048-46FF-A6AC-29AE6DC2137C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7084A-A88C-4905-AB00-5EB6799BE21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505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3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23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19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459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810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844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18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8295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40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789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705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082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109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3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850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575FA-4D0C-40D8-9C3F-7326A78F1581}" type="datetimeFigureOut">
              <a:rPr lang="en-GB" smtClean="0"/>
              <a:t>04/04/2017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E4196E-D20B-4401-82C8-16679EB2F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4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jpeg" Type="http://schemas.openxmlformats.org/officeDocument/2006/relationships/image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3.png" Type="http://schemas.openxmlformats.org/officeDocument/2006/relationships/image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7" Target="../media/image27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6.jpeg" Type="http://schemas.openxmlformats.org/officeDocument/2006/relationships/image"/><Relationship Id="rId5" Target="../media/image25.jpeg" Type="http://schemas.openxmlformats.org/officeDocument/2006/relationships/image"/><Relationship Id="rId4" Target="../media/image24.jpeg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8.jpeg" Type="http://schemas.openxmlformats.org/officeDocument/2006/relationships/image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9.png" Type="http://schemas.openxmlformats.org/officeDocument/2006/relationships/image"/><Relationship Id="rId4" Target="../media/hdphoto1.wdp" Type="http://schemas.microsoft.com/office/2007/relationships/hdphoto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9942" y="1443100"/>
            <a:ext cx="9144000" cy="1441622"/>
          </a:xfrm>
        </p:spPr>
        <p:txBody>
          <a:bodyPr>
            <a:normAutofit/>
          </a:bodyPr>
          <a:lstStyle/>
          <a:p>
            <a:pPr algn="ctr"/>
            <a:r>
              <a:rPr lang="en-GB" sz="4000" dirty="0" smtClean="0"/>
              <a:t>LAC and vulnerable learners </a:t>
            </a:r>
            <a:br>
              <a:rPr lang="en-GB" sz="4000" dirty="0" smtClean="0"/>
            </a:br>
            <a:r>
              <a:rPr lang="en-GB" sz="4000" dirty="0" smtClean="0"/>
              <a:t>at Christchurch Primary School</a:t>
            </a:r>
            <a:endParaRPr lang="en-GB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0103" y="4645531"/>
            <a:ext cx="2421713" cy="1954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705" y="4645531"/>
            <a:ext cx="1844404" cy="1981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7238" y="3751385"/>
            <a:ext cx="3610854" cy="22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65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440816"/>
              </p:ext>
            </p:extLst>
          </p:nvPr>
        </p:nvGraphicFramePr>
        <p:xfrm>
          <a:off x="2282726" y="1266092"/>
          <a:ext cx="8846382" cy="5449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" name="Worksheet" r:id="rId4" imgW="10286932" imgH="11668050" progId="Excel.Sheet.8">
                  <p:embed/>
                </p:oleObj>
              </mc:Choice>
              <mc:Fallback>
                <p:oleObj name="Worksheet" r:id="rId4" imgW="10286932" imgH="1166805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82726" y="1266092"/>
                        <a:ext cx="8846382" cy="54498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954215" y="500185"/>
            <a:ext cx="4915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 err="1" smtClean="0"/>
              <a:t>Boxall</a:t>
            </a:r>
            <a:r>
              <a:rPr lang="en-GB" sz="2800" u="sng" dirty="0" smtClean="0"/>
              <a:t> Profile</a:t>
            </a:r>
            <a:endParaRPr lang="en-GB" sz="2800" u="sng" dirty="0"/>
          </a:p>
        </p:txBody>
      </p:sp>
    </p:spTree>
    <p:extLst>
      <p:ext uri="{BB962C8B-B14F-4D97-AF65-F5344CB8AC3E}">
        <p14:creationId xmlns:p14="http://schemas.microsoft.com/office/powerpoint/2010/main" val="132623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82659"/>
          </a:xfrm>
        </p:spPr>
        <p:txBody>
          <a:bodyPr/>
          <a:lstStyle/>
          <a:p>
            <a:pPr algn="ctr"/>
            <a:r>
              <a:rPr lang="en-GB" u="sng" dirty="0" smtClean="0"/>
              <a:t>LAC Activities and Trips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900" y="1432065"/>
            <a:ext cx="8915400" cy="3777622"/>
          </a:xfrm>
        </p:spPr>
        <p:txBody>
          <a:bodyPr/>
          <a:lstStyle/>
          <a:p>
            <a:r>
              <a:rPr lang="en-GB" dirty="0" smtClean="0"/>
              <a:t>G2G Lego</a:t>
            </a:r>
          </a:p>
          <a:p>
            <a:r>
              <a:rPr lang="en-GB" dirty="0" smtClean="0"/>
              <a:t>Football with Wrexham Football club</a:t>
            </a:r>
          </a:p>
          <a:p>
            <a:r>
              <a:rPr lang="en-GB" dirty="0" err="1" smtClean="0"/>
              <a:t>Techniquest</a:t>
            </a:r>
            <a:r>
              <a:rPr lang="en-GB" dirty="0" smtClean="0"/>
              <a:t> in Wrexham</a:t>
            </a:r>
          </a:p>
          <a:p>
            <a:r>
              <a:rPr lang="en-GB" dirty="0" smtClean="0"/>
              <a:t>Horse riding</a:t>
            </a:r>
          </a:p>
          <a:p>
            <a:r>
              <a:rPr lang="en-GB" dirty="0" smtClean="0"/>
              <a:t>Danger point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3920" y="1497868"/>
            <a:ext cx="2667000" cy="2000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6669" y="2159000"/>
            <a:ext cx="1905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50" y="4647956"/>
            <a:ext cx="2282092" cy="17115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20" y="4149970"/>
            <a:ext cx="2645658" cy="24883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656"/>
          <a:stretch/>
        </p:blipFill>
        <p:spPr>
          <a:xfrm>
            <a:off x="3415549" y="5426078"/>
            <a:ext cx="2297723" cy="12122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948" y="3472715"/>
            <a:ext cx="2451309" cy="18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11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679" y="405279"/>
            <a:ext cx="8911687" cy="1280890"/>
          </a:xfrm>
        </p:spPr>
        <p:txBody>
          <a:bodyPr/>
          <a:lstStyle/>
          <a:p>
            <a:pPr algn="ctr"/>
            <a:r>
              <a:rPr lang="en-GB" u="sng" dirty="0" smtClean="0"/>
              <a:t>Unearthing</a:t>
            </a:r>
            <a:endParaRPr lang="en-GB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185" y="3706172"/>
            <a:ext cx="3743283" cy="28074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985" y="686632"/>
            <a:ext cx="3089682" cy="2317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614" y="1381369"/>
            <a:ext cx="3978031" cy="29835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115" y="4713410"/>
            <a:ext cx="621030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4741" y="342756"/>
            <a:ext cx="8911687" cy="1280890"/>
          </a:xfrm>
        </p:spPr>
        <p:txBody>
          <a:bodyPr/>
          <a:lstStyle/>
          <a:p>
            <a:pPr algn="ctr"/>
            <a:r>
              <a:rPr lang="en-GB" u="sng" dirty="0" smtClean="0"/>
              <a:t>Horse Riding</a:t>
            </a:r>
            <a:endParaRPr lang="en-GB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84" y="281718"/>
            <a:ext cx="2803769" cy="287178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984" y="842108"/>
            <a:ext cx="2311400" cy="2311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46" y="1311031"/>
            <a:ext cx="3329354" cy="2592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484" y="3741615"/>
            <a:ext cx="2803769" cy="28037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15" y="4251569"/>
            <a:ext cx="2293815" cy="22938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99" y="3754314"/>
            <a:ext cx="2778370" cy="277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315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5789" y="1101969"/>
            <a:ext cx="3778250" cy="377825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146" y="3935208"/>
            <a:ext cx="2672700" cy="2672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76" y="1039445"/>
            <a:ext cx="3915507" cy="24624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708" y="3882292"/>
            <a:ext cx="2725615" cy="27256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4146" y="181530"/>
            <a:ext cx="8913124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9276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</p:spPr>
        <p:txBody>
          <a:bodyPr/>
          <a:lstStyle/>
          <a:p>
            <a:pPr algn="ctr"/>
            <a:r>
              <a:rPr lang="en-GB" b="1" u="sng" dirty="0" smtClean="0"/>
              <a:t>Attendance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938" y="1309816"/>
            <a:ext cx="5533292" cy="4285999"/>
          </a:xfrm>
        </p:spPr>
        <p:txBody>
          <a:bodyPr>
            <a:normAutofit/>
          </a:bodyPr>
          <a:lstStyle/>
          <a:p>
            <a:r>
              <a:rPr lang="en-GB" dirty="0" smtClean="0"/>
              <a:t>Attendance is the central focus of our nurture and behaviour support that we have in place for our LAC and vulnerable learners. </a:t>
            </a:r>
          </a:p>
          <a:p>
            <a:endParaRPr lang="en-GB" dirty="0" smtClean="0"/>
          </a:p>
          <a:p>
            <a:r>
              <a:rPr lang="en-GB" dirty="0" smtClean="0"/>
              <a:t>We have spent a lot of time building strong relationships with all parents and carers.</a:t>
            </a:r>
          </a:p>
          <a:p>
            <a:endParaRPr lang="en-GB" dirty="0" smtClean="0"/>
          </a:p>
          <a:p>
            <a:r>
              <a:rPr lang="en-GB" dirty="0" smtClean="0"/>
              <a:t>In 2015 we had an inspection by Estyn. The inspectors were very impressed by the whole school approach and the involvement of all members of staff.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786" y="453291"/>
            <a:ext cx="2048118" cy="2730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508" y="3614615"/>
            <a:ext cx="3720123" cy="279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0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07705"/>
          </a:xfrm>
        </p:spPr>
        <p:txBody>
          <a:bodyPr/>
          <a:lstStyle/>
          <a:p>
            <a:pPr algn="ctr"/>
            <a:r>
              <a:rPr lang="en-GB" u="sng" dirty="0" smtClean="0"/>
              <a:t>Attendance Rewards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1170" y="1711569"/>
            <a:ext cx="5275384" cy="4199653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Children receive a class certificate each week if they achieve over 92% and there are also two trophies for the highest attendance in Foundation Phase and Key Stage Two.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Individual 100% attendance certificates are given out at the end of the end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At the end of the school year any child with 100% receives a certificate and prize presented by the governors.  </a:t>
            </a:r>
            <a:endParaRPr lang="en-GB" dirty="0" smtClean="0"/>
          </a:p>
          <a:p>
            <a:endParaRPr lang="en-GB" dirty="0"/>
          </a:p>
          <a:p>
            <a:r>
              <a:rPr lang="en-GB" dirty="0"/>
              <a:t>We have a Denbighshire protocol for any attendance issues but we always attempt to work with the </a:t>
            </a:r>
            <a:r>
              <a:rPr lang="en-GB" dirty="0" smtClean="0"/>
              <a:t>parents and carers in </a:t>
            </a:r>
            <a:r>
              <a:rPr lang="en-GB" dirty="0"/>
              <a:t>the first instant. </a:t>
            </a: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922" y="1961661"/>
            <a:ext cx="3840143" cy="3829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5887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6925" y="449600"/>
            <a:ext cx="8911687" cy="1280890"/>
          </a:xfrm>
        </p:spPr>
        <p:txBody>
          <a:bodyPr/>
          <a:lstStyle/>
          <a:p>
            <a:pPr algn="ctr"/>
            <a:r>
              <a:rPr lang="en-US" u="sng" dirty="0" smtClean="0"/>
              <a:t>Conclusion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8577" y="1608496"/>
            <a:ext cx="8915400" cy="3777622"/>
          </a:xfrm>
        </p:spPr>
        <p:txBody>
          <a:bodyPr/>
          <a:lstStyle/>
          <a:p>
            <a:r>
              <a:rPr lang="en-US" dirty="0" smtClean="0"/>
              <a:t>Combination of strategies</a:t>
            </a:r>
          </a:p>
          <a:p>
            <a:r>
              <a:rPr lang="en-US" dirty="0" smtClean="0"/>
              <a:t>Nurture groups and 1:1 sessions</a:t>
            </a:r>
          </a:p>
          <a:p>
            <a:r>
              <a:rPr lang="en-US" dirty="0" smtClean="0"/>
              <a:t>Learning Mentors</a:t>
            </a:r>
          </a:p>
          <a:p>
            <a:r>
              <a:rPr lang="en-US" dirty="0" smtClean="0"/>
              <a:t>Raising self esteem</a:t>
            </a:r>
          </a:p>
          <a:p>
            <a:r>
              <a:rPr lang="en-US" dirty="0" smtClean="0"/>
              <a:t>Raising aspirations</a:t>
            </a:r>
            <a:endParaRPr lang="en-US" dirty="0"/>
          </a:p>
          <a:p>
            <a:r>
              <a:rPr lang="en-US" dirty="0" smtClean="0"/>
              <a:t>Activities and day trips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3231" y="449600"/>
            <a:ext cx="2883366" cy="2895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166" y="4283202"/>
            <a:ext cx="3670479" cy="22618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6800" y="3680815"/>
            <a:ext cx="3215054" cy="287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585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1167"/>
          </a:xfrm>
        </p:spPr>
        <p:txBody>
          <a:bodyPr/>
          <a:lstStyle/>
          <a:p>
            <a:pPr algn="ctr"/>
            <a:r>
              <a:rPr lang="en-GB" b="1" u="sng" dirty="0" smtClean="0"/>
              <a:t>Nurture Provision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092" y="1192868"/>
            <a:ext cx="5527007" cy="4776531"/>
          </a:xfrm>
        </p:spPr>
        <p:txBody>
          <a:bodyPr>
            <a:normAutofit/>
          </a:bodyPr>
          <a:lstStyle/>
          <a:p>
            <a:r>
              <a:rPr lang="en-GB" dirty="0" smtClean="0"/>
              <a:t>We started five years ago with a specific need in Foundation Phase with a group of children with behaviour issues. </a:t>
            </a:r>
          </a:p>
          <a:p>
            <a:r>
              <a:rPr lang="en-GB" dirty="0" smtClean="0"/>
              <a:t>Very quickly it became apparent that this provision had a massive positive impact on the child’s day. </a:t>
            </a:r>
          </a:p>
          <a:p>
            <a:r>
              <a:rPr lang="en-GB" dirty="0" smtClean="0"/>
              <a:t>We focus on positives and building the children’s self esteem and ensuring that they feel proud of their achievements.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729" y="261551"/>
            <a:ext cx="3402227" cy="25516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1955" y="3532555"/>
            <a:ext cx="3048001" cy="26471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939" y="4411463"/>
            <a:ext cx="2779800" cy="20870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9520" y="4411463"/>
            <a:ext cx="3319833" cy="21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83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41" y="524464"/>
            <a:ext cx="8911687" cy="1280890"/>
          </a:xfrm>
        </p:spPr>
        <p:txBody>
          <a:bodyPr/>
          <a:lstStyle/>
          <a:p>
            <a:pPr algn="ctr"/>
            <a:r>
              <a:rPr lang="en-GB" b="1" u="sng" dirty="0" smtClean="0"/>
              <a:t>Nurture Groups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0719" y="1492738"/>
            <a:ext cx="5194912" cy="3777622"/>
          </a:xfrm>
        </p:spPr>
        <p:txBody>
          <a:bodyPr/>
          <a:lstStyle/>
          <a:p>
            <a:r>
              <a:rPr lang="en-GB" dirty="0"/>
              <a:t>We offer a weekly </a:t>
            </a:r>
            <a:r>
              <a:rPr lang="en-GB" dirty="0" smtClean="0"/>
              <a:t>and termly reward </a:t>
            </a:r>
            <a:r>
              <a:rPr lang="en-GB" dirty="0"/>
              <a:t>scheme.</a:t>
            </a:r>
          </a:p>
          <a:p>
            <a:r>
              <a:rPr lang="en-GB" dirty="0"/>
              <a:t>We have now progressed to a Nurture provision for Years three and Four and Five and Six.</a:t>
            </a:r>
          </a:p>
          <a:p>
            <a:r>
              <a:rPr lang="en-GB" dirty="0"/>
              <a:t>We are now able to identify children much earlier to ensure that we are able to make a difference (family history).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1833" y="524464"/>
            <a:ext cx="3578662" cy="22922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0" y="3834282"/>
            <a:ext cx="3246856" cy="24351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8093" y="4527953"/>
            <a:ext cx="2912938" cy="211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4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5012" y="218832"/>
            <a:ext cx="9786219" cy="627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20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5264"/>
          </a:xfrm>
        </p:spPr>
        <p:txBody>
          <a:bodyPr/>
          <a:lstStyle/>
          <a:p>
            <a:pPr algn="ctr"/>
            <a:r>
              <a:rPr lang="en-GB" b="1" u="sng" dirty="0" smtClean="0"/>
              <a:t>Rhythm of Life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0246" y="1260390"/>
            <a:ext cx="8993554" cy="4916573"/>
          </a:xfrm>
        </p:spPr>
        <p:txBody>
          <a:bodyPr>
            <a:normAutofit/>
          </a:bodyPr>
          <a:lstStyle/>
          <a:p>
            <a:r>
              <a:rPr lang="en-GB" dirty="0" smtClean="0"/>
              <a:t>In 2013 we ran Roots of Empathy as a pilot scheme and for the last couple of years we have followed the curriculum.</a:t>
            </a:r>
          </a:p>
          <a:p>
            <a:r>
              <a:rPr lang="en-GB" dirty="0" smtClean="0"/>
              <a:t>It is an evidence based classroom programme that has shown significant effect in reducing levels of aggression among school children, raising social/ emotional competence and increasing empathy. </a:t>
            </a:r>
          </a:p>
          <a:p>
            <a:r>
              <a:rPr lang="en-GB" dirty="0" smtClean="0"/>
              <a:t>We have now created our own programme called Rhythm of Life. </a:t>
            </a:r>
          </a:p>
          <a:p>
            <a:r>
              <a:rPr lang="en-GB" dirty="0"/>
              <a:t>We are currently running the programme across Year 4 and it involves a baby for each class, visiting every third week.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6277" y="4228645"/>
            <a:ext cx="3820080" cy="2273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231" y="1406769"/>
            <a:ext cx="5158154" cy="47517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2" y="1187434"/>
            <a:ext cx="2907323" cy="21804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861" y="3759200"/>
            <a:ext cx="4262770" cy="2616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19754" y="257907"/>
            <a:ext cx="6486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/>
              <a:t>Rhythm of Life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3901534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313"/>
          </a:xfrm>
        </p:spPr>
        <p:txBody>
          <a:bodyPr/>
          <a:lstStyle/>
          <a:p>
            <a:pPr algn="ctr"/>
            <a:r>
              <a:rPr lang="en-GB" b="1" u="sng" dirty="0" smtClean="0"/>
              <a:t>Sunflower Behaviour Group</a:t>
            </a:r>
            <a:endParaRPr lang="en-GB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5835" y="1574038"/>
            <a:ext cx="4398319" cy="4867147"/>
          </a:xfrm>
        </p:spPr>
        <p:txBody>
          <a:bodyPr>
            <a:normAutofit/>
          </a:bodyPr>
          <a:lstStyle/>
          <a:p>
            <a:r>
              <a:rPr lang="en-GB" dirty="0" smtClean="0"/>
              <a:t>Currently 6 Year 4 children attend this group along with three members of staff. The group runs three afternoons a week.</a:t>
            </a:r>
          </a:p>
          <a:p>
            <a:endParaRPr lang="en-GB" dirty="0" smtClean="0"/>
          </a:p>
          <a:p>
            <a:r>
              <a:rPr lang="en-GB" dirty="0" smtClean="0"/>
              <a:t>Staff carried out class observations over a three week period before the group was selected. </a:t>
            </a:r>
          </a:p>
          <a:p>
            <a:endParaRPr lang="en-GB" dirty="0" smtClean="0"/>
          </a:p>
          <a:p>
            <a:r>
              <a:rPr lang="en-GB" dirty="0" smtClean="0"/>
              <a:t>Through these sessions the children follow the Year 4 curriculum in a supportive environment.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846" y="1574038"/>
            <a:ext cx="4994030" cy="4326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243" y="1416259"/>
            <a:ext cx="4921373" cy="5145314"/>
          </a:xfrm>
        </p:spPr>
        <p:txBody>
          <a:bodyPr>
            <a:normAutofit/>
          </a:bodyPr>
          <a:lstStyle/>
          <a:p>
            <a:r>
              <a:rPr lang="en-GB" dirty="0"/>
              <a:t>The afternoons follow a very structured routine beginning with relaxation, a review of their morning and then afternoon activities followed by a PE session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A </a:t>
            </a:r>
            <a:r>
              <a:rPr lang="en-GB" dirty="0"/>
              <a:t>reward scheme is in place where the boys have the opportunity to progress quickly and earn certificates and prizes.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have had a great deal of success with the creative side of the curriculum.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385" y="3988916"/>
            <a:ext cx="2946400" cy="2397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130"/>
                    </a14:imgEffect>
                    <a14:imgEffect>
                      <a14:saturation sat="174000"/>
                    </a14:imgEffect>
                    <a14:imgEffect>
                      <a14:brightnessContrast bright="20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83" y="466968"/>
            <a:ext cx="3978031" cy="29835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813713" y="83896"/>
            <a:ext cx="10516511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0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Additional Nurturing Programmes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2925" y="1438030"/>
            <a:ext cx="4725988" cy="4470401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Drawing and Talking art therapy programme which is carried out 1:1.</a:t>
            </a:r>
          </a:p>
          <a:p>
            <a:endParaRPr lang="en-GB" dirty="0" smtClean="0"/>
          </a:p>
          <a:p>
            <a:r>
              <a:rPr lang="en-GB" dirty="0" smtClean="0"/>
              <a:t>Self esteem programmes that can be 1:1 or small group.</a:t>
            </a:r>
          </a:p>
          <a:p>
            <a:endParaRPr lang="en-GB" dirty="0" smtClean="0"/>
          </a:p>
          <a:p>
            <a:r>
              <a:rPr lang="en-GB" dirty="0" smtClean="0"/>
              <a:t>Anger management and behaviour programmes 1:1 or small group.</a:t>
            </a:r>
          </a:p>
          <a:p>
            <a:endParaRPr lang="en-GB" dirty="0" smtClean="0"/>
          </a:p>
          <a:p>
            <a:r>
              <a:rPr lang="en-GB" dirty="0" smtClean="0"/>
              <a:t>Dino school behaviour programme for Foundation Phase.</a:t>
            </a:r>
          </a:p>
          <a:p>
            <a:endParaRPr lang="en-GB" dirty="0" smtClean="0"/>
          </a:p>
          <a:p>
            <a:r>
              <a:rPr lang="en-GB" dirty="0" smtClean="0"/>
              <a:t>Lola - helping young children to listen programme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Unearthing </a:t>
            </a:r>
            <a:r>
              <a:rPr lang="en-GB" dirty="0"/>
              <a:t>programme </a:t>
            </a:r>
            <a:r>
              <a:rPr lang="en-GB" dirty="0" smtClean="0"/>
              <a:t>which can </a:t>
            </a:r>
            <a:r>
              <a:rPr lang="en-GB" dirty="0"/>
              <a:t>be 1:1 or small group.</a:t>
            </a:r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70" y="1623646"/>
            <a:ext cx="4034692" cy="403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393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2580</TotalTime>
  <Words>600</Words>
  <Application>Microsoft Office PowerPoint</Application>
  <PresentationFormat>Custom</PresentationFormat>
  <Paragraphs>70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Wisp</vt:lpstr>
      <vt:lpstr>Worksheet</vt:lpstr>
      <vt:lpstr>LAC and vulnerable learners  at Christchurch Primary School</vt:lpstr>
      <vt:lpstr>Nurture Provision</vt:lpstr>
      <vt:lpstr>Nurture Groups</vt:lpstr>
      <vt:lpstr>PowerPoint Presentation</vt:lpstr>
      <vt:lpstr>Rhythm of Life</vt:lpstr>
      <vt:lpstr>PowerPoint Presentation</vt:lpstr>
      <vt:lpstr>Sunflower Behaviour Group</vt:lpstr>
      <vt:lpstr>PowerPoint Presentation</vt:lpstr>
      <vt:lpstr>Additional Nurturing Programmes</vt:lpstr>
      <vt:lpstr>PowerPoint Presentation</vt:lpstr>
      <vt:lpstr>LAC Activities and Trips</vt:lpstr>
      <vt:lpstr>Unearthing</vt:lpstr>
      <vt:lpstr>Horse Riding</vt:lpstr>
      <vt:lpstr>PowerPoint Presentation</vt:lpstr>
      <vt:lpstr>Attendance</vt:lpstr>
      <vt:lpstr>Attendance Rewards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Well Being and Nurture</dc:title>
  <dc:creator>Caroline Hughes</dc:creator>
  <cp:lastModifiedBy>Jones, Jonathan (DfES - SLD)</cp:lastModifiedBy>
  <cp:revision>50</cp:revision>
  <cp:lastPrinted>2015-05-12T07:38:56Z</cp:lastPrinted>
  <dcterms:created xsi:type="dcterms:W3CDTF">2015-02-12T10:53:50Z</dcterms:created>
  <dcterms:modified xsi:type="dcterms:W3CDTF">2017-04-04T13:42:49Z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2293766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