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handoutMasterIdLst>
    <p:handoutMasterId r:id="rId25"/>
  </p:handoutMasterIdLst>
  <p:sldIdLst>
    <p:sldId id="256" r:id="rId2"/>
    <p:sldId id="265" r:id="rId3"/>
    <p:sldId id="266" r:id="rId4"/>
    <p:sldId id="267" r:id="rId5"/>
    <p:sldId id="269" r:id="rId6"/>
    <p:sldId id="275" r:id="rId7"/>
    <p:sldId id="268" r:id="rId8"/>
    <p:sldId id="274" r:id="rId9"/>
    <p:sldId id="277" r:id="rId10"/>
    <p:sldId id="273" r:id="rId11"/>
    <p:sldId id="284" r:id="rId12"/>
    <p:sldId id="280" r:id="rId13"/>
    <p:sldId id="281" r:id="rId14"/>
    <p:sldId id="286" r:id="rId15"/>
    <p:sldId id="282" r:id="rId16"/>
    <p:sldId id="287" r:id="rId17"/>
    <p:sldId id="283" r:id="rId18"/>
    <p:sldId id="278" r:id="rId19"/>
    <p:sldId id="289" r:id="rId20"/>
    <p:sldId id="271" r:id="rId21"/>
    <p:sldId id="272" r:id="rId22"/>
    <p:sldId id="276" r:id="rId23"/>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 Slater" initials="TS" lastIdx="4" clrIdx="0">
    <p:extLst>
      <p:ext uri="{19B8F6BF-5375-455C-9EA6-DF929625EA0E}">
        <p15:presenceInfo xmlns:p15="http://schemas.microsoft.com/office/powerpoint/2012/main" userId="bce8d938f230d40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3366FF"/>
    <a:srgbClr val="3399FF"/>
    <a:srgbClr val="6699FF"/>
    <a:srgbClr val="006600"/>
    <a:srgbClr val="F40000"/>
    <a:srgbClr val="F4CE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59884" autoAdjust="0"/>
  </p:normalViewPr>
  <p:slideViewPr>
    <p:cSldViewPr snapToGrid="0">
      <p:cViewPr varScale="1">
        <p:scale>
          <a:sx n="48" d="100"/>
          <a:sy n="48" d="100"/>
        </p:scale>
        <p:origin x="82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979CF90-F601-48E1-86A7-6BE36F4DBCE0}" type="datetimeFigureOut">
              <a:rPr lang="en-GB" smtClean="0"/>
              <a:t>23/09/2016</a:t>
            </a:fld>
            <a:endParaRPr lang="en-GB"/>
          </a:p>
        </p:txBody>
      </p:sp>
      <p:sp>
        <p:nvSpPr>
          <p:cNvPr id="4" name="Footer Placeholder 3"/>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03066F2D-5166-4B9D-94F9-DA202EABAA7A}" type="slidenum">
              <a:rPr lang="en-GB" smtClean="0"/>
              <a:t>‹#›</a:t>
            </a:fld>
            <a:endParaRPr lang="en-GB"/>
          </a:p>
        </p:txBody>
      </p:sp>
    </p:spTree>
    <p:extLst>
      <p:ext uri="{BB962C8B-B14F-4D97-AF65-F5344CB8AC3E}">
        <p14:creationId xmlns:p14="http://schemas.microsoft.com/office/powerpoint/2010/main" val="497614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30D176FC-9054-4170-A505-C8A5C083C71C}" type="datetimeFigureOut">
              <a:rPr lang="en-GB" smtClean="0"/>
              <a:t>23/09/2016</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66FC3422-23E1-49E4-B087-82F40F323307}" type="slidenum">
              <a:rPr lang="en-GB" smtClean="0"/>
              <a:t>‹#›</a:t>
            </a:fld>
            <a:endParaRPr lang="en-GB"/>
          </a:p>
        </p:txBody>
      </p:sp>
    </p:spTree>
    <p:extLst>
      <p:ext uri="{BB962C8B-B14F-4D97-AF65-F5344CB8AC3E}">
        <p14:creationId xmlns:p14="http://schemas.microsoft.com/office/powerpoint/2010/main" val="782234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a:t>
            </a:fld>
            <a:endParaRPr lang="en-GB"/>
          </a:p>
        </p:txBody>
      </p:sp>
    </p:spTree>
    <p:extLst>
      <p:ext uri="{BB962C8B-B14F-4D97-AF65-F5344CB8AC3E}">
        <p14:creationId xmlns:p14="http://schemas.microsoft.com/office/powerpoint/2010/main" val="1547310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66FC3422-23E1-49E4-B087-82F40F323307}" type="slidenum">
              <a:rPr lang="en-GB" smtClean="0"/>
              <a:t>10</a:t>
            </a:fld>
            <a:endParaRPr lang="en-GB"/>
          </a:p>
        </p:txBody>
      </p:sp>
    </p:spTree>
    <p:extLst>
      <p:ext uri="{BB962C8B-B14F-4D97-AF65-F5344CB8AC3E}">
        <p14:creationId xmlns:p14="http://schemas.microsoft.com/office/powerpoint/2010/main" val="3495707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11</a:t>
            </a:fld>
            <a:endParaRPr lang="en-GB"/>
          </a:p>
        </p:txBody>
      </p:sp>
    </p:spTree>
    <p:extLst>
      <p:ext uri="{BB962C8B-B14F-4D97-AF65-F5344CB8AC3E}">
        <p14:creationId xmlns:p14="http://schemas.microsoft.com/office/powerpoint/2010/main" val="30595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12</a:t>
            </a:fld>
            <a:endParaRPr lang="en-GB"/>
          </a:p>
        </p:txBody>
      </p:sp>
    </p:spTree>
    <p:extLst>
      <p:ext uri="{BB962C8B-B14F-4D97-AF65-F5344CB8AC3E}">
        <p14:creationId xmlns:p14="http://schemas.microsoft.com/office/powerpoint/2010/main" val="1020754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13</a:t>
            </a:fld>
            <a:endParaRPr lang="en-GB"/>
          </a:p>
        </p:txBody>
      </p:sp>
    </p:spTree>
    <p:extLst>
      <p:ext uri="{BB962C8B-B14F-4D97-AF65-F5344CB8AC3E}">
        <p14:creationId xmlns:p14="http://schemas.microsoft.com/office/powerpoint/2010/main" val="3046621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14</a:t>
            </a:fld>
            <a:endParaRPr lang="en-GB"/>
          </a:p>
        </p:txBody>
      </p:sp>
    </p:spTree>
    <p:extLst>
      <p:ext uri="{BB962C8B-B14F-4D97-AF65-F5344CB8AC3E}">
        <p14:creationId xmlns:p14="http://schemas.microsoft.com/office/powerpoint/2010/main" val="2188556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15</a:t>
            </a:fld>
            <a:endParaRPr lang="en-GB"/>
          </a:p>
        </p:txBody>
      </p:sp>
    </p:spTree>
    <p:extLst>
      <p:ext uri="{BB962C8B-B14F-4D97-AF65-F5344CB8AC3E}">
        <p14:creationId xmlns:p14="http://schemas.microsoft.com/office/powerpoint/2010/main" val="10321216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16</a:t>
            </a:fld>
            <a:endParaRPr lang="en-GB"/>
          </a:p>
        </p:txBody>
      </p:sp>
    </p:spTree>
    <p:extLst>
      <p:ext uri="{BB962C8B-B14F-4D97-AF65-F5344CB8AC3E}">
        <p14:creationId xmlns:p14="http://schemas.microsoft.com/office/powerpoint/2010/main" val="27684591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17</a:t>
            </a:fld>
            <a:endParaRPr lang="en-GB"/>
          </a:p>
        </p:txBody>
      </p:sp>
    </p:spTree>
    <p:extLst>
      <p:ext uri="{BB962C8B-B14F-4D97-AF65-F5344CB8AC3E}">
        <p14:creationId xmlns:p14="http://schemas.microsoft.com/office/powerpoint/2010/main" val="2870028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18</a:t>
            </a:fld>
            <a:endParaRPr lang="en-GB"/>
          </a:p>
        </p:txBody>
      </p:sp>
    </p:spTree>
    <p:extLst>
      <p:ext uri="{BB962C8B-B14F-4D97-AF65-F5344CB8AC3E}">
        <p14:creationId xmlns:p14="http://schemas.microsoft.com/office/powerpoint/2010/main" val="3367956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FC3422-23E1-49E4-B087-82F40F323307}" type="slidenum">
              <a:rPr lang="en-GB" smtClean="0"/>
              <a:t>19</a:t>
            </a:fld>
            <a:endParaRPr lang="en-GB"/>
          </a:p>
        </p:txBody>
      </p:sp>
    </p:spTree>
    <p:extLst>
      <p:ext uri="{BB962C8B-B14F-4D97-AF65-F5344CB8AC3E}">
        <p14:creationId xmlns:p14="http://schemas.microsoft.com/office/powerpoint/2010/main" val="3418112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66FC3422-23E1-49E4-B087-82F40F323307}" type="slidenum">
              <a:rPr lang="en-GB" smtClean="0"/>
              <a:t>2</a:t>
            </a:fld>
            <a:endParaRPr lang="en-GB"/>
          </a:p>
        </p:txBody>
      </p:sp>
    </p:spTree>
    <p:extLst>
      <p:ext uri="{BB962C8B-B14F-4D97-AF65-F5344CB8AC3E}">
        <p14:creationId xmlns:p14="http://schemas.microsoft.com/office/powerpoint/2010/main" val="1249471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6FC3422-23E1-49E4-B087-82F40F323307}" type="slidenum">
              <a:rPr lang="en-GB" smtClean="0"/>
              <a:t>20</a:t>
            </a:fld>
            <a:endParaRPr lang="en-GB"/>
          </a:p>
        </p:txBody>
      </p:sp>
    </p:spTree>
    <p:extLst>
      <p:ext uri="{BB962C8B-B14F-4D97-AF65-F5344CB8AC3E}">
        <p14:creationId xmlns:p14="http://schemas.microsoft.com/office/powerpoint/2010/main" val="27917197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21</a:t>
            </a:fld>
            <a:endParaRPr lang="en-GB"/>
          </a:p>
        </p:txBody>
      </p:sp>
    </p:spTree>
    <p:extLst>
      <p:ext uri="{BB962C8B-B14F-4D97-AF65-F5344CB8AC3E}">
        <p14:creationId xmlns:p14="http://schemas.microsoft.com/office/powerpoint/2010/main" val="11841631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22</a:t>
            </a:fld>
            <a:endParaRPr lang="en-GB"/>
          </a:p>
        </p:txBody>
      </p:sp>
    </p:spTree>
    <p:extLst>
      <p:ext uri="{BB962C8B-B14F-4D97-AF65-F5344CB8AC3E}">
        <p14:creationId xmlns:p14="http://schemas.microsoft.com/office/powerpoint/2010/main" val="397841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3</a:t>
            </a:fld>
            <a:endParaRPr lang="en-GB"/>
          </a:p>
        </p:txBody>
      </p:sp>
    </p:spTree>
    <p:extLst>
      <p:ext uri="{BB962C8B-B14F-4D97-AF65-F5344CB8AC3E}">
        <p14:creationId xmlns:p14="http://schemas.microsoft.com/office/powerpoint/2010/main" val="2400414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4</a:t>
            </a:fld>
            <a:endParaRPr lang="en-GB"/>
          </a:p>
        </p:txBody>
      </p:sp>
    </p:spTree>
    <p:extLst>
      <p:ext uri="{BB962C8B-B14F-4D97-AF65-F5344CB8AC3E}">
        <p14:creationId xmlns:p14="http://schemas.microsoft.com/office/powerpoint/2010/main" val="1859887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5</a:t>
            </a:fld>
            <a:endParaRPr lang="en-GB"/>
          </a:p>
        </p:txBody>
      </p:sp>
    </p:spTree>
    <p:extLst>
      <p:ext uri="{BB962C8B-B14F-4D97-AF65-F5344CB8AC3E}">
        <p14:creationId xmlns:p14="http://schemas.microsoft.com/office/powerpoint/2010/main" val="2067375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6</a:t>
            </a:fld>
            <a:endParaRPr lang="en-GB"/>
          </a:p>
        </p:txBody>
      </p:sp>
    </p:spTree>
    <p:extLst>
      <p:ext uri="{BB962C8B-B14F-4D97-AF65-F5344CB8AC3E}">
        <p14:creationId xmlns:p14="http://schemas.microsoft.com/office/powerpoint/2010/main" val="549098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7</a:t>
            </a:fld>
            <a:endParaRPr lang="en-GB"/>
          </a:p>
        </p:txBody>
      </p:sp>
    </p:spTree>
    <p:extLst>
      <p:ext uri="{BB962C8B-B14F-4D97-AF65-F5344CB8AC3E}">
        <p14:creationId xmlns:p14="http://schemas.microsoft.com/office/powerpoint/2010/main" val="6465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8</a:t>
            </a:fld>
            <a:endParaRPr lang="en-GB"/>
          </a:p>
        </p:txBody>
      </p:sp>
    </p:spTree>
    <p:extLst>
      <p:ext uri="{BB962C8B-B14F-4D97-AF65-F5344CB8AC3E}">
        <p14:creationId xmlns:p14="http://schemas.microsoft.com/office/powerpoint/2010/main" val="1096701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FC3422-23E1-49E4-B087-82F40F323307}" type="slidenum">
              <a:rPr lang="en-GB" smtClean="0"/>
              <a:t>9</a:t>
            </a:fld>
            <a:endParaRPr lang="en-GB"/>
          </a:p>
        </p:txBody>
      </p:sp>
    </p:spTree>
    <p:extLst>
      <p:ext uri="{BB962C8B-B14F-4D97-AF65-F5344CB8AC3E}">
        <p14:creationId xmlns:p14="http://schemas.microsoft.com/office/powerpoint/2010/main" val="527053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9/23/2016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9/23/2016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9/23/2016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9/23/2016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9/23/2016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9/23/2016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9/23/2016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9/23/2016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4.jp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4.jp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4.jp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4.jp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hyperlink" Target="http://gov.wales/docs/dcells/publications/150114-keeping-learners-safe.pdf" TargetMode="External"/><Relationship Id="rId3" Type="http://schemas.openxmlformats.org/officeDocument/2006/relationships/image" Target="../media/image2.jpg"/><Relationship Id="rId7" Type="http://schemas.openxmlformats.org/officeDocument/2006/relationships/hyperlink" Target="http://gov.wales/statistics-and-research/local-authority-child-protection-registers/?lang=en"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hyperlink" Target="http://www.legislation.gov.uk/anaw/2014/4/pdfs/anaw_20140004_en.pdf" TargetMode="External"/><Relationship Id="rId5" Type="http://schemas.openxmlformats.org/officeDocument/2006/relationships/image" Target="../media/image4.jp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5.png"/><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 t="8594" r="2836" b="18461"/>
          <a:stretch/>
        </p:blipFill>
        <p:spPr>
          <a:xfrm>
            <a:off x="0" y="0"/>
            <a:ext cx="12212664" cy="6305551"/>
          </a:xfrm>
          <a:prstGeom prst="rect">
            <a:avLst/>
          </a:prstGeom>
        </p:spPr>
      </p:pic>
      <p:sp>
        <p:nvSpPr>
          <p:cNvPr id="2" name="Title 1"/>
          <p:cNvSpPr>
            <a:spLocks noGrp="1"/>
          </p:cNvSpPr>
          <p:nvPr>
            <p:ph type="ctrTitle"/>
          </p:nvPr>
        </p:nvSpPr>
        <p:spPr>
          <a:xfrm>
            <a:off x="339948" y="758950"/>
            <a:ext cx="11070734" cy="4289567"/>
          </a:xfrm>
        </p:spPr>
        <p:txBody>
          <a:bodyPr>
            <a:normAutofit/>
          </a:bodyPr>
          <a:lstStyle/>
          <a:p>
            <a:r>
              <a:rPr lang="en-GB" sz="6000" dirty="0" smtClean="0"/>
              <a:t/>
            </a:r>
            <a:br>
              <a:rPr lang="en-GB" sz="6000" dirty="0" smtClean="0"/>
            </a:br>
            <a:r>
              <a:rPr lang="en-GB" sz="6000" dirty="0"/>
              <a:t/>
            </a:r>
            <a:br>
              <a:rPr lang="en-GB" sz="6000" dirty="0"/>
            </a:br>
            <a:r>
              <a:rPr lang="en-GB" sz="6000" b="1" dirty="0" smtClean="0"/>
              <a:t>Identifying and Responding to Child Neglect in Schools in Wales</a:t>
            </a:r>
            <a:endParaRPr lang="en-GB" sz="6000" b="1" dirty="0"/>
          </a:p>
        </p:txBody>
      </p:sp>
      <p:sp>
        <p:nvSpPr>
          <p:cNvPr id="3" name="Subtitle 2"/>
          <p:cNvSpPr>
            <a:spLocks noGrp="1"/>
          </p:cNvSpPr>
          <p:nvPr>
            <p:ph type="subTitle" idx="1"/>
          </p:nvPr>
        </p:nvSpPr>
        <p:spPr>
          <a:xfrm>
            <a:off x="682579" y="5395343"/>
            <a:ext cx="11178863" cy="824249"/>
          </a:xfrm>
        </p:spPr>
        <p:txBody>
          <a:bodyPr>
            <a:normAutofit fontScale="92500" lnSpcReduction="10000"/>
          </a:bodyPr>
          <a:lstStyle/>
          <a:p>
            <a:pPr algn="r"/>
            <a:r>
              <a:rPr lang="en-GB" b="1" cap="none" dirty="0" smtClean="0">
                <a:solidFill>
                  <a:srgbClr val="C00000"/>
                </a:solidFill>
                <a:latin typeface="Arial" panose="020B0604020202020204" pitchFamily="34" charset="0"/>
                <a:cs typeface="Arial" panose="020B0604020202020204" pitchFamily="34" charset="0"/>
              </a:rPr>
              <a:t>Victoria Sharley Doctoral Student</a:t>
            </a:r>
          </a:p>
          <a:p>
            <a:pPr algn="r"/>
            <a:r>
              <a:rPr lang="en-GB" b="1" cap="none" dirty="0" smtClean="0">
                <a:solidFill>
                  <a:srgbClr val="C00000"/>
                </a:solidFill>
                <a:latin typeface="Arial" panose="020B0604020202020204" pitchFamily="34" charset="0"/>
                <a:cs typeface="Arial" panose="020B0604020202020204" pitchFamily="34" charset="0"/>
              </a:rPr>
              <a:t>School of Social Sciences, Cardiff University</a:t>
            </a:r>
            <a:endParaRPr lang="en-GB" b="1" cap="none" dirty="0">
              <a:solidFill>
                <a:srgbClr val="C00000"/>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48" y="264449"/>
            <a:ext cx="1611682" cy="1547215"/>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78599" y="264449"/>
            <a:ext cx="1482843" cy="1423325"/>
          </a:xfrm>
          <a:prstGeom prst="rect">
            <a:avLst/>
          </a:prstGeom>
          <a:solidFill>
            <a:schemeClr val="bg1"/>
          </a:solidFill>
          <a:effectLst>
            <a:softEdge rad="0"/>
          </a:effectLst>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04738" y="264449"/>
            <a:ext cx="2003887" cy="1418482"/>
          </a:xfrm>
          <a:prstGeom prst="rect">
            <a:avLst/>
          </a:prstGeom>
        </p:spPr>
      </p:pic>
    </p:spTree>
    <p:extLst>
      <p:ext uri="{BB962C8B-B14F-4D97-AF65-F5344CB8AC3E}">
        <p14:creationId xmlns:p14="http://schemas.microsoft.com/office/powerpoint/2010/main" val="3696581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Data Collection </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866076" y="1557626"/>
            <a:ext cx="11021124" cy="6247864"/>
          </a:xfrm>
          <a:prstGeom prst="rect">
            <a:avLst/>
          </a:prstGeom>
          <a:noFill/>
        </p:spPr>
        <p:txBody>
          <a:bodyPr wrap="square" rtlCol="0">
            <a:spAutoFit/>
          </a:bodyPr>
          <a:lstStyle/>
          <a:p>
            <a:r>
              <a:rPr lang="en-GB" sz="2000" b="1" dirty="0" smtClean="0"/>
              <a:t>Practical Challenges</a:t>
            </a:r>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r>
              <a:rPr lang="en-GB" sz="2000" dirty="0"/>
              <a:t>Different software packages were used, which recorded data in a range of formats presenting challenges for locating and gathering </a:t>
            </a:r>
            <a:r>
              <a:rPr lang="en-GB" sz="2000" dirty="0" smtClean="0"/>
              <a:t>information required on the structured schedule</a:t>
            </a:r>
            <a:endParaRPr lang="en-GB" sz="2000" dirty="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r>
              <a:rPr lang="en-GB" sz="2000" dirty="0"/>
              <a:t>The extent of information recorded on children’s case files varied across the three Local Authorities, and </a:t>
            </a:r>
            <a:r>
              <a:rPr lang="en-GB" sz="2000" dirty="0" smtClean="0"/>
              <a:t>also within </a:t>
            </a:r>
            <a:r>
              <a:rPr lang="en-GB" sz="2000" dirty="0"/>
              <a:t>each </a:t>
            </a:r>
            <a:r>
              <a:rPr lang="en-GB" sz="2000" dirty="0" smtClean="0"/>
              <a:t>Authority’s sample. Considerable missing data on some variables</a:t>
            </a:r>
            <a:endParaRPr lang="en-GB" sz="2000" dirty="0"/>
          </a:p>
          <a:p>
            <a:endParaRPr lang="en-GB" sz="2000" dirty="0" smtClean="0"/>
          </a:p>
          <a:p>
            <a:pPr marL="285750" indent="-285750">
              <a:buFont typeface="Courier New" panose="02070309020205020404" pitchFamily="49" charset="0"/>
              <a:buChar char="o"/>
            </a:pPr>
            <a:r>
              <a:rPr lang="en-GB" sz="2000" dirty="0" smtClean="0"/>
              <a:t>The date of transition from paper to electronic recording systems varied considerably between Authorities</a:t>
            </a:r>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r>
              <a:rPr lang="en-GB" sz="2000" dirty="0" smtClean="0"/>
              <a:t>Paper files were archived in different locations, whilst others were electronically scanned then destroyed</a:t>
            </a:r>
          </a:p>
          <a:p>
            <a:endParaRPr lang="en-GB" sz="2000" dirty="0" smtClean="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smtClean="0"/>
          </a:p>
          <a:p>
            <a:pPr marL="285750" indent="-285750">
              <a:lnSpc>
                <a:spcPct val="150000"/>
              </a:lnSpc>
              <a:buFont typeface="Courier New" panose="02070309020205020404" pitchFamily="49" charset="0"/>
              <a:buChar char="o"/>
            </a:pPr>
            <a:endParaRPr lang="en-GB" sz="2000" dirty="0"/>
          </a:p>
          <a:p>
            <a:pPr marL="285750" indent="-285750">
              <a:lnSpc>
                <a:spcPct val="150000"/>
              </a:lnSpc>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p:txBody>
      </p:sp>
    </p:spTree>
    <p:extLst>
      <p:ext uri="{BB962C8B-B14F-4D97-AF65-F5344CB8AC3E}">
        <p14:creationId xmlns:p14="http://schemas.microsoft.com/office/powerpoint/2010/main" val="1587266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Initial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204537" y="1255597"/>
            <a:ext cx="11653166" cy="2308324"/>
          </a:xfrm>
          <a:prstGeom prst="rect">
            <a:avLst/>
          </a:prstGeom>
          <a:noFill/>
        </p:spPr>
        <p:txBody>
          <a:bodyPr wrap="square" rtlCol="0">
            <a:spAutoFit/>
          </a:bodyPr>
          <a:lstStyle/>
          <a:p>
            <a:endParaRPr lang="en-GB" sz="2000" b="1" dirty="0" smtClean="0"/>
          </a:p>
          <a:p>
            <a:r>
              <a:rPr lang="en-GB" sz="2400" b="1" dirty="0" smtClean="0"/>
              <a:t>1. Characteristics of the Sample</a:t>
            </a:r>
          </a:p>
          <a:p>
            <a:pPr marL="285750" indent="-285750">
              <a:buFont typeface="Courier New" panose="02070309020205020404" pitchFamily="49" charset="0"/>
              <a:buChar char="o"/>
            </a:pPr>
            <a:endParaRPr lang="en-GB" sz="2000" dirty="0"/>
          </a:p>
          <a:p>
            <a:pPr marL="285750" indent="-285750">
              <a:lnSpc>
                <a:spcPct val="150000"/>
              </a:lnSpc>
              <a:buFont typeface="Courier New" panose="02070309020205020404" pitchFamily="49" charset="0"/>
              <a:buChar char="o"/>
            </a:pPr>
            <a:endParaRPr lang="en-GB" sz="2000" dirty="0"/>
          </a:p>
          <a:p>
            <a:pPr marL="285750" indent="-285750">
              <a:lnSpc>
                <a:spcPct val="150000"/>
              </a:lnSpc>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p:txBody>
      </p:sp>
      <p:graphicFrame>
        <p:nvGraphicFramePr>
          <p:cNvPr id="6" name="Table 5"/>
          <p:cNvGraphicFramePr>
            <a:graphicFrameLocks noGrp="1"/>
          </p:cNvGraphicFramePr>
          <p:nvPr>
            <p:extLst>
              <p:ext uri="{D42A27DB-BD31-4B8C-83A1-F6EECF244321}">
                <p14:modId xmlns:p14="http://schemas.microsoft.com/office/powerpoint/2010/main" val="488995964"/>
              </p:ext>
            </p:extLst>
          </p:nvPr>
        </p:nvGraphicFramePr>
        <p:xfrm>
          <a:off x="1651820" y="2445872"/>
          <a:ext cx="8480322" cy="3184079"/>
        </p:xfrm>
        <a:graphic>
          <a:graphicData uri="http://schemas.openxmlformats.org/drawingml/2006/table">
            <a:tbl>
              <a:tblPr firstRow="1" bandRow="1">
                <a:tableStyleId>{5C22544A-7EE6-4342-B048-85BDC9FD1C3A}</a:tableStyleId>
              </a:tblPr>
              <a:tblGrid>
                <a:gridCol w="3097161"/>
                <a:gridCol w="1495187"/>
                <a:gridCol w="1601974"/>
                <a:gridCol w="1106129"/>
                <a:gridCol w="1179871"/>
              </a:tblGrid>
              <a:tr h="647537">
                <a:tc>
                  <a:txBody>
                    <a:bodyPr/>
                    <a:lstStyle/>
                    <a:p>
                      <a:r>
                        <a:rPr lang="en-GB" sz="2000" dirty="0" smtClean="0"/>
                        <a:t>Variable</a:t>
                      </a:r>
                      <a:r>
                        <a:rPr lang="en-GB" sz="2000" baseline="0" dirty="0" smtClean="0"/>
                        <a:t> </a:t>
                      </a:r>
                      <a:endParaRPr lang="en-GB" sz="2000" dirty="0"/>
                    </a:p>
                  </a:txBody>
                  <a:tcPr>
                    <a:solidFill>
                      <a:schemeClr val="accent2">
                        <a:lumMod val="40000"/>
                        <a:lumOff val="60000"/>
                      </a:schemeClr>
                    </a:solidFill>
                  </a:tcPr>
                </a:tc>
                <a:tc>
                  <a:txBody>
                    <a:bodyPr/>
                    <a:lstStyle/>
                    <a:p>
                      <a:pPr algn="r"/>
                      <a:r>
                        <a:rPr lang="en-GB" sz="2000" dirty="0" smtClean="0"/>
                        <a:t>Freq.</a:t>
                      </a:r>
                      <a:r>
                        <a:rPr lang="en-GB" sz="2000" baseline="0" dirty="0" smtClean="0"/>
                        <a:t> </a:t>
                      </a:r>
                      <a:r>
                        <a:rPr lang="en-GB" sz="2000" dirty="0" smtClean="0"/>
                        <a:t>(%)</a:t>
                      </a:r>
                      <a:endParaRPr lang="en-GB" sz="2000" dirty="0"/>
                    </a:p>
                  </a:txBody>
                  <a:tcPr>
                    <a:solidFill>
                      <a:schemeClr val="accent2">
                        <a:lumMod val="40000"/>
                        <a:lumOff val="60000"/>
                      </a:schemeClr>
                    </a:solidFill>
                  </a:tcPr>
                </a:tc>
                <a:tc>
                  <a:txBody>
                    <a:bodyPr/>
                    <a:lstStyle/>
                    <a:p>
                      <a:pPr algn="r"/>
                      <a:r>
                        <a:rPr lang="en-GB" sz="2000" dirty="0" smtClean="0"/>
                        <a:t>Mode</a:t>
                      </a:r>
                      <a:endParaRPr lang="en-GB" sz="2000" dirty="0"/>
                    </a:p>
                  </a:txBody>
                  <a:tcPr>
                    <a:solidFill>
                      <a:schemeClr val="accent2">
                        <a:lumMod val="40000"/>
                        <a:lumOff val="60000"/>
                      </a:schemeClr>
                    </a:solidFill>
                  </a:tcPr>
                </a:tc>
                <a:tc>
                  <a:txBody>
                    <a:bodyPr/>
                    <a:lstStyle/>
                    <a:p>
                      <a:pPr algn="r"/>
                      <a:r>
                        <a:rPr lang="en-GB" sz="2000" dirty="0" smtClean="0"/>
                        <a:t>Median</a:t>
                      </a:r>
                      <a:endParaRPr lang="en-GB" sz="2000" dirty="0"/>
                    </a:p>
                  </a:txBody>
                  <a:tcPr>
                    <a:solidFill>
                      <a:schemeClr val="accent2">
                        <a:lumMod val="40000"/>
                        <a:lumOff val="60000"/>
                      </a:schemeClr>
                    </a:solidFill>
                  </a:tcPr>
                </a:tc>
                <a:tc>
                  <a:txBody>
                    <a:bodyPr/>
                    <a:lstStyle/>
                    <a:p>
                      <a:pPr algn="r"/>
                      <a:r>
                        <a:rPr lang="en-GB" sz="2000" dirty="0" smtClean="0"/>
                        <a:t>Mean</a:t>
                      </a:r>
                      <a:endParaRPr lang="en-GB" sz="2000" dirty="0"/>
                    </a:p>
                  </a:txBody>
                  <a:tcPr>
                    <a:solidFill>
                      <a:schemeClr val="accent2">
                        <a:lumMod val="40000"/>
                        <a:lumOff val="60000"/>
                      </a:schemeClr>
                    </a:solidFill>
                  </a:tcPr>
                </a:tc>
              </a:tr>
              <a:tr h="433068">
                <a:tc>
                  <a:txBody>
                    <a:bodyPr/>
                    <a:lstStyle/>
                    <a:p>
                      <a:r>
                        <a:rPr lang="en-GB" sz="2000" b="1" dirty="0" smtClean="0"/>
                        <a:t>Age</a:t>
                      </a:r>
                      <a:endParaRPr lang="en-GB" sz="2000" b="1" dirty="0"/>
                    </a:p>
                  </a:txBody>
                  <a:tcPr/>
                </a:tc>
                <a:tc>
                  <a:txBody>
                    <a:bodyPr/>
                    <a:lstStyle/>
                    <a:p>
                      <a:pPr algn="r"/>
                      <a:r>
                        <a:rPr lang="en-GB" sz="2000" dirty="0" smtClean="0"/>
                        <a:t>141 (100%)</a:t>
                      </a:r>
                    </a:p>
                  </a:txBody>
                  <a:tcPr/>
                </a:tc>
                <a:tc>
                  <a:txBody>
                    <a:bodyPr/>
                    <a:lstStyle/>
                    <a:p>
                      <a:pPr algn="r"/>
                      <a:r>
                        <a:rPr lang="en-GB" sz="2000" dirty="0" smtClean="0"/>
                        <a:t>11.0</a:t>
                      </a:r>
                    </a:p>
                  </a:txBody>
                  <a:tcPr/>
                </a:tc>
                <a:tc>
                  <a:txBody>
                    <a:bodyPr/>
                    <a:lstStyle/>
                    <a:p>
                      <a:pPr algn="r"/>
                      <a:r>
                        <a:rPr lang="en-GB" sz="2000" dirty="0" smtClean="0"/>
                        <a:t>9.0</a:t>
                      </a:r>
                      <a:endParaRPr lang="en-GB" sz="2000" dirty="0"/>
                    </a:p>
                  </a:txBody>
                  <a:tcPr/>
                </a:tc>
                <a:tc>
                  <a:txBody>
                    <a:bodyPr/>
                    <a:lstStyle/>
                    <a:p>
                      <a:pPr algn="r"/>
                      <a:r>
                        <a:rPr lang="en-GB" sz="2000" dirty="0" smtClean="0"/>
                        <a:t>9.04</a:t>
                      </a:r>
                      <a:endParaRPr lang="en-GB" sz="2000" dirty="0"/>
                    </a:p>
                  </a:txBody>
                  <a:tcPr/>
                </a:tc>
              </a:tr>
              <a:tr h="1051737">
                <a:tc>
                  <a:txBody>
                    <a:bodyPr/>
                    <a:lstStyle/>
                    <a:p>
                      <a:r>
                        <a:rPr lang="en-GB" sz="2000" b="1" dirty="0" smtClean="0"/>
                        <a:t>Gender:</a:t>
                      </a:r>
                      <a:r>
                        <a:rPr lang="en-GB" sz="2000" b="1" baseline="0" dirty="0" smtClean="0"/>
                        <a:t> </a:t>
                      </a:r>
                    </a:p>
                    <a:p>
                      <a:r>
                        <a:rPr lang="en-GB" sz="2000" dirty="0" smtClean="0"/>
                        <a:t>Male</a:t>
                      </a:r>
                    </a:p>
                    <a:p>
                      <a:r>
                        <a:rPr lang="en-GB" sz="2000" dirty="0" smtClean="0"/>
                        <a:t>Female</a:t>
                      </a:r>
                      <a:endParaRPr lang="en-GB" sz="2000" dirty="0"/>
                    </a:p>
                  </a:txBody>
                  <a:tcPr/>
                </a:tc>
                <a:tc>
                  <a:txBody>
                    <a:bodyPr/>
                    <a:lstStyle/>
                    <a:p>
                      <a:pPr algn="r"/>
                      <a:endParaRPr lang="en-GB" sz="2000" dirty="0" smtClean="0"/>
                    </a:p>
                    <a:p>
                      <a:pPr algn="r"/>
                      <a:r>
                        <a:rPr lang="en-GB" sz="2000" dirty="0" smtClean="0"/>
                        <a:t>80 (56.7%)</a:t>
                      </a:r>
                    </a:p>
                    <a:p>
                      <a:pPr algn="r"/>
                      <a:r>
                        <a:rPr lang="en-GB" sz="2000" dirty="0" smtClean="0"/>
                        <a:t>61 (43.3%) </a:t>
                      </a:r>
                      <a:endParaRPr lang="en-GB" sz="2000" dirty="0"/>
                    </a:p>
                  </a:txBody>
                  <a:tcPr/>
                </a:tc>
                <a:tc>
                  <a:txBody>
                    <a:bodyPr/>
                    <a:lstStyle/>
                    <a:p>
                      <a:pPr algn="r"/>
                      <a:endParaRPr lang="en-GB" sz="2000" dirty="0" smtClean="0"/>
                    </a:p>
                    <a:p>
                      <a:pPr algn="r"/>
                      <a:r>
                        <a:rPr lang="en-GB" sz="2000" dirty="0" smtClean="0"/>
                        <a:t>Male </a:t>
                      </a:r>
                      <a:endParaRPr lang="en-GB" sz="2000" dirty="0"/>
                    </a:p>
                  </a:txBody>
                  <a:tcPr/>
                </a:tc>
                <a:tc>
                  <a:txBody>
                    <a:bodyPr/>
                    <a:lstStyle/>
                    <a:p>
                      <a:pPr algn="r"/>
                      <a:endParaRPr lang="en-GB" sz="2000" dirty="0"/>
                    </a:p>
                  </a:txBody>
                  <a:tcPr/>
                </a:tc>
                <a:tc>
                  <a:txBody>
                    <a:bodyPr/>
                    <a:lstStyle/>
                    <a:p>
                      <a:pPr algn="r"/>
                      <a:endParaRPr lang="en-GB" sz="2000" dirty="0"/>
                    </a:p>
                  </a:txBody>
                  <a:tcPr/>
                </a:tc>
              </a:tr>
              <a:tr h="1051737">
                <a:tc>
                  <a:txBody>
                    <a:bodyPr/>
                    <a:lstStyle/>
                    <a:p>
                      <a:r>
                        <a:rPr lang="en-GB" sz="2000" b="1" dirty="0" smtClean="0"/>
                        <a:t>Type of School Attended: </a:t>
                      </a:r>
                    </a:p>
                    <a:p>
                      <a:r>
                        <a:rPr lang="en-GB" sz="2000" dirty="0" smtClean="0"/>
                        <a:t>Primary</a:t>
                      </a:r>
                    </a:p>
                    <a:p>
                      <a:r>
                        <a:rPr lang="en-GB" sz="2000" dirty="0" smtClean="0"/>
                        <a:t>Secondary</a:t>
                      </a:r>
                      <a:endParaRPr lang="en-GB" sz="2000" dirty="0"/>
                    </a:p>
                  </a:txBody>
                  <a:tcPr/>
                </a:tc>
                <a:tc>
                  <a:txBody>
                    <a:bodyPr/>
                    <a:lstStyle/>
                    <a:p>
                      <a:pPr algn="r"/>
                      <a:endParaRPr lang="en-GB" sz="2000" dirty="0" smtClean="0"/>
                    </a:p>
                    <a:p>
                      <a:pPr algn="r"/>
                      <a:r>
                        <a:rPr lang="en-GB" sz="2000" dirty="0" smtClean="0"/>
                        <a:t>107 (75.9%)</a:t>
                      </a:r>
                    </a:p>
                    <a:p>
                      <a:pPr algn="r"/>
                      <a:r>
                        <a:rPr lang="en-GB" sz="2000" baseline="0" dirty="0" smtClean="0"/>
                        <a:t> 34 (24.1%) </a:t>
                      </a:r>
                      <a:endParaRPr lang="en-GB" sz="2000" dirty="0"/>
                    </a:p>
                  </a:txBody>
                  <a:tcPr/>
                </a:tc>
                <a:tc>
                  <a:txBody>
                    <a:bodyPr/>
                    <a:lstStyle/>
                    <a:p>
                      <a:pPr algn="r"/>
                      <a:endParaRPr lang="en-GB" sz="2000" dirty="0" smtClean="0"/>
                    </a:p>
                    <a:p>
                      <a:pPr algn="r"/>
                      <a:r>
                        <a:rPr lang="en-GB" sz="2000" dirty="0" smtClean="0"/>
                        <a:t>Primary</a:t>
                      </a:r>
                      <a:r>
                        <a:rPr lang="en-GB" sz="2000" baseline="0" dirty="0" smtClean="0"/>
                        <a:t> </a:t>
                      </a:r>
                      <a:endParaRPr lang="en-GB" sz="2000" dirty="0"/>
                    </a:p>
                  </a:txBody>
                  <a:tcPr/>
                </a:tc>
                <a:tc>
                  <a:txBody>
                    <a:bodyPr/>
                    <a:lstStyle/>
                    <a:p>
                      <a:pPr algn="r"/>
                      <a:endParaRPr lang="en-GB" sz="2000" dirty="0"/>
                    </a:p>
                  </a:txBody>
                  <a:tcPr/>
                </a:tc>
                <a:tc>
                  <a:txBody>
                    <a:bodyPr/>
                    <a:lstStyle/>
                    <a:p>
                      <a:pPr algn="r"/>
                      <a:endParaRPr lang="en-GB" sz="2000" dirty="0"/>
                    </a:p>
                  </a:txBody>
                  <a:tcPr/>
                </a:tc>
              </a:tr>
            </a:tbl>
          </a:graphicData>
        </a:graphic>
      </p:graphicFrame>
    </p:spTree>
    <p:extLst>
      <p:ext uri="{BB962C8B-B14F-4D97-AF65-F5344CB8AC3E}">
        <p14:creationId xmlns:p14="http://schemas.microsoft.com/office/powerpoint/2010/main" val="4224214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Initial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4" name="TextBox 3"/>
          <p:cNvSpPr txBox="1"/>
          <p:nvPr/>
        </p:nvSpPr>
        <p:spPr>
          <a:xfrm>
            <a:off x="204537" y="1445342"/>
            <a:ext cx="1556463" cy="4339650"/>
          </a:xfrm>
          <a:prstGeom prst="rect">
            <a:avLst/>
          </a:prstGeom>
          <a:noFill/>
        </p:spPr>
        <p:txBody>
          <a:bodyPr wrap="square" rtlCol="0">
            <a:spAutoFit/>
          </a:bodyPr>
          <a:lstStyle/>
          <a:p>
            <a:r>
              <a:rPr lang="en-GB" sz="2400" b="1" dirty="0" smtClean="0"/>
              <a:t>2. Age</a:t>
            </a:r>
          </a:p>
          <a:p>
            <a:endParaRPr lang="en-GB" sz="2400" b="1" dirty="0"/>
          </a:p>
          <a:p>
            <a:endParaRPr lang="en-GB" sz="2400" b="1" dirty="0" smtClean="0"/>
          </a:p>
          <a:p>
            <a:endParaRPr lang="en-GB" sz="2400" b="1" dirty="0"/>
          </a:p>
          <a:p>
            <a:endParaRPr lang="en-GB" sz="2400" b="1" dirty="0" smtClean="0"/>
          </a:p>
          <a:p>
            <a:endParaRPr lang="en-GB" sz="2400" b="1" dirty="0"/>
          </a:p>
          <a:p>
            <a:endParaRPr lang="en-GB" sz="2400" b="1" dirty="0" smtClean="0"/>
          </a:p>
          <a:p>
            <a:endParaRPr lang="en-GB" sz="2400" b="1" dirty="0"/>
          </a:p>
          <a:p>
            <a:endParaRPr lang="en-GB" sz="2400" b="1" dirty="0" smtClean="0"/>
          </a:p>
          <a:p>
            <a:endParaRPr lang="en-GB" sz="2000" dirty="0" smtClean="0"/>
          </a:p>
          <a:p>
            <a:endParaRPr lang="en-GB" sz="2000" dirty="0"/>
          </a:p>
          <a:p>
            <a:r>
              <a:rPr lang="en-GB" sz="2000" dirty="0" smtClean="0"/>
              <a:t>(n=141)</a:t>
            </a:r>
            <a:endParaRPr lang="en-GB" sz="2000" dirty="0"/>
          </a:p>
        </p:txBody>
      </p:sp>
      <p:pic>
        <p:nvPicPr>
          <p:cNvPr id="5" name="Picture 4"/>
          <p:cNvPicPr>
            <a:picLocks noChangeAspect="1"/>
          </p:cNvPicPr>
          <p:nvPr/>
        </p:nvPicPr>
        <p:blipFill rotWithShape="1">
          <a:blip r:embed="rId6"/>
          <a:srcRect t="6528" b="2904"/>
          <a:stretch/>
        </p:blipFill>
        <p:spPr>
          <a:xfrm>
            <a:off x="1494851" y="1181087"/>
            <a:ext cx="8491845" cy="5027984"/>
          </a:xfrm>
          <a:prstGeom prst="rect">
            <a:avLst/>
          </a:prstGeom>
        </p:spPr>
      </p:pic>
    </p:spTree>
    <p:extLst>
      <p:ext uri="{BB962C8B-B14F-4D97-AF65-F5344CB8AC3E}">
        <p14:creationId xmlns:p14="http://schemas.microsoft.com/office/powerpoint/2010/main" val="4079364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Initial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204537" y="1246157"/>
            <a:ext cx="12177206" cy="5078313"/>
          </a:xfrm>
          <a:prstGeom prst="rect">
            <a:avLst/>
          </a:prstGeom>
          <a:noFill/>
        </p:spPr>
        <p:txBody>
          <a:bodyPr wrap="square" rtlCol="0">
            <a:spAutoFit/>
          </a:bodyPr>
          <a:lstStyle/>
          <a:p>
            <a:r>
              <a:rPr lang="en-GB" sz="2400" b="1" dirty="0" smtClean="0"/>
              <a:t>3. Professionals </a:t>
            </a:r>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a:p>
          <a:p>
            <a:endParaRPr lang="en-GB" sz="1000" b="1" dirty="0" smtClean="0"/>
          </a:p>
          <a:p>
            <a:endParaRPr lang="en-GB" sz="1000" b="1" dirty="0" smtClean="0"/>
          </a:p>
          <a:p>
            <a:endParaRPr lang="en-GB" sz="1000" b="1" dirty="0"/>
          </a:p>
          <a:p>
            <a:endParaRPr lang="en-GB" sz="1000" b="1" dirty="0"/>
          </a:p>
          <a:p>
            <a:pPr>
              <a:lnSpc>
                <a:spcPct val="150000"/>
              </a:lnSpc>
            </a:pPr>
            <a:r>
              <a:rPr lang="en-GB" sz="2000" dirty="0" smtClean="0"/>
              <a:t>(n= 92)</a:t>
            </a:r>
          </a:p>
          <a:p>
            <a:endParaRPr lang="en-GB" sz="2000" dirty="0"/>
          </a:p>
        </p:txBody>
      </p:sp>
      <p:graphicFrame>
        <p:nvGraphicFramePr>
          <p:cNvPr id="4" name="Table 3"/>
          <p:cNvGraphicFramePr>
            <a:graphicFrameLocks noGrp="1"/>
          </p:cNvGraphicFramePr>
          <p:nvPr>
            <p:extLst>
              <p:ext uri="{D42A27DB-BD31-4B8C-83A1-F6EECF244321}">
                <p14:modId xmlns:p14="http://schemas.microsoft.com/office/powerpoint/2010/main" val="1419111045"/>
              </p:ext>
            </p:extLst>
          </p:nvPr>
        </p:nvGraphicFramePr>
        <p:xfrm>
          <a:off x="3079232" y="1761196"/>
          <a:ext cx="6474542" cy="3960079"/>
        </p:xfrm>
        <a:graphic>
          <a:graphicData uri="http://schemas.openxmlformats.org/drawingml/2006/table">
            <a:tbl>
              <a:tblPr firstRow="1" bandRow="1">
                <a:tableStyleId>{5C22544A-7EE6-4342-B048-85BDC9FD1C3A}</a:tableStyleId>
              </a:tblPr>
              <a:tblGrid>
                <a:gridCol w="4837470"/>
                <a:gridCol w="1637072"/>
              </a:tblGrid>
              <a:tr h="597559">
                <a:tc>
                  <a:txBody>
                    <a:bodyPr/>
                    <a:lstStyle/>
                    <a:p>
                      <a:pPr marL="0" lvl="0" indent="0">
                        <a:buFont typeface="Arial" panose="020B0604020202020204" pitchFamily="34" charset="0"/>
                        <a:buNone/>
                      </a:pPr>
                      <a:r>
                        <a:rPr lang="en-GB" sz="2000" dirty="0" smtClean="0"/>
                        <a:t>Professional Making Referral </a:t>
                      </a:r>
                    </a:p>
                  </a:txBody>
                  <a:tcPr>
                    <a:solidFill>
                      <a:schemeClr val="accent2">
                        <a:lumMod val="40000"/>
                        <a:lumOff val="60000"/>
                      </a:schemeClr>
                    </a:solidFill>
                  </a:tcPr>
                </a:tc>
                <a:tc>
                  <a:txBody>
                    <a:bodyPr/>
                    <a:lstStyle/>
                    <a:p>
                      <a:r>
                        <a:rPr lang="en-GB" sz="2000" dirty="0" smtClean="0"/>
                        <a:t>Percentage %</a:t>
                      </a:r>
                      <a:endParaRPr lang="en-GB" sz="2000" dirty="0"/>
                    </a:p>
                  </a:txBody>
                  <a:tcPr>
                    <a:solidFill>
                      <a:schemeClr val="accent2">
                        <a:lumMod val="40000"/>
                        <a:lumOff val="60000"/>
                      </a:schemeClr>
                    </a:solidFill>
                  </a:tcPr>
                </a:tc>
              </a:tr>
              <a:tr h="480360">
                <a:tc>
                  <a:txBody>
                    <a:bodyPr/>
                    <a:lstStyle/>
                    <a:p>
                      <a:pPr marL="0" lvl="0" indent="0">
                        <a:buFont typeface="Arial" panose="020B0604020202020204" pitchFamily="34" charset="0"/>
                        <a:buNone/>
                      </a:pPr>
                      <a:r>
                        <a:rPr lang="en-GB" sz="2000" dirty="0" smtClean="0"/>
                        <a:t>Head Teachers (Acting, Dep., Assist.)</a:t>
                      </a:r>
                    </a:p>
                  </a:txBody>
                  <a:tcPr/>
                </a:tc>
                <a:tc>
                  <a:txBody>
                    <a:bodyPr/>
                    <a:lstStyle/>
                    <a:p>
                      <a:pPr algn="r"/>
                      <a:r>
                        <a:rPr lang="en-GB" sz="2000" dirty="0" smtClean="0"/>
                        <a:t>51.0%</a:t>
                      </a:r>
                      <a:endParaRPr lang="en-GB" sz="2000" dirty="0"/>
                    </a:p>
                  </a:txBody>
                  <a:tcPr/>
                </a:tc>
              </a:tr>
              <a:tr h="480360">
                <a:tc>
                  <a:txBody>
                    <a:bodyPr/>
                    <a:lstStyle/>
                    <a:p>
                      <a:r>
                        <a:rPr lang="en-GB" sz="2000" dirty="0" smtClean="0"/>
                        <a:t>Unknown roles </a:t>
                      </a:r>
                      <a:endParaRPr lang="en-GB" sz="2000" dirty="0"/>
                    </a:p>
                  </a:txBody>
                  <a:tcPr/>
                </a:tc>
                <a:tc>
                  <a:txBody>
                    <a:bodyPr/>
                    <a:lstStyle/>
                    <a:p>
                      <a:pPr algn="r"/>
                      <a:r>
                        <a:rPr lang="en-GB" sz="2000" dirty="0" smtClean="0"/>
                        <a:t>19.5%</a:t>
                      </a:r>
                    </a:p>
                  </a:txBody>
                  <a:tcPr/>
                </a:tc>
              </a:tr>
              <a:tr h="480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smtClean="0"/>
                        <a:t>Teachers (Class/Form/Tutor)</a:t>
                      </a:r>
                    </a:p>
                  </a:txBody>
                  <a:tcPr/>
                </a:tc>
                <a:tc>
                  <a:txBody>
                    <a:bodyPr/>
                    <a:lstStyle/>
                    <a:p>
                      <a:pPr algn="r"/>
                      <a:r>
                        <a:rPr lang="en-GB" sz="2000" dirty="0" smtClean="0"/>
                        <a:t>11.9%</a:t>
                      </a:r>
                      <a:endParaRPr lang="en-GB" sz="2000" dirty="0"/>
                    </a:p>
                  </a:txBody>
                  <a:tcPr/>
                </a:tc>
              </a:tr>
              <a:tr h="480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smtClean="0"/>
                        <a:t>Education Welfare Officers</a:t>
                      </a:r>
                    </a:p>
                  </a:txBody>
                  <a:tcPr/>
                </a:tc>
                <a:tc>
                  <a:txBody>
                    <a:bodyPr/>
                    <a:lstStyle/>
                    <a:p>
                      <a:pPr algn="r"/>
                      <a:r>
                        <a:rPr lang="en-GB" sz="2000" dirty="0" smtClean="0"/>
                        <a:t>4.3%</a:t>
                      </a:r>
                      <a:endParaRPr lang="en-GB" sz="2000" dirty="0"/>
                    </a:p>
                  </a:txBody>
                  <a:tcPr/>
                </a:tc>
              </a:tr>
              <a:tr h="480360">
                <a:tc>
                  <a:txBody>
                    <a:bodyPr/>
                    <a:lstStyle/>
                    <a:p>
                      <a:r>
                        <a:rPr lang="en-GB" sz="2000" dirty="0" smtClean="0"/>
                        <a:t>School Nurses </a:t>
                      </a:r>
                      <a:endParaRPr lang="en-GB" sz="2000" dirty="0"/>
                    </a:p>
                  </a:txBody>
                  <a:tcPr/>
                </a:tc>
                <a:tc>
                  <a:txBody>
                    <a:bodyPr/>
                    <a:lstStyle/>
                    <a:p>
                      <a:pPr algn="r"/>
                      <a:r>
                        <a:rPr lang="en-GB" sz="2000" dirty="0" smtClean="0"/>
                        <a:t>4.3%</a:t>
                      </a:r>
                      <a:endParaRPr lang="en-GB" sz="2000" dirty="0"/>
                    </a:p>
                  </a:txBody>
                  <a:tcPr/>
                </a:tc>
              </a:tr>
              <a:tr h="480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smtClean="0"/>
                        <a:t>Behaviour Support Managers</a:t>
                      </a:r>
                    </a:p>
                  </a:txBody>
                  <a:tcPr/>
                </a:tc>
                <a:tc>
                  <a:txBody>
                    <a:bodyPr/>
                    <a:lstStyle/>
                    <a:p>
                      <a:pPr algn="r"/>
                      <a:r>
                        <a:rPr lang="en-GB" sz="2000" dirty="0" smtClean="0"/>
                        <a:t>2.1%</a:t>
                      </a:r>
                      <a:endParaRPr lang="en-GB" sz="2000" dirty="0"/>
                    </a:p>
                  </a:txBody>
                  <a:tcPr/>
                </a:tc>
              </a:tr>
              <a:tr h="480360">
                <a:tc>
                  <a:txBody>
                    <a:bodyPr/>
                    <a:lstStyle/>
                    <a:p>
                      <a:r>
                        <a:rPr lang="en-GB" sz="2000" dirty="0" smtClean="0"/>
                        <a:t>Child Protection Officers (Lead, Teacher) </a:t>
                      </a:r>
                      <a:endParaRPr lang="en-GB" sz="2000" dirty="0"/>
                    </a:p>
                  </a:txBody>
                  <a:tcPr/>
                </a:tc>
                <a:tc>
                  <a:txBody>
                    <a:bodyPr/>
                    <a:lstStyle/>
                    <a:p>
                      <a:pPr algn="r"/>
                      <a:r>
                        <a:rPr lang="en-GB" sz="2000" dirty="0" smtClean="0"/>
                        <a:t>1.0%</a:t>
                      </a:r>
                      <a:endParaRPr lang="en-GB" sz="2000" dirty="0"/>
                    </a:p>
                  </a:txBody>
                  <a:tcPr/>
                </a:tc>
              </a:tr>
            </a:tbl>
          </a:graphicData>
        </a:graphic>
      </p:graphicFrame>
    </p:spTree>
    <p:extLst>
      <p:ext uri="{BB962C8B-B14F-4D97-AF65-F5344CB8AC3E}">
        <p14:creationId xmlns:p14="http://schemas.microsoft.com/office/powerpoint/2010/main" val="2466402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Initial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4" name="TextBox 3"/>
          <p:cNvSpPr txBox="1"/>
          <p:nvPr/>
        </p:nvSpPr>
        <p:spPr>
          <a:xfrm>
            <a:off x="204537" y="1329038"/>
            <a:ext cx="7152967" cy="4832092"/>
          </a:xfrm>
          <a:prstGeom prst="rect">
            <a:avLst/>
          </a:prstGeom>
          <a:noFill/>
        </p:spPr>
        <p:txBody>
          <a:bodyPr wrap="square" rtlCol="0">
            <a:spAutoFit/>
          </a:bodyPr>
          <a:lstStyle/>
          <a:p>
            <a:r>
              <a:rPr lang="en-GB" sz="2400" b="1" dirty="0" smtClean="0"/>
              <a:t>4. Ongoing Support</a:t>
            </a:r>
          </a:p>
          <a:p>
            <a:endParaRPr lang="en-GB" sz="2400" b="1" dirty="0"/>
          </a:p>
          <a:p>
            <a:endParaRPr lang="en-GB" sz="2400" b="1" dirty="0" smtClean="0"/>
          </a:p>
          <a:p>
            <a:endParaRPr lang="en-GB" sz="2400" b="1" dirty="0"/>
          </a:p>
          <a:p>
            <a:endParaRPr lang="en-GB" sz="2400" b="1" dirty="0" smtClean="0"/>
          </a:p>
          <a:p>
            <a:endParaRPr lang="en-GB" sz="2400" b="1" dirty="0"/>
          </a:p>
          <a:p>
            <a:endParaRPr lang="en-GB" sz="2400" b="1" dirty="0" smtClean="0"/>
          </a:p>
          <a:p>
            <a:endParaRPr lang="en-GB" sz="2400" b="1" dirty="0"/>
          </a:p>
          <a:p>
            <a:endParaRPr lang="en-GB" sz="2400" b="1" dirty="0" smtClean="0"/>
          </a:p>
          <a:p>
            <a:endParaRPr lang="en-GB" sz="2400" b="1" dirty="0" smtClean="0"/>
          </a:p>
          <a:p>
            <a:endParaRPr lang="en-GB" sz="2400" b="1" dirty="0"/>
          </a:p>
          <a:p>
            <a:endParaRPr lang="en-GB" sz="2400" b="1" dirty="0" smtClean="0"/>
          </a:p>
          <a:p>
            <a:r>
              <a:rPr lang="en-GB" sz="2000" dirty="0" smtClean="0"/>
              <a:t>(n=141)</a:t>
            </a:r>
            <a:endParaRPr lang="en-GB" sz="2000" dirty="0"/>
          </a:p>
        </p:txBody>
      </p:sp>
      <p:pic>
        <p:nvPicPr>
          <p:cNvPr id="5" name="Picture 4"/>
          <p:cNvPicPr>
            <a:picLocks noChangeAspect="1"/>
          </p:cNvPicPr>
          <p:nvPr/>
        </p:nvPicPr>
        <p:blipFill rotWithShape="1">
          <a:blip r:embed="rId6"/>
          <a:srcRect t="3997" b="3872"/>
          <a:stretch/>
        </p:blipFill>
        <p:spPr>
          <a:xfrm>
            <a:off x="2219237" y="1888989"/>
            <a:ext cx="7544196" cy="4181940"/>
          </a:xfrm>
          <a:prstGeom prst="rect">
            <a:avLst/>
          </a:prstGeom>
        </p:spPr>
      </p:pic>
    </p:spTree>
    <p:extLst>
      <p:ext uri="{BB962C8B-B14F-4D97-AF65-F5344CB8AC3E}">
        <p14:creationId xmlns:p14="http://schemas.microsoft.com/office/powerpoint/2010/main" val="1490024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Initial Findings</a:t>
            </a:r>
            <a:endParaRPr lang="en-GB" sz="5400" dirty="0"/>
          </a:p>
        </p:txBody>
      </p:sp>
      <p:sp>
        <p:nvSpPr>
          <p:cNvPr id="9" name="TextBox 8"/>
          <p:cNvSpPr txBox="1"/>
          <p:nvPr/>
        </p:nvSpPr>
        <p:spPr>
          <a:xfrm>
            <a:off x="239798" y="822440"/>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204537" y="1402549"/>
            <a:ext cx="11218639" cy="5386090"/>
          </a:xfrm>
          <a:prstGeom prst="rect">
            <a:avLst/>
          </a:prstGeom>
          <a:noFill/>
        </p:spPr>
        <p:txBody>
          <a:bodyPr wrap="square" rtlCol="0">
            <a:spAutoFit/>
          </a:bodyPr>
          <a:lstStyle/>
          <a:p>
            <a:pPr indent="88900"/>
            <a:r>
              <a:rPr lang="en-GB" sz="2400" b="1" dirty="0" smtClean="0"/>
              <a:t>5. Identification of Neglect</a:t>
            </a:r>
          </a:p>
          <a:p>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endParaRPr lang="en-GB" sz="2000" dirty="0"/>
          </a:p>
          <a:p>
            <a:pPr marL="285750" indent="-285750">
              <a:buFont typeface="Courier New" panose="02070309020205020404" pitchFamily="49" charset="0"/>
              <a:buChar char="o"/>
            </a:pPr>
            <a:endParaRPr lang="en-GB" sz="2000" dirty="0" smtClean="0"/>
          </a:p>
          <a:p>
            <a:pPr>
              <a:lnSpc>
                <a:spcPct val="150000"/>
              </a:lnSpc>
            </a:pPr>
            <a:r>
              <a:rPr lang="en-GB" sz="2000" dirty="0" smtClean="0"/>
              <a:t>  (n=90)</a:t>
            </a:r>
            <a:endParaRPr lang="en-GB" sz="2000" dirty="0"/>
          </a:p>
          <a:p>
            <a:pPr marL="285750" indent="-285750">
              <a:lnSpc>
                <a:spcPct val="150000"/>
              </a:lnSpc>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p:txBody>
      </p:sp>
      <p:pic>
        <p:nvPicPr>
          <p:cNvPr id="5" name="Picture 4"/>
          <p:cNvPicPr>
            <a:picLocks noChangeAspect="1"/>
          </p:cNvPicPr>
          <p:nvPr/>
        </p:nvPicPr>
        <p:blipFill rotWithShape="1">
          <a:blip r:embed="rId6"/>
          <a:srcRect t="13885" b="3045"/>
          <a:stretch/>
        </p:blipFill>
        <p:spPr>
          <a:xfrm>
            <a:off x="2422540" y="2174781"/>
            <a:ext cx="7658652" cy="382781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261701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Initial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204537" y="1391864"/>
            <a:ext cx="11218639" cy="8771632"/>
          </a:xfrm>
          <a:prstGeom prst="rect">
            <a:avLst/>
          </a:prstGeom>
          <a:noFill/>
        </p:spPr>
        <p:txBody>
          <a:bodyPr wrap="square" rtlCol="0">
            <a:spAutoFit/>
          </a:bodyPr>
          <a:lstStyle/>
          <a:p>
            <a:pPr indent="88900"/>
            <a:r>
              <a:rPr lang="en-GB" sz="2400" b="1" dirty="0" smtClean="0"/>
              <a:t>6. Early Support</a:t>
            </a: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endParaRPr lang="en-GB" sz="2000" dirty="0" smtClean="0"/>
          </a:p>
          <a:p>
            <a:endParaRPr lang="en-GB" sz="2000" dirty="0"/>
          </a:p>
          <a:p>
            <a:endParaRPr lang="en-GB" sz="2000" dirty="0" smtClean="0"/>
          </a:p>
          <a:p>
            <a:endParaRPr lang="en-GB" sz="2000" dirty="0"/>
          </a:p>
          <a:p>
            <a:endParaRPr lang="en-GB" sz="2000" dirty="0" smtClean="0"/>
          </a:p>
          <a:p>
            <a:endParaRPr lang="en-GB" sz="2000" dirty="0" smtClean="0"/>
          </a:p>
          <a:p>
            <a:r>
              <a:rPr lang="en-GB" sz="2000" dirty="0" smtClean="0"/>
              <a:t>(n=58) </a:t>
            </a: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a:p>
            <a:pPr marL="285750" indent="-285750">
              <a:lnSpc>
                <a:spcPct val="150000"/>
              </a:lnSpc>
              <a:buFont typeface="Courier New" panose="02070309020205020404" pitchFamily="49" charset="0"/>
              <a:buChar char="o"/>
            </a:pPr>
            <a:endParaRPr lang="en-GB" sz="2000" dirty="0"/>
          </a:p>
          <a:p>
            <a:pPr marL="285750" indent="-285750">
              <a:lnSpc>
                <a:spcPct val="150000"/>
              </a:lnSpc>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a:p>
        </p:txBody>
      </p:sp>
      <p:graphicFrame>
        <p:nvGraphicFramePr>
          <p:cNvPr id="2" name="Table 1"/>
          <p:cNvGraphicFramePr>
            <a:graphicFrameLocks noGrp="1"/>
          </p:cNvGraphicFramePr>
          <p:nvPr>
            <p:extLst>
              <p:ext uri="{D42A27DB-BD31-4B8C-83A1-F6EECF244321}">
                <p14:modId xmlns:p14="http://schemas.microsoft.com/office/powerpoint/2010/main" val="1594682340"/>
              </p:ext>
            </p:extLst>
          </p:nvPr>
        </p:nvGraphicFramePr>
        <p:xfrm>
          <a:off x="2802193" y="1938655"/>
          <a:ext cx="6312310" cy="3605336"/>
        </p:xfrm>
        <a:graphic>
          <a:graphicData uri="http://schemas.openxmlformats.org/drawingml/2006/table">
            <a:tbl>
              <a:tblPr firstRow="1" bandRow="1">
                <a:tableStyleId>{5C22544A-7EE6-4342-B048-85BDC9FD1C3A}</a:tableStyleId>
              </a:tblPr>
              <a:tblGrid>
                <a:gridCol w="4226345"/>
                <a:gridCol w="2085965"/>
              </a:tblGrid>
              <a:tr h="536774">
                <a:tc>
                  <a:txBody>
                    <a:bodyPr/>
                    <a:lstStyle/>
                    <a:p>
                      <a:pPr algn="ctr"/>
                      <a:r>
                        <a:rPr lang="en-GB" sz="2400" dirty="0" smtClean="0"/>
                        <a:t>Type of Early Support</a:t>
                      </a:r>
                      <a:endParaRPr lang="en-GB" sz="2400" dirty="0"/>
                    </a:p>
                  </a:txBody>
                  <a:tcPr>
                    <a:solidFill>
                      <a:schemeClr val="accent2">
                        <a:lumMod val="40000"/>
                        <a:lumOff val="60000"/>
                      </a:schemeClr>
                    </a:solidFill>
                  </a:tcPr>
                </a:tc>
                <a:tc>
                  <a:txBody>
                    <a:bodyPr/>
                    <a:lstStyle/>
                    <a:p>
                      <a:pPr algn="ctr"/>
                      <a:r>
                        <a:rPr lang="en-GB" sz="2400" dirty="0" smtClean="0"/>
                        <a:t>%</a:t>
                      </a:r>
                      <a:endParaRPr lang="en-GB" sz="2400" dirty="0"/>
                    </a:p>
                  </a:txBody>
                  <a:tcPr>
                    <a:solidFill>
                      <a:schemeClr val="accent2">
                        <a:lumMod val="40000"/>
                        <a:lumOff val="60000"/>
                      </a:schemeClr>
                    </a:solidFill>
                  </a:tcPr>
                </a:tc>
              </a:tr>
              <a:tr h="438366">
                <a:tc>
                  <a:txBody>
                    <a:bodyPr/>
                    <a:lstStyle/>
                    <a:p>
                      <a:pPr algn="ctr" rtl="0" fontAlgn="ctr"/>
                      <a:r>
                        <a:rPr lang="en-GB" sz="2400" b="0" i="0" u="none" strike="noStrike" dirty="0" smtClean="0">
                          <a:solidFill>
                            <a:schemeClr val="tx1"/>
                          </a:solidFill>
                          <a:effectLst/>
                          <a:latin typeface="Calibri" panose="020F0502020204030204" pitchFamily="34" charset="0"/>
                        </a:rPr>
                        <a:t>Practical Support</a:t>
                      </a:r>
                      <a:endParaRPr lang="en-GB" sz="2400" b="0" i="0" u="none" strike="noStrike" dirty="0">
                        <a:solidFill>
                          <a:schemeClr val="tx1"/>
                        </a:solidFill>
                        <a:effectLst/>
                        <a:latin typeface="Calibri" panose="020F0502020204030204" pitchFamily="34" charset="0"/>
                      </a:endParaRPr>
                    </a:p>
                  </a:txBody>
                  <a:tcPr marL="7620" marR="7620" marT="7620" marB="0" anchor="ctr"/>
                </a:tc>
                <a:tc>
                  <a:txBody>
                    <a:bodyPr/>
                    <a:lstStyle/>
                    <a:p>
                      <a:pPr algn="ctr" rtl="0" fontAlgn="ctr"/>
                      <a:r>
                        <a:rPr lang="en-GB" sz="2400" b="0" i="0" u="none" strike="noStrike" dirty="0" smtClean="0">
                          <a:solidFill>
                            <a:schemeClr val="tx1"/>
                          </a:solidFill>
                          <a:effectLst/>
                          <a:latin typeface="Calibri" panose="020F0502020204030204" pitchFamily="34" charset="0"/>
                        </a:rPr>
                        <a:t>46.6%</a:t>
                      </a:r>
                    </a:p>
                  </a:txBody>
                  <a:tcPr marL="7620" marR="7620" marT="7620" marB="0" anchor="ctr"/>
                </a:tc>
              </a:tr>
              <a:tr h="438366">
                <a:tc>
                  <a:txBody>
                    <a:bodyPr/>
                    <a:lstStyle/>
                    <a:p>
                      <a:pPr algn="ctr" rtl="0" fontAlgn="ctr"/>
                      <a:r>
                        <a:rPr lang="en-GB" sz="2400" b="0" i="0" u="none" strike="noStrike" dirty="0" smtClean="0">
                          <a:solidFill>
                            <a:schemeClr val="tx1"/>
                          </a:solidFill>
                          <a:effectLst/>
                          <a:latin typeface="Calibri" panose="020F0502020204030204" pitchFamily="34" charset="0"/>
                        </a:rPr>
                        <a:t>Referrals/Signposting</a:t>
                      </a:r>
                      <a:endParaRPr lang="en-GB" sz="2400" b="0" i="0" u="none" strike="noStrike" dirty="0">
                        <a:solidFill>
                          <a:schemeClr val="tx1"/>
                        </a:solidFill>
                        <a:effectLst/>
                        <a:latin typeface="Calibri" panose="020F0502020204030204" pitchFamily="34" charset="0"/>
                      </a:endParaRPr>
                    </a:p>
                  </a:txBody>
                  <a:tcPr marL="7620" marR="7620" marT="7620" marB="0" anchor="ctr"/>
                </a:tc>
                <a:tc>
                  <a:txBody>
                    <a:bodyPr/>
                    <a:lstStyle/>
                    <a:p>
                      <a:pPr algn="ctr" rtl="0" fontAlgn="ctr"/>
                      <a:r>
                        <a:rPr lang="en-GB" sz="2400" b="0" i="0" u="none" strike="noStrike" dirty="0" smtClean="0">
                          <a:solidFill>
                            <a:schemeClr val="tx1"/>
                          </a:solidFill>
                          <a:effectLst/>
                          <a:latin typeface="Calibri" panose="020F0502020204030204" pitchFamily="34" charset="0"/>
                        </a:rPr>
                        <a:t>34.5%</a:t>
                      </a:r>
                    </a:p>
                  </a:txBody>
                  <a:tcPr marL="7620" marR="7620" marT="7620" marB="0" anchor="ctr"/>
                </a:tc>
              </a:tr>
              <a:tr h="438366">
                <a:tc>
                  <a:txBody>
                    <a:bodyPr/>
                    <a:lstStyle/>
                    <a:p>
                      <a:pPr algn="ctr" rtl="0" fontAlgn="ctr"/>
                      <a:r>
                        <a:rPr lang="en-GB" sz="2400" b="0" i="0" u="none" strike="noStrike" dirty="0" smtClean="0">
                          <a:solidFill>
                            <a:schemeClr val="tx1"/>
                          </a:solidFill>
                          <a:effectLst/>
                          <a:latin typeface="Calibri" panose="020F0502020204030204" pitchFamily="34" charset="0"/>
                        </a:rPr>
                        <a:t>Emotional Support </a:t>
                      </a:r>
                      <a:endParaRPr lang="en-GB" sz="2400" b="0" i="0" u="none" strike="noStrike" dirty="0">
                        <a:solidFill>
                          <a:schemeClr val="tx1"/>
                        </a:solidFill>
                        <a:effectLst/>
                        <a:latin typeface="Calibri" panose="020F0502020204030204" pitchFamily="34" charset="0"/>
                      </a:endParaRPr>
                    </a:p>
                  </a:txBody>
                  <a:tcPr marL="7620" marR="7620" marT="7620" marB="0" anchor="ctr"/>
                </a:tc>
                <a:tc>
                  <a:txBody>
                    <a:bodyPr/>
                    <a:lstStyle/>
                    <a:p>
                      <a:pPr algn="ctr" rtl="0" fontAlgn="ctr"/>
                      <a:r>
                        <a:rPr lang="en-GB" sz="2400" b="0" i="0" u="none" strike="noStrike" dirty="0" smtClean="0">
                          <a:solidFill>
                            <a:schemeClr val="tx1"/>
                          </a:solidFill>
                          <a:effectLst/>
                          <a:latin typeface="Calibri" panose="020F0502020204030204" pitchFamily="34" charset="0"/>
                        </a:rPr>
                        <a:t>20.7%</a:t>
                      </a:r>
                      <a:endParaRPr lang="en-GB" sz="2400" b="0" i="0" u="none" strike="noStrike" dirty="0">
                        <a:solidFill>
                          <a:schemeClr val="tx1"/>
                        </a:solidFill>
                        <a:effectLst/>
                        <a:latin typeface="Calibri" panose="020F0502020204030204" pitchFamily="34" charset="0"/>
                      </a:endParaRPr>
                    </a:p>
                  </a:txBody>
                  <a:tcPr marL="7620" marR="7620" marT="7620" marB="0" anchor="ctr"/>
                </a:tc>
              </a:tr>
              <a:tr h="438366">
                <a:tc>
                  <a:txBody>
                    <a:bodyPr/>
                    <a:lstStyle/>
                    <a:p>
                      <a:pPr algn="ctr" rtl="0" fontAlgn="ctr"/>
                      <a:r>
                        <a:rPr lang="en-GB" sz="2400" b="0" i="0" u="none" strike="noStrike" dirty="0" smtClean="0">
                          <a:solidFill>
                            <a:schemeClr val="tx1"/>
                          </a:solidFill>
                          <a:effectLst/>
                          <a:latin typeface="Calibri" panose="020F0502020204030204" pitchFamily="34" charset="0"/>
                        </a:rPr>
                        <a:t>Provision of Clothing</a:t>
                      </a:r>
                      <a:endParaRPr lang="en-GB" sz="2400" b="0" i="0" u="none" strike="noStrike" dirty="0">
                        <a:solidFill>
                          <a:schemeClr val="tx1"/>
                        </a:solidFill>
                        <a:effectLst/>
                        <a:latin typeface="Calibri" panose="020F0502020204030204" pitchFamily="34" charset="0"/>
                      </a:endParaRPr>
                    </a:p>
                  </a:txBody>
                  <a:tcPr marL="7620" marR="7620" marT="7620" marB="0" anchor="ctr"/>
                </a:tc>
                <a:tc>
                  <a:txBody>
                    <a:bodyPr/>
                    <a:lstStyle/>
                    <a:p>
                      <a:pPr algn="ctr" rtl="0" fontAlgn="ctr"/>
                      <a:r>
                        <a:rPr lang="en-GB" sz="2400" b="0" i="0" u="none" strike="noStrike" dirty="0" smtClean="0">
                          <a:solidFill>
                            <a:schemeClr val="tx1"/>
                          </a:solidFill>
                          <a:effectLst/>
                          <a:latin typeface="Calibri" panose="020F0502020204030204" pitchFamily="34" charset="0"/>
                        </a:rPr>
                        <a:t>19.0%</a:t>
                      </a:r>
                      <a:endParaRPr lang="en-GB" sz="2400" b="0" i="0" u="none" strike="noStrike" dirty="0">
                        <a:solidFill>
                          <a:schemeClr val="tx1"/>
                        </a:solidFill>
                        <a:effectLst/>
                        <a:latin typeface="Calibri" panose="020F0502020204030204" pitchFamily="34" charset="0"/>
                      </a:endParaRPr>
                    </a:p>
                  </a:txBody>
                  <a:tcPr marL="7620" marR="7620" marT="7620" marB="0" anchor="ctr"/>
                </a:tc>
              </a:tr>
              <a:tr h="438366">
                <a:tc>
                  <a:txBody>
                    <a:bodyPr/>
                    <a:lstStyle/>
                    <a:p>
                      <a:pPr algn="ctr" rtl="0" fontAlgn="ctr"/>
                      <a:r>
                        <a:rPr lang="en-GB" sz="2400" b="0" i="0" u="none" strike="noStrike" dirty="0" smtClean="0">
                          <a:solidFill>
                            <a:schemeClr val="tx1"/>
                          </a:solidFill>
                          <a:effectLst/>
                          <a:latin typeface="Calibri" panose="020F0502020204030204" pitchFamily="34" charset="0"/>
                        </a:rPr>
                        <a:t>Provision</a:t>
                      </a:r>
                      <a:r>
                        <a:rPr lang="en-GB" sz="2400" b="0" i="0" u="none" strike="noStrike" baseline="0" dirty="0" smtClean="0">
                          <a:solidFill>
                            <a:schemeClr val="tx1"/>
                          </a:solidFill>
                          <a:effectLst/>
                          <a:latin typeface="Calibri" panose="020F0502020204030204" pitchFamily="34" charset="0"/>
                        </a:rPr>
                        <a:t> of Food</a:t>
                      </a:r>
                      <a:endParaRPr lang="en-GB" sz="2400" b="0" i="0" u="none" strike="noStrike" dirty="0">
                        <a:solidFill>
                          <a:schemeClr val="tx1"/>
                        </a:solidFill>
                        <a:effectLst/>
                        <a:latin typeface="Calibri" panose="020F0502020204030204" pitchFamily="34" charset="0"/>
                      </a:endParaRPr>
                    </a:p>
                  </a:txBody>
                  <a:tcPr marL="7620" marR="7620" marT="7620" marB="0" anchor="ctr"/>
                </a:tc>
                <a:tc>
                  <a:txBody>
                    <a:bodyPr/>
                    <a:lstStyle/>
                    <a:p>
                      <a:pPr algn="ctr" rtl="0" fontAlgn="ctr"/>
                      <a:r>
                        <a:rPr lang="en-GB" sz="2400" b="0" i="0" u="none" strike="noStrike" dirty="0" smtClean="0">
                          <a:solidFill>
                            <a:schemeClr val="tx1"/>
                          </a:solidFill>
                          <a:effectLst/>
                          <a:latin typeface="Calibri" panose="020F0502020204030204" pitchFamily="34" charset="0"/>
                        </a:rPr>
                        <a:t>16.0%</a:t>
                      </a:r>
                      <a:endParaRPr lang="en-GB" sz="2400" b="0" i="0" u="none" strike="noStrike" dirty="0">
                        <a:solidFill>
                          <a:schemeClr val="tx1"/>
                        </a:solidFill>
                        <a:effectLst/>
                        <a:latin typeface="Calibri" panose="020F0502020204030204" pitchFamily="34" charset="0"/>
                      </a:endParaRPr>
                    </a:p>
                  </a:txBody>
                  <a:tcPr marL="7620" marR="7620" marT="7620" marB="0" anchor="ctr"/>
                </a:tc>
              </a:tr>
              <a:tr h="438366">
                <a:tc>
                  <a:txBody>
                    <a:bodyPr/>
                    <a:lstStyle/>
                    <a:p>
                      <a:pPr algn="ctr" rtl="0" fontAlgn="ctr"/>
                      <a:r>
                        <a:rPr lang="en-GB" sz="2400" b="0" i="0" u="none" strike="noStrike" dirty="0" smtClean="0">
                          <a:solidFill>
                            <a:schemeClr val="tx1"/>
                          </a:solidFill>
                          <a:effectLst/>
                          <a:latin typeface="Calibri" panose="020F0502020204030204" pitchFamily="34" charset="0"/>
                        </a:rPr>
                        <a:t>Other </a:t>
                      </a:r>
                      <a:endParaRPr lang="en-GB" sz="2400" b="0" i="0" u="none" strike="noStrike" dirty="0">
                        <a:solidFill>
                          <a:schemeClr val="tx1"/>
                        </a:solidFill>
                        <a:effectLst/>
                        <a:latin typeface="Calibri" panose="020F0502020204030204" pitchFamily="34" charset="0"/>
                      </a:endParaRPr>
                    </a:p>
                  </a:txBody>
                  <a:tcPr marL="7620" marR="7620" marT="7620" marB="0" anchor="ctr"/>
                </a:tc>
                <a:tc>
                  <a:txBody>
                    <a:bodyPr/>
                    <a:lstStyle/>
                    <a:p>
                      <a:pPr algn="ctr" rtl="0" fontAlgn="ctr"/>
                      <a:r>
                        <a:rPr lang="en-GB" sz="2400" b="0" i="0" u="none" strike="noStrike" dirty="0" smtClean="0">
                          <a:solidFill>
                            <a:schemeClr val="tx1"/>
                          </a:solidFill>
                          <a:effectLst/>
                          <a:latin typeface="Calibri" panose="020F0502020204030204" pitchFamily="34" charset="0"/>
                        </a:rPr>
                        <a:t>5.2%</a:t>
                      </a:r>
                      <a:endParaRPr lang="en-GB" sz="2400" b="0" i="0" u="none" strike="noStrike" dirty="0">
                        <a:solidFill>
                          <a:schemeClr val="tx1"/>
                        </a:solidFill>
                        <a:effectLst/>
                        <a:latin typeface="Calibri" panose="020F0502020204030204" pitchFamily="34" charset="0"/>
                      </a:endParaRPr>
                    </a:p>
                  </a:txBody>
                  <a:tcPr marL="7620" marR="7620" marT="7620" marB="0" anchor="ctr"/>
                </a:tc>
              </a:tr>
              <a:tr h="438366">
                <a:tc>
                  <a:txBody>
                    <a:bodyPr/>
                    <a:lstStyle/>
                    <a:p>
                      <a:pPr algn="ctr" rtl="0" fontAlgn="ctr"/>
                      <a:r>
                        <a:rPr lang="en-GB" sz="2400" b="0" i="0" u="none" strike="noStrike" dirty="0" smtClean="0">
                          <a:solidFill>
                            <a:schemeClr val="tx1"/>
                          </a:solidFill>
                          <a:effectLst/>
                          <a:latin typeface="Calibri" panose="020F0502020204030204" pitchFamily="34" charset="0"/>
                        </a:rPr>
                        <a:t>Financial </a:t>
                      </a:r>
                      <a:endParaRPr lang="en-GB" sz="2400" b="0" i="0" u="none" strike="noStrike" dirty="0">
                        <a:solidFill>
                          <a:schemeClr val="tx1"/>
                        </a:solidFill>
                        <a:effectLst/>
                        <a:latin typeface="Calibri" panose="020F0502020204030204" pitchFamily="34" charset="0"/>
                      </a:endParaRPr>
                    </a:p>
                  </a:txBody>
                  <a:tcPr marL="7620" marR="7620" marT="7620" marB="0" anchor="ctr"/>
                </a:tc>
                <a:tc>
                  <a:txBody>
                    <a:bodyPr/>
                    <a:lstStyle/>
                    <a:p>
                      <a:pPr algn="ctr" rtl="0" fontAlgn="ctr"/>
                      <a:r>
                        <a:rPr lang="en-GB" sz="2400" b="0" i="0" u="none" strike="noStrike" dirty="0" smtClean="0">
                          <a:solidFill>
                            <a:schemeClr val="tx1"/>
                          </a:solidFill>
                          <a:effectLst/>
                          <a:latin typeface="Calibri" panose="020F0502020204030204" pitchFamily="34" charset="0"/>
                        </a:rPr>
                        <a:t>0.0%</a:t>
                      </a:r>
                      <a:endParaRPr lang="en-GB" sz="2400" b="0" i="0" u="none" strike="noStrike" dirty="0">
                        <a:solidFill>
                          <a:schemeClr val="tx1"/>
                        </a:solidFill>
                        <a:effectLst/>
                        <a:latin typeface="Calibri" panose="020F0502020204030204" pitchFamily="34" charset="0"/>
                      </a:endParaRPr>
                    </a:p>
                  </a:txBody>
                  <a:tcPr marL="7620" marR="7620" marT="7620" marB="0" anchor="ctr"/>
                </a:tc>
              </a:tr>
            </a:tbl>
          </a:graphicData>
        </a:graphic>
      </p:graphicFrame>
    </p:spTree>
    <p:extLst>
      <p:ext uri="{BB962C8B-B14F-4D97-AF65-F5344CB8AC3E}">
        <p14:creationId xmlns:p14="http://schemas.microsoft.com/office/powerpoint/2010/main" val="6944873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80324" y="54187"/>
            <a:ext cx="4672358" cy="923330"/>
          </a:xfrm>
          <a:prstGeom prst="rect">
            <a:avLst/>
          </a:prstGeom>
          <a:noFill/>
        </p:spPr>
        <p:txBody>
          <a:bodyPr wrap="square" rtlCol="0">
            <a:spAutoFit/>
          </a:bodyPr>
          <a:lstStyle/>
          <a:p>
            <a:r>
              <a:rPr lang="en-GB" sz="5400" dirty="0" smtClean="0"/>
              <a:t>Initial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291170" y="1590692"/>
            <a:ext cx="3071462" cy="4462760"/>
          </a:xfrm>
          <a:prstGeom prst="rect">
            <a:avLst/>
          </a:prstGeom>
          <a:noFill/>
        </p:spPr>
        <p:txBody>
          <a:bodyPr wrap="square" rtlCol="0">
            <a:spAutoFit/>
          </a:bodyPr>
          <a:lstStyle/>
          <a:p>
            <a:r>
              <a:rPr lang="en-GB" sz="2400" b="1" dirty="0" smtClean="0"/>
              <a:t>7. Continued Support </a:t>
            </a:r>
          </a:p>
          <a:p>
            <a:endParaRPr lang="en-GB" sz="2400" b="1" dirty="0"/>
          </a:p>
          <a:p>
            <a:endParaRPr lang="en-GB" sz="2400" b="1" dirty="0" smtClean="0"/>
          </a:p>
          <a:p>
            <a:endParaRPr lang="en-GB" sz="2400" b="1" dirty="0"/>
          </a:p>
          <a:p>
            <a:endParaRPr lang="en-GB" sz="2400" b="1" dirty="0" smtClean="0"/>
          </a:p>
          <a:p>
            <a:endParaRPr lang="en-GB" sz="24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sz="2000" dirty="0" smtClean="0"/>
          </a:p>
          <a:p>
            <a:pPr marL="285750" indent="-285750">
              <a:lnSpc>
                <a:spcPct val="150000"/>
              </a:lnSpc>
              <a:buFont typeface="Courier New" panose="02070309020205020404" pitchFamily="49" charset="0"/>
              <a:buChar char="o"/>
            </a:pPr>
            <a:endParaRPr lang="en-GB" sz="2000" dirty="0"/>
          </a:p>
          <a:p>
            <a:pPr marL="285750" indent="-285750">
              <a:lnSpc>
                <a:spcPct val="150000"/>
              </a:lnSpc>
              <a:buFont typeface="Courier New" panose="02070309020205020404" pitchFamily="49" charset="0"/>
              <a:buChar char="o"/>
            </a:pPr>
            <a:endParaRPr lang="en-GB" sz="2000" dirty="0" smtClean="0"/>
          </a:p>
          <a:p>
            <a:endParaRPr lang="en-GB" sz="2000" dirty="0"/>
          </a:p>
        </p:txBody>
      </p:sp>
      <p:graphicFrame>
        <p:nvGraphicFramePr>
          <p:cNvPr id="5" name="Table 4"/>
          <p:cNvGraphicFramePr>
            <a:graphicFrameLocks noGrp="1"/>
          </p:cNvGraphicFramePr>
          <p:nvPr>
            <p:extLst>
              <p:ext uri="{D42A27DB-BD31-4B8C-83A1-F6EECF244321}">
                <p14:modId xmlns:p14="http://schemas.microsoft.com/office/powerpoint/2010/main" val="1621400337"/>
              </p:ext>
            </p:extLst>
          </p:nvPr>
        </p:nvGraphicFramePr>
        <p:xfrm>
          <a:off x="291170" y="3075174"/>
          <a:ext cx="4904490" cy="2668545"/>
        </p:xfrm>
        <a:graphic>
          <a:graphicData uri="http://schemas.openxmlformats.org/drawingml/2006/table">
            <a:tbl>
              <a:tblPr firstRow="1" bandRow="1">
                <a:tableStyleId>{5C22544A-7EE6-4342-B048-85BDC9FD1C3A}</a:tableStyleId>
              </a:tblPr>
              <a:tblGrid>
                <a:gridCol w="3440172"/>
                <a:gridCol w="1464318"/>
              </a:tblGrid>
              <a:tr h="456743">
                <a:tc>
                  <a:txBody>
                    <a:bodyPr/>
                    <a:lstStyle/>
                    <a:p>
                      <a:r>
                        <a:rPr lang="en-GB" sz="2000" dirty="0" smtClean="0">
                          <a:solidFill>
                            <a:schemeClr val="tx1"/>
                          </a:solidFill>
                        </a:rPr>
                        <a:t>Variable</a:t>
                      </a:r>
                      <a:r>
                        <a:rPr lang="en-GB" sz="2000" baseline="0" dirty="0" smtClean="0">
                          <a:solidFill>
                            <a:schemeClr val="tx1"/>
                          </a:solidFill>
                        </a:rPr>
                        <a:t> </a:t>
                      </a:r>
                      <a:endParaRPr lang="en-GB" sz="2000" dirty="0">
                        <a:solidFill>
                          <a:schemeClr val="tx1"/>
                        </a:solidFill>
                      </a:endParaRPr>
                    </a:p>
                  </a:txBody>
                  <a:tcPr>
                    <a:solidFill>
                      <a:schemeClr val="accent2">
                        <a:lumMod val="40000"/>
                        <a:lumOff val="60000"/>
                      </a:schemeClr>
                    </a:solidFill>
                  </a:tcPr>
                </a:tc>
                <a:tc>
                  <a:txBody>
                    <a:bodyPr/>
                    <a:lstStyle/>
                    <a:p>
                      <a:r>
                        <a:rPr lang="en-GB" sz="2000" b="1" dirty="0" smtClean="0">
                          <a:solidFill>
                            <a:schemeClr val="tx1"/>
                          </a:solidFill>
                        </a:rPr>
                        <a:t>%    </a:t>
                      </a:r>
                      <a:r>
                        <a:rPr lang="en-GB" sz="2000" dirty="0" smtClean="0">
                          <a:solidFill>
                            <a:schemeClr val="tx1"/>
                          </a:solidFill>
                        </a:rPr>
                        <a:t> </a:t>
                      </a:r>
                      <a:r>
                        <a:rPr lang="en-GB" sz="2000" b="0" dirty="0" smtClean="0">
                          <a:solidFill>
                            <a:schemeClr val="tx1"/>
                          </a:solidFill>
                        </a:rPr>
                        <a:t>(Miss)</a:t>
                      </a:r>
                      <a:endParaRPr lang="en-GB" sz="2000" b="0" dirty="0">
                        <a:solidFill>
                          <a:schemeClr val="tx1"/>
                        </a:solidFill>
                      </a:endParaRPr>
                    </a:p>
                  </a:txBody>
                  <a:tcPr>
                    <a:solidFill>
                      <a:schemeClr val="accent2">
                        <a:lumMod val="40000"/>
                        <a:lumOff val="60000"/>
                      </a:schemeClr>
                    </a:solidFill>
                  </a:tcPr>
                </a:tc>
              </a:tr>
              <a:tr h="372274">
                <a:tc>
                  <a:txBody>
                    <a:bodyPr/>
                    <a:lstStyle/>
                    <a:p>
                      <a:r>
                        <a:rPr lang="en-GB" sz="1600" dirty="0" smtClean="0"/>
                        <a:t>Attended Initial</a:t>
                      </a:r>
                      <a:r>
                        <a:rPr lang="en-GB" sz="1600" baseline="0" dirty="0" smtClean="0"/>
                        <a:t>                            (n=131)</a:t>
                      </a:r>
                      <a:endParaRPr lang="en-GB" sz="1600" dirty="0"/>
                    </a:p>
                  </a:txBody>
                  <a:tcPr/>
                </a:tc>
                <a:tc>
                  <a:txBody>
                    <a:bodyPr/>
                    <a:lstStyle/>
                    <a:p>
                      <a:r>
                        <a:rPr lang="en-GB" sz="1600" dirty="0" smtClean="0"/>
                        <a:t>82.3%  (7.1%)</a:t>
                      </a:r>
                      <a:endParaRPr lang="en-GB" sz="1600" dirty="0"/>
                    </a:p>
                  </a:txBody>
                  <a:tcPr/>
                </a:tc>
              </a:tr>
              <a:tr h="372273">
                <a:tc>
                  <a:txBody>
                    <a:bodyPr/>
                    <a:lstStyle/>
                    <a:p>
                      <a:r>
                        <a:rPr lang="en-GB" sz="1600" dirty="0" smtClean="0"/>
                        <a:t>Attended Review</a:t>
                      </a:r>
                      <a:r>
                        <a:rPr lang="en-GB" sz="1600" baseline="0" dirty="0" smtClean="0"/>
                        <a:t>                         (n=110)</a:t>
                      </a:r>
                      <a:endParaRPr lang="en-GB" sz="1600" dirty="0"/>
                    </a:p>
                  </a:txBody>
                  <a:tcPr/>
                </a:tc>
                <a:tc>
                  <a:txBody>
                    <a:bodyPr/>
                    <a:lstStyle/>
                    <a:p>
                      <a:r>
                        <a:rPr lang="en-GB" sz="1600" dirty="0" smtClean="0"/>
                        <a:t>68.8%  (7.1%)</a:t>
                      </a:r>
                      <a:endParaRPr lang="en-GB" sz="1600" dirty="0"/>
                    </a:p>
                  </a:txBody>
                  <a:tcPr/>
                </a:tc>
              </a:tr>
              <a:tr h="421030">
                <a:tc>
                  <a:txBody>
                    <a:bodyPr/>
                    <a:lstStyle/>
                    <a:p>
                      <a:r>
                        <a:rPr lang="en-GB" sz="1600" dirty="0" smtClean="0"/>
                        <a:t>Contribute</a:t>
                      </a:r>
                      <a:r>
                        <a:rPr lang="en-GB" sz="1600" baseline="0" dirty="0" smtClean="0"/>
                        <a:t> Report Initial            (n=127)</a:t>
                      </a:r>
                      <a:endParaRPr lang="en-GB" sz="1600" dirty="0"/>
                    </a:p>
                  </a:txBody>
                  <a:tcPr/>
                </a:tc>
                <a:tc>
                  <a:txBody>
                    <a:bodyPr/>
                    <a:lstStyle/>
                    <a:p>
                      <a:r>
                        <a:rPr lang="en-GB" sz="1600" dirty="0" smtClean="0"/>
                        <a:t>86.5%  (9.9%)</a:t>
                      </a:r>
                      <a:endParaRPr lang="en-GB" sz="1600" dirty="0"/>
                    </a:p>
                  </a:txBody>
                  <a:tcPr/>
                </a:tc>
              </a:tr>
              <a:tr h="364777">
                <a:tc>
                  <a:txBody>
                    <a:bodyPr/>
                    <a:lstStyle/>
                    <a:p>
                      <a:r>
                        <a:rPr lang="en-GB" sz="1600" dirty="0" smtClean="0"/>
                        <a:t>Contribute Report Review         (n=129)</a:t>
                      </a:r>
                      <a:endParaRPr lang="en-GB" sz="1600" dirty="0"/>
                    </a:p>
                  </a:txBody>
                  <a:tcPr/>
                </a:tc>
                <a:tc>
                  <a:txBody>
                    <a:bodyPr/>
                    <a:lstStyle/>
                    <a:p>
                      <a:r>
                        <a:rPr lang="en-GB" sz="1600" dirty="0" smtClean="0"/>
                        <a:t>79.4%  (7.8%)</a:t>
                      </a:r>
                      <a:endParaRPr lang="en-GB" sz="1600" dirty="0"/>
                    </a:p>
                  </a:txBody>
                  <a:tcPr/>
                </a:tc>
              </a:tr>
              <a:tr h="346168">
                <a:tc>
                  <a:txBody>
                    <a:bodyPr/>
                    <a:lstStyle/>
                    <a:p>
                      <a:r>
                        <a:rPr lang="en-GB" sz="1600" baseline="0" dirty="0" smtClean="0"/>
                        <a:t>Led on Actions – Initial               (n=130)</a:t>
                      </a:r>
                    </a:p>
                  </a:txBody>
                  <a:tcPr/>
                </a:tc>
                <a:tc>
                  <a:txBody>
                    <a:bodyPr/>
                    <a:lstStyle/>
                    <a:p>
                      <a:r>
                        <a:rPr lang="en-GB" sz="1600" dirty="0" smtClean="0"/>
                        <a:t>70.2%  (8.5%)</a:t>
                      </a:r>
                      <a:endParaRPr lang="en-GB" sz="1600" dirty="0"/>
                    </a:p>
                  </a:txBody>
                  <a:tcPr/>
                </a:tc>
              </a:tr>
              <a:tr h="235974">
                <a:tc>
                  <a:txBody>
                    <a:bodyPr/>
                    <a:lstStyle/>
                    <a:p>
                      <a:r>
                        <a:rPr lang="en-GB" sz="1600" dirty="0" smtClean="0"/>
                        <a:t>Led on Actions</a:t>
                      </a:r>
                      <a:r>
                        <a:rPr lang="en-GB" sz="1600" baseline="0" dirty="0" smtClean="0"/>
                        <a:t> –</a:t>
                      </a:r>
                      <a:r>
                        <a:rPr lang="en-GB" sz="1600" dirty="0" smtClean="0"/>
                        <a:t> Review            (n=120)</a:t>
                      </a:r>
                      <a:endParaRPr lang="en-GB" sz="1600" dirty="0"/>
                    </a:p>
                  </a:txBody>
                  <a:tcPr/>
                </a:tc>
                <a:tc>
                  <a:txBody>
                    <a:bodyPr/>
                    <a:lstStyle/>
                    <a:p>
                      <a:r>
                        <a:rPr lang="en-GB" sz="1600" dirty="0" smtClean="0"/>
                        <a:t>57.4% (14.2%)</a:t>
                      </a:r>
                      <a:endParaRPr lang="en-GB" sz="1600" dirty="0"/>
                    </a:p>
                  </a:txBody>
                  <a:tcPr/>
                </a:tc>
              </a:tr>
            </a:tbl>
          </a:graphicData>
        </a:graphic>
      </p:graphicFrame>
      <p:pic>
        <p:nvPicPr>
          <p:cNvPr id="2" name="Picture 1"/>
          <p:cNvPicPr>
            <a:picLocks noChangeAspect="1"/>
          </p:cNvPicPr>
          <p:nvPr/>
        </p:nvPicPr>
        <p:blipFill>
          <a:blip r:embed="rId6"/>
          <a:stretch>
            <a:fillRect/>
          </a:stretch>
        </p:blipFill>
        <p:spPr>
          <a:xfrm>
            <a:off x="5195660" y="1590692"/>
            <a:ext cx="6914043" cy="4153027"/>
          </a:xfrm>
          <a:prstGeom prst="rect">
            <a:avLst/>
          </a:prstGeom>
        </p:spPr>
      </p:pic>
    </p:spTree>
    <p:extLst>
      <p:ext uri="{BB962C8B-B14F-4D97-AF65-F5344CB8AC3E}">
        <p14:creationId xmlns:p14="http://schemas.microsoft.com/office/powerpoint/2010/main" val="1735521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3070677" y="54187"/>
            <a:ext cx="7002471" cy="923330"/>
          </a:xfrm>
          <a:prstGeom prst="rect">
            <a:avLst/>
          </a:prstGeom>
          <a:noFill/>
        </p:spPr>
        <p:txBody>
          <a:bodyPr wrap="square" rtlCol="0">
            <a:spAutoFit/>
          </a:bodyPr>
          <a:lstStyle/>
          <a:p>
            <a:r>
              <a:rPr lang="en-GB" sz="5400" dirty="0" smtClean="0"/>
              <a:t>(1) Summary of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204537" y="996421"/>
            <a:ext cx="11254960" cy="5970865"/>
          </a:xfrm>
          <a:prstGeom prst="rect">
            <a:avLst/>
          </a:prstGeom>
          <a:noFill/>
        </p:spPr>
        <p:txBody>
          <a:bodyPr wrap="square" rtlCol="0">
            <a:spAutoFit/>
          </a:bodyPr>
          <a:lstStyle/>
          <a:p>
            <a:pPr marL="265113" indent="-265113">
              <a:buFont typeface="Arial" panose="020B0604020202020204" pitchFamily="34" charset="0"/>
              <a:buChar char="•"/>
            </a:pPr>
            <a:endParaRPr lang="en-GB" sz="2200" dirty="0" smtClean="0"/>
          </a:p>
          <a:p>
            <a:pPr marL="342900" indent="-342900">
              <a:buFont typeface="Courier New" panose="02070309020205020404" pitchFamily="49" charset="0"/>
              <a:buChar char="o"/>
            </a:pPr>
            <a:r>
              <a:rPr lang="en-GB" sz="2200" dirty="0" smtClean="0"/>
              <a:t>Within this sample, Primary Schools were the most common referrers </a:t>
            </a:r>
            <a:r>
              <a:rPr lang="en-GB" sz="2200" b="1" dirty="0" smtClean="0"/>
              <a:t>(71.7%) </a:t>
            </a:r>
            <a:r>
              <a:rPr lang="en-GB" sz="2200" dirty="0" smtClean="0"/>
              <a:t>compared to secondary schools </a:t>
            </a:r>
            <a:r>
              <a:rPr lang="en-GB" sz="2200" b="1" dirty="0" smtClean="0"/>
              <a:t>(28.3%)</a:t>
            </a:r>
          </a:p>
          <a:p>
            <a:pPr marL="342900" indent="-342900">
              <a:buFont typeface="Courier New" panose="02070309020205020404" pitchFamily="49" charset="0"/>
              <a:buChar char="o"/>
            </a:pPr>
            <a:endParaRPr lang="en-GB" sz="2200" dirty="0" smtClean="0">
              <a:solidFill>
                <a:srgbClr val="FF0000"/>
              </a:solidFill>
            </a:endParaRPr>
          </a:p>
          <a:p>
            <a:pPr marL="342900" indent="-342900">
              <a:buFont typeface="Courier New" panose="02070309020205020404" pitchFamily="49" charset="0"/>
              <a:buChar char="o"/>
            </a:pPr>
            <a:r>
              <a:rPr lang="en-GB" sz="2200" dirty="0" smtClean="0"/>
              <a:t>Head Teachers made the most referrals to Social Services </a:t>
            </a:r>
            <a:r>
              <a:rPr lang="en-GB" sz="2200" b="1" dirty="0" smtClean="0"/>
              <a:t>(51.0%), </a:t>
            </a:r>
            <a:r>
              <a:rPr lang="en-GB" sz="2200" dirty="0" smtClean="0"/>
              <a:t>followed by teachers (</a:t>
            </a:r>
            <a:r>
              <a:rPr lang="en-GB" sz="2200" b="1" dirty="0" smtClean="0"/>
              <a:t>11.9%). </a:t>
            </a:r>
            <a:r>
              <a:rPr lang="en-GB" sz="2200" dirty="0" smtClean="0"/>
              <a:t>Education Welfare Officers </a:t>
            </a:r>
            <a:r>
              <a:rPr lang="en-GB" sz="2200" b="1" dirty="0" smtClean="0"/>
              <a:t>(4.3%), </a:t>
            </a:r>
            <a:r>
              <a:rPr lang="en-GB" sz="2200" dirty="0" smtClean="0"/>
              <a:t>School Nurses </a:t>
            </a:r>
            <a:r>
              <a:rPr lang="en-GB" sz="2200" b="1" dirty="0" smtClean="0"/>
              <a:t>(4.3%), </a:t>
            </a:r>
            <a:r>
              <a:rPr lang="en-GB" sz="2200" dirty="0" smtClean="0"/>
              <a:t>and Behaviour Support Managers (</a:t>
            </a:r>
            <a:r>
              <a:rPr lang="en-GB" sz="2200" b="1" dirty="0" smtClean="0"/>
              <a:t>2.1%)</a:t>
            </a:r>
          </a:p>
          <a:p>
            <a:pPr marL="342900" indent="-342900">
              <a:buFont typeface="Courier New" panose="02070309020205020404" pitchFamily="49" charset="0"/>
              <a:buChar char="o"/>
            </a:pPr>
            <a:endParaRPr lang="en-GB" sz="2200" dirty="0"/>
          </a:p>
          <a:p>
            <a:pPr marL="342900" indent="-342900">
              <a:buFont typeface="Courier New" panose="02070309020205020404" pitchFamily="49" charset="0"/>
              <a:buChar char="o"/>
            </a:pPr>
            <a:r>
              <a:rPr lang="en-GB" sz="2200" dirty="0" smtClean="0"/>
              <a:t>Teachers </a:t>
            </a:r>
            <a:r>
              <a:rPr lang="en-GB" sz="2200" b="1" dirty="0" smtClean="0"/>
              <a:t>(97.9%) </a:t>
            </a:r>
            <a:r>
              <a:rPr lang="en-GB" sz="2200" dirty="0" smtClean="0"/>
              <a:t>and School Nurses (</a:t>
            </a:r>
            <a:r>
              <a:rPr lang="en-GB" sz="2200" b="1" dirty="0" smtClean="0"/>
              <a:t>96.5%) </a:t>
            </a:r>
            <a:r>
              <a:rPr lang="en-GB" sz="2200" dirty="0" smtClean="0"/>
              <a:t>were involved in providing ongoing support to the child throughout intervention. Education Welfare Officers were involved with </a:t>
            </a:r>
            <a:r>
              <a:rPr lang="en-GB" sz="2200" b="1" dirty="0" smtClean="0"/>
              <a:t>48.9% </a:t>
            </a:r>
            <a:r>
              <a:rPr lang="en-GB" sz="2200" dirty="0" smtClean="0"/>
              <a:t>of cases. </a:t>
            </a:r>
          </a:p>
          <a:p>
            <a:pPr marL="342900" indent="-342900">
              <a:buFont typeface="Courier New" panose="02070309020205020404" pitchFamily="49" charset="0"/>
              <a:buChar char="o"/>
            </a:pPr>
            <a:endParaRPr lang="en-GB" sz="2200" b="1" dirty="0"/>
          </a:p>
          <a:p>
            <a:pPr marL="342900" indent="-342900">
              <a:buFont typeface="Courier New" panose="02070309020205020404" pitchFamily="49" charset="0"/>
              <a:buChar char="o"/>
            </a:pPr>
            <a:r>
              <a:rPr lang="en-GB" sz="2200" b="1" dirty="0" smtClean="0"/>
              <a:t>44% </a:t>
            </a:r>
            <a:r>
              <a:rPr lang="en-GB" sz="2200" dirty="0" smtClean="0"/>
              <a:t>of children were receiving additional support within the school in some form, with </a:t>
            </a:r>
            <a:r>
              <a:rPr lang="en-GB" sz="2200" b="1" dirty="0" smtClean="0"/>
              <a:t>29.1% </a:t>
            </a:r>
            <a:r>
              <a:rPr lang="en-GB" sz="2200" dirty="0" smtClean="0"/>
              <a:t>receiving support from a Teaching Assistant and </a:t>
            </a:r>
            <a:r>
              <a:rPr lang="en-GB" sz="2200" b="1" dirty="0" smtClean="0"/>
              <a:t>19.1% </a:t>
            </a:r>
            <a:r>
              <a:rPr lang="en-GB" sz="2200" dirty="0" smtClean="0"/>
              <a:t>from an Educational Psychologist</a:t>
            </a:r>
            <a:endParaRPr lang="en-GB" sz="1600" dirty="0"/>
          </a:p>
          <a:p>
            <a:pPr marL="265113" indent="-265113">
              <a:buFont typeface="Arial" panose="020B0604020202020204" pitchFamily="34" charset="0"/>
              <a:buChar char="•"/>
            </a:pPr>
            <a:endParaRPr lang="en-GB" sz="1600" dirty="0" smtClean="0"/>
          </a:p>
          <a:p>
            <a:pPr marL="457200" indent="-457200">
              <a:lnSpc>
                <a:spcPct val="150000"/>
              </a:lnSpc>
              <a:buFont typeface="+mj-lt"/>
              <a:buAutoNum type="arabicPeriod"/>
            </a:pPr>
            <a:endParaRPr lang="en-GB" sz="2000" dirty="0"/>
          </a:p>
          <a:p>
            <a:pPr marL="457200" indent="-457200">
              <a:lnSpc>
                <a:spcPct val="150000"/>
              </a:lnSpc>
              <a:buFont typeface="+mj-lt"/>
              <a:buAutoNum type="arabicPeriod"/>
            </a:pPr>
            <a:endParaRPr lang="en-GB" sz="2000" dirty="0" smtClean="0"/>
          </a:p>
          <a:p>
            <a:pPr marL="457200" indent="-457200">
              <a:buFont typeface="+mj-lt"/>
              <a:buAutoNum type="arabicPeriod"/>
            </a:pPr>
            <a:endParaRPr lang="en-GB" sz="2000" dirty="0"/>
          </a:p>
        </p:txBody>
      </p:sp>
    </p:spTree>
    <p:extLst>
      <p:ext uri="{BB962C8B-B14F-4D97-AF65-F5344CB8AC3E}">
        <p14:creationId xmlns:p14="http://schemas.microsoft.com/office/powerpoint/2010/main" val="3156746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70677" y="54187"/>
            <a:ext cx="7031968" cy="923330"/>
          </a:xfrm>
          <a:prstGeom prst="rect">
            <a:avLst/>
          </a:prstGeom>
          <a:noFill/>
        </p:spPr>
        <p:txBody>
          <a:bodyPr wrap="square" rtlCol="0">
            <a:spAutoFit/>
          </a:bodyPr>
          <a:lstStyle/>
          <a:p>
            <a:r>
              <a:rPr lang="en-GB" sz="5400" dirty="0" smtClean="0"/>
              <a:t>(2) Summary of Findings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204537" y="1225689"/>
            <a:ext cx="11846436" cy="5693866"/>
          </a:xfrm>
          <a:prstGeom prst="rect">
            <a:avLst/>
          </a:prstGeom>
          <a:noFill/>
        </p:spPr>
        <p:txBody>
          <a:bodyPr wrap="square" rtlCol="0">
            <a:spAutoFit/>
          </a:bodyPr>
          <a:lstStyle/>
          <a:p>
            <a:endParaRPr lang="en-GB" sz="2200" dirty="0" smtClean="0"/>
          </a:p>
          <a:p>
            <a:pPr marL="342900" indent="-342900">
              <a:buFont typeface="Courier New" panose="02070309020205020404" pitchFamily="49" charset="0"/>
              <a:buChar char="o"/>
            </a:pPr>
            <a:r>
              <a:rPr lang="en-GB" sz="2200" dirty="0" smtClean="0"/>
              <a:t>The most frequently identified types of neglect by schools was Educational </a:t>
            </a:r>
            <a:r>
              <a:rPr lang="en-GB" sz="2200" b="1" dirty="0" smtClean="0"/>
              <a:t>(50%), </a:t>
            </a:r>
            <a:r>
              <a:rPr lang="en-GB" sz="2200" dirty="0" smtClean="0"/>
              <a:t>followed by Physical </a:t>
            </a:r>
            <a:r>
              <a:rPr lang="en-GB" sz="2200" b="1" dirty="0" smtClean="0"/>
              <a:t>(44.4%), </a:t>
            </a:r>
            <a:r>
              <a:rPr lang="en-GB" sz="2200" dirty="0" smtClean="0"/>
              <a:t>and Lack of Parental Supervision or Guidance </a:t>
            </a:r>
            <a:r>
              <a:rPr lang="en-GB" sz="2200" b="1" dirty="0" smtClean="0"/>
              <a:t>(34.4%)</a:t>
            </a:r>
          </a:p>
          <a:p>
            <a:pPr marL="342900" indent="-342900">
              <a:buFont typeface="Courier New" panose="02070309020205020404" pitchFamily="49" charset="0"/>
              <a:buChar char="o"/>
            </a:pPr>
            <a:endParaRPr lang="en-GB" sz="2200" dirty="0" smtClean="0"/>
          </a:p>
          <a:p>
            <a:pPr marL="342900" indent="-342900">
              <a:buFont typeface="Courier New" panose="02070309020205020404" pitchFamily="49" charset="0"/>
              <a:buChar char="o"/>
            </a:pPr>
            <a:r>
              <a:rPr lang="en-GB" sz="2200" dirty="0" smtClean="0"/>
              <a:t>In </a:t>
            </a:r>
            <a:r>
              <a:rPr lang="en-GB" sz="2200" b="1" dirty="0" smtClean="0"/>
              <a:t>41.1%</a:t>
            </a:r>
            <a:r>
              <a:rPr lang="en-GB" sz="2200" dirty="0" smtClean="0"/>
              <a:t> of cases schools had implemented early help and support prior to making a referral to Social Services. Of these cases, </a:t>
            </a:r>
            <a:r>
              <a:rPr lang="en-GB" sz="2200" b="1" dirty="0" smtClean="0"/>
              <a:t>46.7%</a:t>
            </a:r>
            <a:r>
              <a:rPr lang="en-GB" sz="2200" dirty="0" smtClean="0"/>
              <a:t> consisted of practical support, </a:t>
            </a:r>
            <a:r>
              <a:rPr lang="en-GB" sz="2200" b="1" dirty="0" smtClean="0"/>
              <a:t>34.5% </a:t>
            </a:r>
            <a:r>
              <a:rPr lang="en-GB" sz="2200" dirty="0" smtClean="0"/>
              <a:t>signposting or referring to an outside agency, </a:t>
            </a:r>
            <a:r>
              <a:rPr lang="en-GB" sz="2200" b="1" dirty="0" smtClean="0"/>
              <a:t>20.7%</a:t>
            </a:r>
            <a:r>
              <a:rPr lang="en-GB" sz="2200" dirty="0" smtClean="0"/>
              <a:t> emotional support, </a:t>
            </a:r>
            <a:r>
              <a:rPr lang="en-GB" sz="2200" b="1" dirty="0" smtClean="0"/>
              <a:t>19% </a:t>
            </a:r>
            <a:r>
              <a:rPr lang="en-GB" sz="2200" dirty="0" smtClean="0"/>
              <a:t>Provision of clothing and </a:t>
            </a:r>
            <a:r>
              <a:rPr lang="en-GB" sz="2200" b="1" dirty="0" smtClean="0"/>
              <a:t>16% </a:t>
            </a:r>
            <a:r>
              <a:rPr lang="en-GB" sz="2200" dirty="0" smtClean="0"/>
              <a:t>food</a:t>
            </a:r>
          </a:p>
          <a:p>
            <a:pPr marL="342900" indent="-342900">
              <a:buFont typeface="Courier New" panose="02070309020205020404" pitchFamily="49" charset="0"/>
              <a:buChar char="o"/>
            </a:pPr>
            <a:endParaRPr lang="en-GB" sz="2200" dirty="0"/>
          </a:p>
          <a:p>
            <a:pPr marL="342900" indent="-342900">
              <a:buFont typeface="Courier New" panose="02070309020205020404" pitchFamily="49" charset="0"/>
              <a:buChar char="o"/>
            </a:pPr>
            <a:r>
              <a:rPr lang="en-GB" sz="2200" dirty="0" smtClean="0"/>
              <a:t>In terms of ongoing support, there was a marked decline when comparing the Initial Child Protection Conference and the Review Conference. Attendance of schools at the meetings dropped </a:t>
            </a:r>
            <a:r>
              <a:rPr lang="en-GB" sz="2200" b="1" dirty="0" smtClean="0"/>
              <a:t>(13.5%), </a:t>
            </a:r>
            <a:r>
              <a:rPr lang="en-GB" sz="2200" dirty="0" smtClean="0"/>
              <a:t>the contribution of a reports to Social Services dropped </a:t>
            </a:r>
            <a:r>
              <a:rPr lang="en-GB" sz="2200" b="1" dirty="0" smtClean="0"/>
              <a:t>(6.6%) </a:t>
            </a:r>
            <a:r>
              <a:rPr lang="en-GB" sz="2200" dirty="0" smtClean="0"/>
              <a:t>and the amount of schools that continued to lead on action points on the child’s plan also dropped </a:t>
            </a:r>
            <a:r>
              <a:rPr lang="en-GB" sz="2200" b="1" dirty="0" smtClean="0"/>
              <a:t>(12.8%)</a:t>
            </a:r>
            <a:endParaRPr lang="en-GB" sz="2200" b="1" dirty="0"/>
          </a:p>
          <a:p>
            <a:endParaRPr lang="en-GB" sz="2000" dirty="0" smtClean="0"/>
          </a:p>
          <a:p>
            <a:pPr marL="457200" indent="-457200">
              <a:lnSpc>
                <a:spcPct val="150000"/>
              </a:lnSpc>
              <a:buFont typeface="+mj-lt"/>
              <a:buAutoNum type="arabicPeriod"/>
            </a:pPr>
            <a:endParaRPr lang="en-GB" sz="2000" dirty="0"/>
          </a:p>
          <a:p>
            <a:pPr marL="457200" indent="-457200">
              <a:lnSpc>
                <a:spcPct val="150000"/>
              </a:lnSpc>
              <a:buFont typeface="+mj-lt"/>
              <a:buAutoNum type="arabicPeriod"/>
            </a:pPr>
            <a:endParaRPr lang="en-GB" sz="2000" dirty="0" smtClean="0"/>
          </a:p>
          <a:p>
            <a:pPr marL="457200" indent="-457200">
              <a:buFont typeface="+mj-lt"/>
              <a:buAutoNum type="arabicPeriod"/>
            </a:pPr>
            <a:endParaRPr lang="en-GB" sz="2000" dirty="0"/>
          </a:p>
        </p:txBody>
      </p:sp>
    </p:spTree>
    <p:extLst>
      <p:ext uri="{BB962C8B-B14F-4D97-AF65-F5344CB8AC3E}">
        <p14:creationId xmlns:p14="http://schemas.microsoft.com/office/powerpoint/2010/main" val="1487959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2579339" y="91995"/>
            <a:ext cx="6496333" cy="923330"/>
          </a:xfrm>
          <a:prstGeom prst="rect">
            <a:avLst/>
          </a:prstGeom>
          <a:noFill/>
        </p:spPr>
        <p:txBody>
          <a:bodyPr wrap="square" rtlCol="0">
            <a:spAutoFit/>
          </a:bodyPr>
          <a:lstStyle/>
          <a:p>
            <a:pPr algn="ctr"/>
            <a:r>
              <a:rPr lang="en-GB" sz="5400" dirty="0" smtClean="0"/>
              <a:t>Summary</a:t>
            </a:r>
            <a:endParaRPr lang="en-GB" sz="5400" dirty="0"/>
          </a:p>
        </p:txBody>
      </p:sp>
      <p:sp>
        <p:nvSpPr>
          <p:cNvPr id="13" name="TextBox 12"/>
          <p:cNvSpPr txBox="1"/>
          <p:nvPr/>
        </p:nvSpPr>
        <p:spPr>
          <a:xfrm>
            <a:off x="2831821" y="1329963"/>
            <a:ext cx="5991368" cy="4524315"/>
          </a:xfrm>
          <a:prstGeom prst="rect">
            <a:avLst/>
          </a:prstGeom>
          <a:noFill/>
        </p:spPr>
        <p:txBody>
          <a:bodyPr wrap="square" rtlCol="0">
            <a:spAutoFit/>
          </a:bodyPr>
          <a:lstStyle/>
          <a:p>
            <a:pPr algn="ctr">
              <a:lnSpc>
                <a:spcPct val="150000"/>
              </a:lnSpc>
            </a:pPr>
            <a:r>
              <a:rPr lang="en-GB" sz="2400" dirty="0" smtClean="0">
                <a:latin typeface="+mj-lt"/>
              </a:rPr>
              <a:t>Background</a:t>
            </a:r>
          </a:p>
          <a:p>
            <a:pPr algn="ctr">
              <a:lnSpc>
                <a:spcPct val="150000"/>
              </a:lnSpc>
            </a:pPr>
            <a:r>
              <a:rPr lang="en-GB" sz="2400" dirty="0" smtClean="0">
                <a:latin typeface="+mj-lt"/>
              </a:rPr>
              <a:t>Aim</a:t>
            </a:r>
          </a:p>
          <a:p>
            <a:pPr algn="ctr">
              <a:lnSpc>
                <a:spcPct val="150000"/>
              </a:lnSpc>
            </a:pPr>
            <a:r>
              <a:rPr lang="en-GB" sz="2400" dirty="0" smtClean="0">
                <a:latin typeface="+mj-lt"/>
              </a:rPr>
              <a:t>Method</a:t>
            </a:r>
          </a:p>
          <a:p>
            <a:pPr algn="ctr">
              <a:lnSpc>
                <a:spcPct val="150000"/>
              </a:lnSpc>
            </a:pPr>
            <a:r>
              <a:rPr lang="en-GB" sz="2400" dirty="0" smtClean="0">
                <a:latin typeface="+mj-lt"/>
              </a:rPr>
              <a:t>Research questions</a:t>
            </a:r>
          </a:p>
          <a:p>
            <a:pPr algn="ctr">
              <a:lnSpc>
                <a:spcPct val="150000"/>
              </a:lnSpc>
            </a:pPr>
            <a:r>
              <a:rPr lang="en-GB" sz="2400" dirty="0" smtClean="0">
                <a:latin typeface="+mj-lt"/>
              </a:rPr>
              <a:t>Sampling frame</a:t>
            </a:r>
          </a:p>
          <a:p>
            <a:pPr algn="ctr">
              <a:lnSpc>
                <a:spcPct val="150000"/>
              </a:lnSpc>
            </a:pPr>
            <a:r>
              <a:rPr lang="en-GB" sz="2400" dirty="0" smtClean="0">
                <a:latin typeface="+mj-lt"/>
              </a:rPr>
              <a:t>Data collection</a:t>
            </a:r>
          </a:p>
          <a:p>
            <a:pPr algn="ctr">
              <a:lnSpc>
                <a:spcPct val="150000"/>
              </a:lnSpc>
            </a:pPr>
            <a:r>
              <a:rPr lang="en-GB" sz="2400" dirty="0" smtClean="0">
                <a:latin typeface="+mj-lt"/>
              </a:rPr>
              <a:t>Challenges</a:t>
            </a:r>
          </a:p>
          <a:p>
            <a:pPr algn="ctr">
              <a:lnSpc>
                <a:spcPct val="150000"/>
              </a:lnSpc>
            </a:pPr>
            <a:r>
              <a:rPr lang="en-GB" sz="2400" dirty="0" smtClean="0">
                <a:latin typeface="+mj-lt"/>
              </a:rPr>
              <a:t>Initial Findings</a:t>
            </a:r>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7" name="Group 6"/>
          <p:cNvGrpSpPr/>
          <p:nvPr/>
        </p:nvGrpSpPr>
        <p:grpSpPr>
          <a:xfrm>
            <a:off x="204537" y="219950"/>
            <a:ext cx="2218003" cy="613174"/>
            <a:chOff x="204537" y="219950"/>
            <a:chExt cx="2218003" cy="613174"/>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Tree>
    <p:extLst>
      <p:ext uri="{BB962C8B-B14F-4D97-AF65-F5344CB8AC3E}">
        <p14:creationId xmlns:p14="http://schemas.microsoft.com/office/powerpoint/2010/main" val="41814360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4305869" y="124013"/>
            <a:ext cx="3739486" cy="923330"/>
          </a:xfrm>
          <a:prstGeom prst="rect">
            <a:avLst/>
          </a:prstGeom>
          <a:noFill/>
        </p:spPr>
        <p:txBody>
          <a:bodyPr wrap="square" rtlCol="0">
            <a:spAutoFit/>
          </a:bodyPr>
          <a:lstStyle/>
          <a:p>
            <a:r>
              <a:rPr lang="en-GB" sz="5400" dirty="0" smtClean="0"/>
              <a:t>References </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2" name="TextBox 1"/>
          <p:cNvSpPr txBox="1"/>
          <p:nvPr/>
        </p:nvSpPr>
        <p:spPr>
          <a:xfrm>
            <a:off x="179863" y="1181087"/>
            <a:ext cx="11800250" cy="5724716"/>
          </a:xfrm>
          <a:prstGeom prst="rect">
            <a:avLst/>
          </a:prstGeom>
          <a:noFill/>
        </p:spPr>
        <p:txBody>
          <a:bodyPr wrap="square" rtlCol="0">
            <a:spAutoFit/>
          </a:bodyPr>
          <a:lstStyle/>
          <a:p>
            <a:r>
              <a:rPr lang="en-GB" sz="1200" dirty="0"/>
              <a:t>Atkinson, P and </a:t>
            </a:r>
            <a:r>
              <a:rPr lang="en-GB" sz="1200" dirty="0" smtClean="0"/>
              <a:t>Coffey</a:t>
            </a:r>
            <a:r>
              <a:rPr lang="en-GB" sz="1200" dirty="0"/>
              <a:t>, A. (1997) ‘Analysing documentary realities’ in Silverman, D. (Editor) </a:t>
            </a:r>
            <a:r>
              <a:rPr lang="en-GB" sz="1200" b="1" i="1" dirty="0"/>
              <a:t>Qualitative Research: Theory, Method, Practice. </a:t>
            </a:r>
            <a:r>
              <a:rPr lang="en-GB" sz="1200" dirty="0"/>
              <a:t> London: Sage. pp 44-62.</a:t>
            </a:r>
          </a:p>
          <a:p>
            <a:endParaRPr lang="en-GB" sz="800" dirty="0" smtClean="0"/>
          </a:p>
          <a:p>
            <a:r>
              <a:rPr lang="en-GB" sz="1200" dirty="0" smtClean="0"/>
              <a:t>Bryman</a:t>
            </a:r>
            <a:r>
              <a:rPr lang="en-GB" sz="1200" dirty="0"/>
              <a:t>, A. (2001) </a:t>
            </a:r>
            <a:r>
              <a:rPr lang="en-GB" sz="1200" b="1" i="1" dirty="0"/>
              <a:t>Social Research Methods. </a:t>
            </a:r>
            <a:r>
              <a:rPr lang="en-GB" sz="1200" dirty="0"/>
              <a:t> Oxford: Oxford University Press</a:t>
            </a:r>
            <a:r>
              <a:rPr lang="en-GB" sz="1200" dirty="0" smtClean="0"/>
              <a:t>.</a:t>
            </a:r>
          </a:p>
          <a:p>
            <a:endParaRPr lang="en-GB" sz="1200" dirty="0" smtClean="0"/>
          </a:p>
          <a:p>
            <a:r>
              <a:rPr lang="en-GB" sz="1200" dirty="0" smtClean="0"/>
              <a:t>Farmer, E. &amp; Lutman, E. (2012) </a:t>
            </a:r>
            <a:r>
              <a:rPr lang="en-GB" sz="1200" b="1" i="1" dirty="0" smtClean="0"/>
              <a:t>Effective Working with Neglected Children and Their Families: Linking Interventions to Long Term Outcomes. </a:t>
            </a:r>
            <a:r>
              <a:rPr lang="en-GB" sz="1200" dirty="0" smtClean="0"/>
              <a:t>London: Jessica Kingsley Publishers </a:t>
            </a:r>
          </a:p>
          <a:p>
            <a:endParaRPr lang="en-GB" sz="800" dirty="0" smtClean="0"/>
          </a:p>
          <a:p>
            <a:r>
              <a:rPr lang="en-GB" sz="1200" dirty="0" err="1" smtClean="0"/>
              <a:t>Floersch</a:t>
            </a:r>
            <a:r>
              <a:rPr lang="en-GB" sz="1200" dirty="0" smtClean="0"/>
              <a:t> , </a:t>
            </a:r>
            <a:r>
              <a:rPr lang="en-GB" sz="1200" dirty="0"/>
              <a:t>J. (2000). ‘Reading the Case Record: The oral and written narratives of Social </a:t>
            </a:r>
            <a:r>
              <a:rPr lang="en-GB" sz="1200" dirty="0" smtClean="0"/>
              <a:t>Workers’. </a:t>
            </a:r>
            <a:r>
              <a:rPr lang="en-GB" sz="1200" b="1" i="1" dirty="0"/>
              <a:t>Social Service Review.</a:t>
            </a:r>
            <a:r>
              <a:rPr lang="en-GB" sz="1200" dirty="0"/>
              <a:t> 74 (2) pp 169-192.</a:t>
            </a:r>
          </a:p>
          <a:p>
            <a:endParaRPr lang="en-GB" sz="800" dirty="0" smtClean="0"/>
          </a:p>
          <a:p>
            <a:r>
              <a:rPr lang="en-GB" sz="1200" dirty="0" smtClean="0"/>
              <a:t>Field, A. (2013) </a:t>
            </a:r>
            <a:r>
              <a:rPr lang="en-GB" sz="1200" b="1" i="1" dirty="0" smtClean="0"/>
              <a:t>Discovering Statistics using IBM SPSS Statistics. </a:t>
            </a:r>
            <a:r>
              <a:rPr lang="en-GB" sz="1200" dirty="0" smtClean="0"/>
              <a:t>(Fourth Edition.</a:t>
            </a:r>
            <a:r>
              <a:rPr lang="en-GB" sz="1200" b="1" i="1" dirty="0" smtClean="0"/>
              <a:t> </a:t>
            </a:r>
            <a:r>
              <a:rPr lang="en-GB" sz="1200" dirty="0" smtClean="0"/>
              <a:t>London: Sage Publications.</a:t>
            </a:r>
          </a:p>
          <a:p>
            <a:endParaRPr lang="en-GB" sz="800" dirty="0" smtClean="0"/>
          </a:p>
          <a:p>
            <a:r>
              <a:rPr lang="en-GB" sz="1200" dirty="0" err="1" smtClean="0"/>
              <a:t>Gorad</a:t>
            </a:r>
            <a:r>
              <a:rPr lang="en-GB" sz="1200" dirty="0" smtClean="0"/>
              <a:t>, S. and Taylor, C. (2004) </a:t>
            </a:r>
            <a:r>
              <a:rPr lang="en-GB" sz="1200" b="1" i="1" dirty="0" smtClean="0"/>
              <a:t>Combining Methods in Educational and Social Research: (conducting educational research). </a:t>
            </a:r>
            <a:r>
              <a:rPr lang="en-GB" sz="1200" dirty="0" smtClean="0"/>
              <a:t>Glasgow: Bell &amp; Brain Ltd.</a:t>
            </a:r>
          </a:p>
          <a:p>
            <a:endParaRPr lang="en-GB" sz="800" dirty="0"/>
          </a:p>
          <a:p>
            <a:r>
              <a:rPr lang="en-GB" sz="1200" dirty="0"/>
              <a:t>Hayes, D. and Devaney, J. (2004) ‘Accessing Social Work Case Files for Research Purposes’: some issues and problems.</a:t>
            </a:r>
            <a:r>
              <a:rPr lang="en-GB" sz="1200" b="1" dirty="0"/>
              <a:t> </a:t>
            </a:r>
            <a:r>
              <a:rPr lang="en-GB" sz="1200" b="1" i="1" dirty="0"/>
              <a:t>Qualitative Social Work. </a:t>
            </a:r>
            <a:r>
              <a:rPr lang="en-GB" sz="1200" dirty="0"/>
              <a:t> 3 (3) pp 313-333</a:t>
            </a:r>
            <a:r>
              <a:rPr lang="en-GB" sz="1200" dirty="0" smtClean="0"/>
              <a:t>.</a:t>
            </a:r>
          </a:p>
          <a:p>
            <a:endParaRPr lang="en-GB" sz="800" dirty="0" smtClean="0"/>
          </a:p>
          <a:p>
            <a:r>
              <a:rPr lang="en-GB" sz="1200" dirty="0" err="1" smtClean="0"/>
              <a:t>Legislation.Gov</a:t>
            </a:r>
            <a:r>
              <a:rPr lang="en-GB" sz="1200" dirty="0" smtClean="0"/>
              <a:t> (Online) ‘The Social Services and Wellbeing (Wales) Act (2014) [Available at] </a:t>
            </a:r>
            <a:r>
              <a:rPr lang="en-GB" sz="1200" dirty="0" smtClean="0">
                <a:hlinkClick r:id="rId6"/>
              </a:rPr>
              <a:t>http</a:t>
            </a:r>
            <a:r>
              <a:rPr lang="en-GB" sz="1200" dirty="0">
                <a:hlinkClick r:id="rId6"/>
              </a:rPr>
              <a:t>://</a:t>
            </a:r>
            <a:r>
              <a:rPr lang="en-GB" sz="1200" dirty="0" smtClean="0">
                <a:hlinkClick r:id="rId6"/>
              </a:rPr>
              <a:t>www.legislation.gov.uk/anaw/2014/4/pdfs/anaw_20140004_en.pdf</a:t>
            </a:r>
            <a:r>
              <a:rPr lang="en-GB" sz="1200" dirty="0" smtClean="0"/>
              <a:t> </a:t>
            </a:r>
          </a:p>
          <a:p>
            <a:endParaRPr lang="en-GB" sz="800" dirty="0"/>
          </a:p>
          <a:p>
            <a:r>
              <a:rPr lang="en-GB" sz="1200" dirty="0"/>
              <a:t>May, T. (2011) ‘Documentary Research: excavations and evidence’ in </a:t>
            </a:r>
            <a:r>
              <a:rPr lang="en-GB" sz="1200" b="1" i="1" dirty="0"/>
              <a:t>Social Research: Issues, Methods and Processes</a:t>
            </a:r>
            <a:r>
              <a:rPr lang="en-GB" sz="1200" dirty="0"/>
              <a:t>. (Fourth Edition) Maidenhead: Open University Press.</a:t>
            </a:r>
          </a:p>
          <a:p>
            <a:endParaRPr lang="en-GB" sz="800" dirty="0" smtClean="0"/>
          </a:p>
          <a:p>
            <a:r>
              <a:rPr lang="en-GB" sz="1200" dirty="0"/>
              <a:t>Prior, L (2003) </a:t>
            </a:r>
            <a:r>
              <a:rPr lang="en-GB" sz="1200" b="1" i="1" dirty="0"/>
              <a:t>Using Documents in Social Research</a:t>
            </a:r>
            <a:r>
              <a:rPr lang="en-GB" sz="1200" i="1" dirty="0"/>
              <a:t>.</a:t>
            </a:r>
            <a:r>
              <a:rPr lang="en-GB" sz="1200" dirty="0"/>
              <a:t> London: Sage</a:t>
            </a:r>
            <a:r>
              <a:rPr lang="en-GB" sz="1200" dirty="0" smtClean="0"/>
              <a:t>.</a:t>
            </a:r>
          </a:p>
          <a:p>
            <a:endParaRPr lang="en-GB" sz="800" dirty="0"/>
          </a:p>
          <a:p>
            <a:r>
              <a:rPr lang="en-GB" sz="1200" dirty="0" smtClean="0"/>
              <a:t>Radford, L. corral. S. Bradley, C. fisher, H. (2013) ‘The prevalence and impact of child maltreatment and other types of victimization in the UK: findings from a population survey of caregivers, children and young people and young adults’. </a:t>
            </a:r>
            <a:r>
              <a:rPr lang="en-GB" sz="1200" b="1" i="1" dirty="0" smtClean="0"/>
              <a:t>Child Abuse Review</a:t>
            </a:r>
            <a:r>
              <a:rPr lang="en-GB" sz="1200" dirty="0" smtClean="0"/>
              <a:t> 37 (10)pp 801-831</a:t>
            </a:r>
            <a:endParaRPr lang="en-GB" sz="1200" dirty="0"/>
          </a:p>
          <a:p>
            <a:endParaRPr lang="en-GB" sz="800" dirty="0" smtClean="0"/>
          </a:p>
          <a:p>
            <a:r>
              <a:rPr lang="en-GB" sz="1200" dirty="0"/>
              <a:t>Shaw, I. and Holland, S. (2014) ‘Traces and Deposits in Texts and Documents’ in </a:t>
            </a:r>
            <a:r>
              <a:rPr lang="en-GB" sz="1200" b="1" i="1" dirty="0"/>
              <a:t>Doing Qualitative Research in Social Work</a:t>
            </a:r>
            <a:r>
              <a:rPr lang="en-GB" sz="1200" dirty="0"/>
              <a:t>.  pp 166-181. London: Sage Publications Ltd</a:t>
            </a:r>
            <a:r>
              <a:rPr lang="en-GB" sz="1200" dirty="0" smtClean="0"/>
              <a:t>.</a:t>
            </a:r>
          </a:p>
          <a:p>
            <a:endParaRPr lang="en-GB" sz="800" dirty="0"/>
          </a:p>
          <a:p>
            <a:r>
              <a:rPr lang="en-GB" sz="1200" dirty="0"/>
              <a:t>Statistics Wales (2014</a:t>
            </a:r>
            <a:r>
              <a:rPr lang="en-GB" sz="1200" dirty="0" smtClean="0"/>
              <a:t>) (</a:t>
            </a:r>
            <a:r>
              <a:rPr lang="en-GB" sz="1200" dirty="0"/>
              <a:t>Online) </a:t>
            </a:r>
            <a:r>
              <a:rPr lang="en-GB" sz="1200" b="1" i="1" dirty="0" smtClean="0"/>
              <a:t>Local Authority Child Protection Registers. </a:t>
            </a:r>
            <a:r>
              <a:rPr lang="en-GB" sz="1200" dirty="0" smtClean="0"/>
              <a:t>Wales 2014. [Available at]  </a:t>
            </a:r>
            <a:r>
              <a:rPr lang="en-GB" sz="1200" dirty="0">
                <a:hlinkClick r:id="rId7"/>
              </a:rPr>
              <a:t>http://gov.wales/statistics-and-research/local-authority-child-protection-registers/?</a:t>
            </a:r>
            <a:r>
              <a:rPr lang="en-GB" sz="1200" dirty="0" smtClean="0">
                <a:hlinkClick r:id="rId7"/>
              </a:rPr>
              <a:t>lang=en</a:t>
            </a:r>
            <a:r>
              <a:rPr lang="en-GB" sz="1200" dirty="0" smtClean="0"/>
              <a:t> </a:t>
            </a:r>
          </a:p>
          <a:p>
            <a:endParaRPr lang="en-GB" sz="800" dirty="0"/>
          </a:p>
          <a:p>
            <a:r>
              <a:rPr lang="en-GB" sz="1200" dirty="0" smtClean="0"/>
              <a:t>Welsh Government (2015) (Online) </a:t>
            </a:r>
            <a:r>
              <a:rPr lang="en-GB" sz="1200" b="1" i="1" dirty="0" smtClean="0"/>
              <a:t>Keeping Learners Safe: The </a:t>
            </a:r>
            <a:r>
              <a:rPr lang="en-GB" sz="1200" b="1" i="1" dirty="0"/>
              <a:t>role of local authorities, governing </a:t>
            </a:r>
            <a:r>
              <a:rPr lang="en-GB" sz="1200" b="1" i="1" dirty="0" smtClean="0"/>
              <a:t>bodies and </a:t>
            </a:r>
            <a:r>
              <a:rPr lang="en-GB" sz="1200" b="1" i="1" dirty="0"/>
              <a:t>proprietors of independent schools </a:t>
            </a:r>
            <a:r>
              <a:rPr lang="en-GB" sz="1200" b="1" i="1" dirty="0" smtClean="0"/>
              <a:t>under the </a:t>
            </a:r>
            <a:r>
              <a:rPr lang="en-GB" sz="1200" b="1" i="1" dirty="0"/>
              <a:t>Education Act </a:t>
            </a:r>
            <a:r>
              <a:rPr lang="en-GB" sz="1200" b="1" i="1" dirty="0" smtClean="0"/>
              <a:t>2002’. </a:t>
            </a:r>
            <a:r>
              <a:rPr lang="en-GB" sz="1200" dirty="0"/>
              <a:t>[</a:t>
            </a:r>
            <a:r>
              <a:rPr lang="en-GB" sz="1200" dirty="0" smtClean="0"/>
              <a:t>Available at</a:t>
            </a:r>
            <a:r>
              <a:rPr lang="en-GB" sz="1200" dirty="0"/>
              <a:t>] </a:t>
            </a:r>
            <a:r>
              <a:rPr lang="en-GB" sz="1200" dirty="0">
                <a:hlinkClick r:id="rId8"/>
              </a:rPr>
              <a:t>http://</a:t>
            </a:r>
            <a:r>
              <a:rPr lang="en-GB" sz="1200" dirty="0" smtClean="0">
                <a:hlinkClick r:id="rId8"/>
              </a:rPr>
              <a:t>gov.wales/docs/dcells/publications/150114-keeping-learners-safe.pdf</a:t>
            </a:r>
            <a:r>
              <a:rPr lang="en-GB" sz="1200" dirty="0" smtClean="0"/>
              <a:t> </a:t>
            </a:r>
          </a:p>
          <a:p>
            <a:endParaRPr lang="en-GB" sz="1600" dirty="0" smtClean="0"/>
          </a:p>
          <a:p>
            <a:endParaRPr lang="en-GB" dirty="0" smtClean="0"/>
          </a:p>
          <a:p>
            <a:endParaRPr lang="en-GB" dirty="0"/>
          </a:p>
        </p:txBody>
      </p:sp>
    </p:spTree>
    <p:extLst>
      <p:ext uri="{BB962C8B-B14F-4D97-AF65-F5344CB8AC3E}">
        <p14:creationId xmlns:p14="http://schemas.microsoft.com/office/powerpoint/2010/main" val="2339093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1" t="8594" r="2836" b="18461"/>
          <a:stretch/>
        </p:blipFill>
        <p:spPr>
          <a:xfrm>
            <a:off x="-20664" y="0"/>
            <a:ext cx="12212664" cy="6305551"/>
          </a:xfrm>
          <a:prstGeom prst="rect">
            <a:avLst/>
          </a:prstGeom>
          <a:effectLst>
            <a:glow>
              <a:schemeClr val="accent1"/>
            </a:glow>
          </a:effectLst>
        </p:spPr>
      </p:pic>
      <p:sp>
        <p:nvSpPr>
          <p:cNvPr id="13" name="TextBox 12"/>
          <p:cNvSpPr txBox="1"/>
          <p:nvPr/>
        </p:nvSpPr>
        <p:spPr>
          <a:xfrm>
            <a:off x="3716995" y="1458086"/>
            <a:ext cx="4230806" cy="2862322"/>
          </a:xfrm>
          <a:prstGeom prst="rect">
            <a:avLst/>
          </a:prstGeom>
          <a:noFill/>
        </p:spPr>
        <p:txBody>
          <a:bodyPr wrap="square" rtlCol="0">
            <a:spAutoFit/>
          </a:bodyPr>
          <a:lstStyle/>
          <a:p>
            <a:pPr algn="ctr">
              <a:lnSpc>
                <a:spcPct val="150000"/>
              </a:lnSpc>
            </a:pPr>
            <a:endParaRPr lang="en-GB" sz="6000" b="1" dirty="0" smtClean="0">
              <a:latin typeface="+mj-lt"/>
            </a:endParaRPr>
          </a:p>
          <a:p>
            <a:pPr algn="ctr">
              <a:lnSpc>
                <a:spcPct val="150000"/>
              </a:lnSpc>
            </a:pPr>
            <a:r>
              <a:rPr lang="en-GB" sz="6000" b="1" dirty="0" smtClean="0">
                <a:latin typeface="+mj-lt"/>
              </a:rPr>
              <a:t>Thank you.</a:t>
            </a:r>
          </a:p>
        </p:txBody>
      </p:sp>
      <p:sp>
        <p:nvSpPr>
          <p:cNvPr id="2" name="TextBox 1"/>
          <p:cNvSpPr txBox="1"/>
          <p:nvPr/>
        </p:nvSpPr>
        <p:spPr>
          <a:xfrm>
            <a:off x="6210300" y="140172"/>
            <a:ext cx="5768738" cy="2446824"/>
          </a:xfrm>
          <a:prstGeom prst="rect">
            <a:avLst/>
          </a:prstGeom>
          <a:noFill/>
        </p:spPr>
        <p:txBody>
          <a:bodyPr wrap="square" rtlCol="0">
            <a:spAutoFit/>
          </a:bodyPr>
          <a:lstStyle/>
          <a:p>
            <a:pPr algn="r"/>
            <a:r>
              <a:rPr lang="en-GB" sz="3600" b="1" dirty="0" smtClean="0">
                <a:solidFill>
                  <a:srgbClr val="C00000"/>
                </a:solidFill>
                <a:latin typeface="+mj-lt"/>
              </a:rPr>
              <a:t>Victoria Sharley</a:t>
            </a:r>
          </a:p>
          <a:p>
            <a:pPr algn="r">
              <a:spcBef>
                <a:spcPts val="600"/>
              </a:spcBef>
            </a:pPr>
            <a:r>
              <a:rPr lang="en-GB" sz="2800" b="1" dirty="0" smtClean="0"/>
              <a:t>Doctoral Student</a:t>
            </a:r>
          </a:p>
          <a:p>
            <a:pPr algn="r">
              <a:spcBef>
                <a:spcPts val="600"/>
              </a:spcBef>
            </a:pPr>
            <a:r>
              <a:rPr lang="en-GB" sz="2800" b="1" dirty="0" smtClean="0"/>
              <a:t>School of Social Sciences</a:t>
            </a:r>
          </a:p>
          <a:p>
            <a:pPr algn="r">
              <a:spcBef>
                <a:spcPts val="600"/>
              </a:spcBef>
            </a:pPr>
            <a:r>
              <a:rPr lang="en-GB" sz="2800" b="1" dirty="0" smtClean="0"/>
              <a:t>Cardiff University</a:t>
            </a:r>
          </a:p>
          <a:p>
            <a:pPr algn="r"/>
            <a:endParaRPr lang="en-GB" b="1" dirty="0"/>
          </a:p>
        </p:txBody>
      </p:sp>
      <p:grpSp>
        <p:nvGrpSpPr>
          <p:cNvPr id="12" name="Group 11"/>
          <p:cNvGrpSpPr/>
          <p:nvPr/>
        </p:nvGrpSpPr>
        <p:grpSpPr>
          <a:xfrm>
            <a:off x="144541" y="5584077"/>
            <a:ext cx="2218003" cy="613174"/>
            <a:chOff x="204537" y="219950"/>
            <a:chExt cx="2218003" cy="613174"/>
          </a:xfrm>
        </p:grpSpPr>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3" name="TextBox 2"/>
          <p:cNvSpPr txBox="1"/>
          <p:nvPr/>
        </p:nvSpPr>
        <p:spPr>
          <a:xfrm>
            <a:off x="6686550" y="5510647"/>
            <a:ext cx="5292488" cy="523220"/>
          </a:xfrm>
          <a:prstGeom prst="rect">
            <a:avLst/>
          </a:prstGeom>
          <a:noFill/>
        </p:spPr>
        <p:txBody>
          <a:bodyPr wrap="square" rtlCol="0">
            <a:spAutoFit/>
          </a:bodyPr>
          <a:lstStyle/>
          <a:p>
            <a:pPr algn="r"/>
            <a:r>
              <a:rPr lang="en-GB" sz="2800" b="1" dirty="0">
                <a:solidFill>
                  <a:srgbClr val="C00000"/>
                </a:solidFill>
              </a:rPr>
              <a:t>sharleyva@cardiff.ac.uk</a:t>
            </a:r>
          </a:p>
        </p:txBody>
      </p:sp>
    </p:spTree>
    <p:extLst>
      <p:ext uri="{BB962C8B-B14F-4D97-AF65-F5344CB8AC3E}">
        <p14:creationId xmlns:p14="http://schemas.microsoft.com/office/powerpoint/2010/main" val="1354713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3362680" y="88325"/>
            <a:ext cx="5740378" cy="923330"/>
          </a:xfrm>
          <a:prstGeom prst="rect">
            <a:avLst/>
          </a:prstGeom>
          <a:noFill/>
        </p:spPr>
        <p:txBody>
          <a:bodyPr wrap="square" rtlCol="0">
            <a:spAutoFit/>
          </a:bodyPr>
          <a:lstStyle/>
          <a:p>
            <a:r>
              <a:rPr lang="en-GB" sz="5400" dirty="0" smtClean="0"/>
              <a:t>Research Questions</a:t>
            </a:r>
            <a:endParaRPr lang="en-GB" sz="5400" dirty="0"/>
          </a:p>
        </p:txBody>
      </p:sp>
      <p:sp>
        <p:nvSpPr>
          <p:cNvPr id="13" name="TextBox 12"/>
          <p:cNvSpPr txBox="1"/>
          <p:nvPr/>
        </p:nvSpPr>
        <p:spPr>
          <a:xfrm>
            <a:off x="535307" y="1391656"/>
            <a:ext cx="11341290" cy="4770537"/>
          </a:xfrm>
          <a:prstGeom prst="rect">
            <a:avLst/>
          </a:prstGeom>
          <a:noFill/>
        </p:spPr>
        <p:txBody>
          <a:bodyPr wrap="square" rtlCol="0">
            <a:spAutoFit/>
          </a:bodyPr>
          <a:lstStyle/>
          <a:p>
            <a:r>
              <a:rPr lang="en-GB" sz="3200" b="1" dirty="0" smtClean="0"/>
              <a:t>Phase 2</a:t>
            </a:r>
          </a:p>
          <a:p>
            <a:endParaRPr lang="en-GB" sz="1200" b="1" dirty="0"/>
          </a:p>
          <a:p>
            <a:pPr marL="531813" lvl="1" indent="-258763">
              <a:buFont typeface="Courier New" panose="02070309020205020404" pitchFamily="49" charset="0"/>
              <a:buChar char="o"/>
            </a:pPr>
            <a:r>
              <a:rPr lang="en-GB" sz="2000" dirty="0" smtClean="0"/>
              <a:t>What </a:t>
            </a:r>
            <a:r>
              <a:rPr lang="en-GB" sz="2000" dirty="0"/>
              <a:t>is the nature of education staff’s interdisciplinary interactions and communications with other professionals? </a:t>
            </a:r>
          </a:p>
          <a:p>
            <a:pPr marL="273050" lvl="1"/>
            <a:endParaRPr lang="en-GB" sz="1200" dirty="0"/>
          </a:p>
          <a:p>
            <a:pPr marL="531813" lvl="1" indent="-258763">
              <a:buFont typeface="Courier New" panose="02070309020205020404" pitchFamily="49" charset="0"/>
              <a:buChar char="o"/>
            </a:pPr>
            <a:r>
              <a:rPr lang="en-GB" sz="2000" dirty="0"/>
              <a:t>To what extent are education staff involved in the processes of identifying and responding to child neglect?  (a) internal agency responses (b) multi-agency </a:t>
            </a:r>
            <a:r>
              <a:rPr lang="en-GB" sz="2000" dirty="0" smtClean="0"/>
              <a:t>responses</a:t>
            </a:r>
          </a:p>
          <a:p>
            <a:pPr marL="273050" lvl="1"/>
            <a:endParaRPr lang="en-GB" sz="1200" dirty="0"/>
          </a:p>
          <a:p>
            <a:pPr marL="531813" lvl="1" indent="-258763">
              <a:buFont typeface="Courier New" panose="02070309020205020404" pitchFamily="49" charset="0"/>
              <a:buChar char="o"/>
            </a:pPr>
            <a:r>
              <a:rPr lang="en-GB" sz="2000" dirty="0"/>
              <a:t>What are the staff’s understandings and constructions of child neglect? </a:t>
            </a:r>
            <a:endParaRPr lang="en-GB" sz="2000" dirty="0" smtClean="0"/>
          </a:p>
          <a:p>
            <a:pPr marL="273050" lvl="1"/>
            <a:endParaRPr lang="en-GB" sz="1200" dirty="0"/>
          </a:p>
          <a:p>
            <a:pPr marL="531813" lvl="1" indent="-258763">
              <a:buFont typeface="Courier New" panose="02070309020205020404" pitchFamily="49" charset="0"/>
              <a:buChar char="o"/>
            </a:pPr>
            <a:r>
              <a:rPr lang="en-GB" sz="2000" dirty="0"/>
              <a:t>What are staff’s role perceptions in terms of their responsibility to respond to neglect</a:t>
            </a:r>
            <a:r>
              <a:rPr lang="en-GB" sz="2000" dirty="0" smtClean="0"/>
              <a:t>?</a:t>
            </a:r>
          </a:p>
          <a:p>
            <a:pPr marL="273050" lvl="1"/>
            <a:endParaRPr lang="en-GB" sz="1200" dirty="0"/>
          </a:p>
          <a:p>
            <a:pPr marL="531813" lvl="1" indent="-258763">
              <a:buFont typeface="Courier New" panose="02070309020205020404" pitchFamily="49" charset="0"/>
              <a:buChar char="o"/>
            </a:pPr>
            <a:r>
              <a:rPr lang="en-GB" sz="2000" dirty="0"/>
              <a:t>What are the education staff’s experiences of receiving professional guidance and support from designated colleagues within the school? </a:t>
            </a:r>
            <a:endParaRPr lang="en-GB" sz="2000" dirty="0" smtClean="0"/>
          </a:p>
          <a:p>
            <a:pPr marL="273050" lvl="1"/>
            <a:endParaRPr lang="en-GB" sz="1200" dirty="0"/>
          </a:p>
          <a:p>
            <a:pPr marL="531813" lvl="1" indent="-258763">
              <a:buFont typeface="Courier New" panose="02070309020205020404" pitchFamily="49" charset="0"/>
              <a:buChar char="o"/>
            </a:pPr>
            <a:r>
              <a:rPr lang="en-GB" sz="2000" dirty="0"/>
              <a:t>What are the characteristics of the relationship between the staff member, the child, and the child’s parents, and how do these change following the referral? </a:t>
            </a:r>
            <a:endParaRPr lang="en-GB" sz="2000" dirty="0">
              <a:effectLst/>
            </a:endParaRPr>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Tree>
    <p:extLst>
      <p:ext uri="{BB962C8B-B14F-4D97-AF65-F5344CB8AC3E}">
        <p14:creationId xmlns:p14="http://schemas.microsoft.com/office/powerpoint/2010/main" val="1425924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4353636" y="88325"/>
            <a:ext cx="8266322" cy="923330"/>
          </a:xfrm>
          <a:prstGeom prst="rect">
            <a:avLst/>
          </a:prstGeom>
          <a:noFill/>
        </p:spPr>
        <p:txBody>
          <a:bodyPr wrap="square" rtlCol="0">
            <a:spAutoFit/>
          </a:bodyPr>
          <a:lstStyle/>
          <a:p>
            <a:r>
              <a:rPr lang="en-GB" sz="5400" dirty="0" smtClean="0"/>
              <a:t>Background</a:t>
            </a:r>
            <a:endParaRPr lang="en-GB" sz="5400" dirty="0"/>
          </a:p>
        </p:txBody>
      </p:sp>
      <p:sp>
        <p:nvSpPr>
          <p:cNvPr id="13" name="TextBox 12"/>
          <p:cNvSpPr txBox="1"/>
          <p:nvPr/>
        </p:nvSpPr>
        <p:spPr>
          <a:xfrm>
            <a:off x="866077" y="1173001"/>
            <a:ext cx="10229424" cy="4524315"/>
          </a:xfrm>
          <a:prstGeom prst="rect">
            <a:avLst/>
          </a:prstGeom>
          <a:noFill/>
        </p:spPr>
        <p:txBody>
          <a:bodyPr wrap="square" rtlCol="0">
            <a:spAutoFit/>
          </a:bodyPr>
          <a:lstStyle/>
          <a:p>
            <a:pPr marL="342900" indent="-342900" algn="just">
              <a:buFont typeface="Courier New" panose="02070309020205020404" pitchFamily="49" charset="0"/>
              <a:buChar char="o"/>
            </a:pPr>
            <a:endParaRPr lang="en-GB" sz="2000" dirty="0" smtClean="0"/>
          </a:p>
          <a:p>
            <a:pPr marL="342900" indent="-342900" algn="just">
              <a:buFont typeface="Courier New" panose="02070309020205020404" pitchFamily="49" charset="0"/>
              <a:buChar char="o"/>
            </a:pPr>
            <a:r>
              <a:rPr lang="en-GB" sz="2000" dirty="0" smtClean="0"/>
              <a:t>Child neglect is the most common form of child maltreatment in Wales. Neglect is often chronic, rather than based on a specific incident, its difficult to know whether the care a child is receiving is poor enough to be labelled neglect </a:t>
            </a:r>
          </a:p>
          <a:p>
            <a:pPr marL="342900" indent="-342900" algn="just">
              <a:buFont typeface="Courier New" panose="02070309020205020404" pitchFamily="49" charset="0"/>
              <a:buChar char="o"/>
            </a:pPr>
            <a:endParaRPr lang="en-GB" sz="2000" dirty="0"/>
          </a:p>
          <a:p>
            <a:pPr marL="342900" indent="-342900" algn="just">
              <a:buFont typeface="Courier New" panose="02070309020205020404" pitchFamily="49" charset="0"/>
              <a:buChar char="o"/>
            </a:pPr>
            <a:r>
              <a:rPr lang="en-GB" sz="2000" dirty="0" smtClean="0"/>
              <a:t>It is usually broad-based with a range of causes, making it more challenging to provide comprehensive and timely help to improve the child’s situation sufficiently</a:t>
            </a:r>
          </a:p>
          <a:p>
            <a:pPr algn="just"/>
            <a:endParaRPr lang="en-GB" sz="1400" dirty="0" smtClean="0"/>
          </a:p>
          <a:p>
            <a:pPr marL="342900" indent="-342900" algn="just">
              <a:buFont typeface="Courier New" panose="02070309020205020404" pitchFamily="49" charset="0"/>
              <a:buChar char="o"/>
            </a:pPr>
            <a:r>
              <a:rPr lang="en-GB" sz="2000" dirty="0" smtClean="0"/>
              <a:t>The Welsh Government commissioned the Child Neglect Project to research existing practice in Wales and identify key areas for action on child neglect.  The project identified schools as pivotal sites for identifying and intervening in cases of neglect</a:t>
            </a:r>
          </a:p>
          <a:p>
            <a:pPr marL="342900" indent="-342900" algn="just">
              <a:buFont typeface="Courier New" panose="02070309020205020404" pitchFamily="49" charset="0"/>
              <a:buChar char="o"/>
            </a:pPr>
            <a:endParaRPr lang="en-GB" sz="1400" dirty="0"/>
          </a:p>
          <a:p>
            <a:pPr marL="342900" indent="-342900" algn="just">
              <a:buFont typeface="Courier New" panose="02070309020205020404" pitchFamily="49" charset="0"/>
              <a:buChar char="o"/>
            </a:pPr>
            <a:r>
              <a:rPr lang="en-GB" sz="2000" dirty="0" smtClean="0"/>
              <a:t>At </a:t>
            </a:r>
            <a:r>
              <a:rPr lang="en-GB" sz="2000" dirty="0"/>
              <a:t>school children are seen for many hours each week, enabling </a:t>
            </a:r>
            <a:r>
              <a:rPr lang="en-GB" sz="2000" dirty="0" smtClean="0"/>
              <a:t>observation of children and their interactions.  This study aims to evidence to </a:t>
            </a:r>
            <a:r>
              <a:rPr lang="en-GB" sz="2000" dirty="0"/>
              <a:t>what </a:t>
            </a:r>
            <a:r>
              <a:rPr lang="en-GB" sz="2000" dirty="0" smtClean="0"/>
              <a:t>level, and in what form, </a:t>
            </a:r>
            <a:r>
              <a:rPr lang="en-GB" sz="2000" dirty="0"/>
              <a:t>Welsh schools provide informal support to neglected </a:t>
            </a:r>
            <a:r>
              <a:rPr lang="en-GB" sz="2000" dirty="0" smtClean="0"/>
              <a:t>children</a:t>
            </a:r>
            <a:endParaRPr lang="en-GB" sz="2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2" name="TextBox 1"/>
          <p:cNvSpPr txBox="1"/>
          <p:nvPr/>
        </p:nvSpPr>
        <p:spPr>
          <a:xfrm>
            <a:off x="491319" y="6428096"/>
            <a:ext cx="11559654" cy="338554"/>
          </a:xfrm>
          <a:prstGeom prst="rect">
            <a:avLst/>
          </a:prstGeom>
          <a:noFill/>
        </p:spPr>
        <p:txBody>
          <a:bodyPr wrap="square" rtlCol="0">
            <a:spAutoFit/>
          </a:bodyPr>
          <a:lstStyle/>
          <a:p>
            <a:pPr algn="r"/>
            <a:r>
              <a:rPr lang="en-GB" sz="1600" i="1" dirty="0">
                <a:solidFill>
                  <a:schemeClr val="bg1"/>
                </a:solidFill>
              </a:rPr>
              <a:t>(Statistics for Wales, </a:t>
            </a:r>
            <a:r>
              <a:rPr lang="en-GB" sz="1600" i="1" dirty="0" smtClean="0">
                <a:solidFill>
                  <a:schemeClr val="bg1"/>
                </a:solidFill>
              </a:rPr>
              <a:t>2014; </a:t>
            </a:r>
            <a:r>
              <a:rPr lang="en-GB" sz="1600" i="1" dirty="0">
                <a:solidFill>
                  <a:schemeClr val="bg1"/>
                </a:solidFill>
              </a:rPr>
              <a:t>Radford et al, 2013)</a:t>
            </a:r>
          </a:p>
        </p:txBody>
      </p:sp>
    </p:spTree>
    <p:extLst>
      <p:ext uri="{BB962C8B-B14F-4D97-AF65-F5344CB8AC3E}">
        <p14:creationId xmlns:p14="http://schemas.microsoft.com/office/powerpoint/2010/main" val="40722873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4189863" y="54187"/>
            <a:ext cx="8293618" cy="923330"/>
          </a:xfrm>
          <a:prstGeom prst="rect">
            <a:avLst/>
          </a:prstGeom>
          <a:noFill/>
        </p:spPr>
        <p:txBody>
          <a:bodyPr wrap="square" rtlCol="0">
            <a:spAutoFit/>
          </a:bodyPr>
          <a:lstStyle/>
          <a:p>
            <a:r>
              <a:rPr lang="en-GB" sz="5400" dirty="0" smtClean="0"/>
              <a:t>Aim of Study</a:t>
            </a:r>
            <a:endParaRPr lang="en-GB" sz="5400" dirty="0"/>
          </a:p>
        </p:txBody>
      </p:sp>
      <p:sp>
        <p:nvSpPr>
          <p:cNvPr id="13" name="TextBox 12"/>
          <p:cNvSpPr txBox="1"/>
          <p:nvPr/>
        </p:nvSpPr>
        <p:spPr>
          <a:xfrm>
            <a:off x="559558" y="1391864"/>
            <a:ext cx="10789158" cy="4339650"/>
          </a:xfrm>
          <a:prstGeom prst="rect">
            <a:avLst/>
          </a:prstGeom>
          <a:noFill/>
        </p:spPr>
        <p:txBody>
          <a:bodyPr wrap="square" rtlCol="0">
            <a:spAutoFit/>
          </a:bodyPr>
          <a:lstStyle/>
          <a:p>
            <a:pPr algn="just"/>
            <a:r>
              <a:rPr lang="en-GB" sz="2000" dirty="0" smtClean="0"/>
              <a:t>The project aims to provide further insight by investigating preventative and early intervention provision, in terms of how schools are currently playing a part in efforts to identify and respond to neglect. </a:t>
            </a:r>
          </a:p>
          <a:p>
            <a:pPr algn="just"/>
            <a:endParaRPr lang="en-GB" sz="800" dirty="0"/>
          </a:p>
          <a:p>
            <a:pPr algn="just"/>
            <a:r>
              <a:rPr lang="en-GB" sz="2000" dirty="0" smtClean="0"/>
              <a:t>The project has three key objectives and aims to provide evidence that will inform good practice between education and social services sectors by investigating:</a:t>
            </a:r>
          </a:p>
          <a:p>
            <a:pPr marL="627063" lvl="0" indent="-354013" algn="just"/>
            <a:endParaRPr lang="en-GB" sz="2000" dirty="0" smtClean="0"/>
          </a:p>
          <a:p>
            <a:pPr marL="730250" lvl="0" indent="-457200" algn="just">
              <a:buFont typeface="+mj-lt"/>
              <a:buAutoNum type="arabicPeriod"/>
            </a:pPr>
            <a:r>
              <a:rPr lang="en-GB" sz="2000" dirty="0" smtClean="0"/>
              <a:t>the </a:t>
            </a:r>
            <a:r>
              <a:rPr lang="en-GB" sz="2000" dirty="0"/>
              <a:t>extent of involvement of mainstream primary and secondary schools in identifying and responding to child neglect </a:t>
            </a:r>
            <a:endParaRPr lang="en-GB" sz="2000" dirty="0" smtClean="0"/>
          </a:p>
          <a:p>
            <a:pPr marL="273050" lvl="0" algn="just"/>
            <a:endParaRPr lang="en-GB" sz="1000" dirty="0"/>
          </a:p>
          <a:p>
            <a:pPr marL="627063" indent="-354013" algn="just">
              <a:buFont typeface="+mj-lt"/>
              <a:buAutoNum type="arabicPeriod"/>
            </a:pPr>
            <a:endParaRPr lang="en-GB" sz="800" dirty="0"/>
          </a:p>
          <a:p>
            <a:pPr marL="722313" lvl="0" indent="-457200" algn="just"/>
            <a:r>
              <a:rPr lang="en-GB" sz="2000" dirty="0" smtClean="0"/>
              <a:t>2.	the relationships between education and social services in responding to children and their parents when they are concerned that a child is experiencing neglect </a:t>
            </a:r>
            <a:endParaRPr lang="en-GB" sz="2000" dirty="0"/>
          </a:p>
          <a:p>
            <a:pPr marL="627063" indent="-354013" algn="just">
              <a:buFont typeface="+mj-lt"/>
              <a:buAutoNum type="arabicPeriod"/>
            </a:pPr>
            <a:endParaRPr lang="en-GB" sz="1000" dirty="0"/>
          </a:p>
          <a:p>
            <a:pPr marL="722313" lvl="0" indent="-457200" algn="just"/>
            <a:r>
              <a:rPr lang="en-GB" sz="2000" dirty="0" smtClean="0"/>
              <a:t>3.	the </a:t>
            </a:r>
            <a:r>
              <a:rPr lang="en-GB" sz="2000" dirty="0"/>
              <a:t>experiences of school staff in </a:t>
            </a:r>
            <a:r>
              <a:rPr lang="en-GB" sz="2000" dirty="0" smtClean="0"/>
              <a:t>a range of different </a:t>
            </a:r>
            <a:r>
              <a:rPr lang="en-GB" sz="2000" dirty="0"/>
              <a:t>roles when responding to children and their </a:t>
            </a:r>
            <a:r>
              <a:rPr lang="en-GB" sz="2000" dirty="0" smtClean="0"/>
              <a:t>parents, when concerned a child is being neglected</a:t>
            </a:r>
            <a:endParaRPr lang="en-GB" sz="20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2" name="TextBox 1"/>
          <p:cNvSpPr txBox="1"/>
          <p:nvPr/>
        </p:nvSpPr>
        <p:spPr>
          <a:xfrm>
            <a:off x="7110483" y="6406782"/>
            <a:ext cx="4844955" cy="338554"/>
          </a:xfrm>
          <a:prstGeom prst="rect">
            <a:avLst/>
          </a:prstGeom>
          <a:noFill/>
        </p:spPr>
        <p:txBody>
          <a:bodyPr wrap="square" rtlCol="0">
            <a:spAutoFit/>
          </a:bodyPr>
          <a:lstStyle/>
          <a:p>
            <a:pPr algn="r"/>
            <a:r>
              <a:rPr lang="en-GB" sz="1600" i="1" dirty="0" smtClean="0">
                <a:solidFill>
                  <a:schemeClr val="bg1"/>
                </a:solidFill>
              </a:rPr>
              <a:t>(Legislation Online, 2015; Welsh Government, 2015)</a:t>
            </a:r>
            <a:endParaRPr lang="en-GB" sz="1600" i="1" dirty="0">
              <a:solidFill>
                <a:schemeClr val="bg1"/>
              </a:solidFill>
            </a:endParaRPr>
          </a:p>
        </p:txBody>
      </p:sp>
    </p:spTree>
    <p:extLst>
      <p:ext uri="{BB962C8B-B14F-4D97-AF65-F5344CB8AC3E}">
        <p14:creationId xmlns:p14="http://schemas.microsoft.com/office/powerpoint/2010/main" val="1158270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4745262" y="139313"/>
            <a:ext cx="2887996" cy="923330"/>
          </a:xfrm>
          <a:prstGeom prst="rect">
            <a:avLst/>
          </a:prstGeom>
          <a:noFill/>
        </p:spPr>
        <p:txBody>
          <a:bodyPr wrap="square" rtlCol="0">
            <a:spAutoFit/>
          </a:bodyPr>
          <a:lstStyle/>
          <a:p>
            <a:r>
              <a:rPr lang="en-GB" sz="5400" dirty="0" smtClean="0"/>
              <a:t>Method</a:t>
            </a:r>
            <a:endParaRPr lang="en-GB" sz="5400" dirty="0"/>
          </a:p>
        </p:txBody>
      </p:sp>
      <p:sp>
        <p:nvSpPr>
          <p:cNvPr id="13" name="TextBox 12"/>
          <p:cNvSpPr txBox="1"/>
          <p:nvPr/>
        </p:nvSpPr>
        <p:spPr>
          <a:xfrm>
            <a:off x="696036" y="1391864"/>
            <a:ext cx="10986448" cy="4524315"/>
          </a:xfrm>
          <a:prstGeom prst="rect">
            <a:avLst/>
          </a:prstGeom>
          <a:noFill/>
        </p:spPr>
        <p:txBody>
          <a:bodyPr wrap="square" rtlCol="0">
            <a:spAutoFit/>
          </a:bodyPr>
          <a:lstStyle/>
          <a:p>
            <a:pPr marL="285750" indent="-285750" algn="just">
              <a:buFont typeface="Courier New" panose="02070309020205020404" pitchFamily="49" charset="0"/>
              <a:buChar char="o"/>
            </a:pPr>
            <a:r>
              <a:rPr lang="en-GB" sz="2400" b="1" dirty="0" smtClean="0"/>
              <a:t>Phase 1 </a:t>
            </a:r>
          </a:p>
          <a:p>
            <a:pPr algn="just"/>
            <a:endParaRPr lang="en-GB" sz="2000" dirty="0" smtClean="0"/>
          </a:p>
          <a:p>
            <a:pPr marL="273050" algn="just"/>
            <a:r>
              <a:rPr lang="en-GB" sz="2000" dirty="0" smtClean="0"/>
              <a:t>Quantitative analysis of children’s social work case files from three different Local Authority areas in Wales (n=150).</a:t>
            </a:r>
          </a:p>
          <a:p>
            <a:pPr marL="273050" algn="just"/>
            <a:endParaRPr lang="en-GB" sz="2000" b="1" dirty="0" smtClean="0"/>
          </a:p>
          <a:p>
            <a:pPr marL="285750" indent="-285750" algn="just">
              <a:buFont typeface="Courier New" panose="02070309020205020404" pitchFamily="49" charset="0"/>
              <a:buChar char="o"/>
            </a:pPr>
            <a:r>
              <a:rPr lang="en-GB" sz="2400" b="1" dirty="0" smtClean="0"/>
              <a:t>Phase 2</a:t>
            </a:r>
          </a:p>
          <a:p>
            <a:pPr marL="285750" indent="-285750" algn="just">
              <a:buFont typeface="Courier New" panose="02070309020205020404" pitchFamily="49" charset="0"/>
              <a:buChar char="o"/>
            </a:pPr>
            <a:endParaRPr lang="en-GB" sz="2000" dirty="0" smtClean="0"/>
          </a:p>
          <a:p>
            <a:pPr marL="633413" indent="-360363" algn="just"/>
            <a:r>
              <a:rPr lang="en-GB" sz="2000" dirty="0" smtClean="0"/>
              <a:t>(a) Qualitative school-based case studies in each of the three local authorities (n=6), one primary and one secondary school in each area. Five semi-structured interviews with a range of teaching and non-teaching staff, to explore experiences, feelings and needs regarding neglect (n=30). </a:t>
            </a:r>
          </a:p>
          <a:p>
            <a:pPr marL="273050" algn="just"/>
            <a:endParaRPr lang="en-GB" sz="2000" dirty="0" smtClean="0"/>
          </a:p>
          <a:p>
            <a:pPr marL="633413" indent="-360363" algn="just"/>
            <a:r>
              <a:rPr lang="en-GB" sz="2000" dirty="0" smtClean="0"/>
              <a:t>(b) Non-participant observation of school-based ‘highlighting’ meetings and safeguarding roles will explore the decision-making process around referrals to outside agencies.</a:t>
            </a:r>
          </a:p>
          <a:p>
            <a:pPr marL="273050"/>
            <a:endParaRPr lang="en-GB" sz="20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2" name="TextBox 1"/>
          <p:cNvSpPr txBox="1"/>
          <p:nvPr/>
        </p:nvSpPr>
        <p:spPr>
          <a:xfrm>
            <a:off x="6414448" y="6403956"/>
            <a:ext cx="5636525" cy="338554"/>
          </a:xfrm>
          <a:prstGeom prst="rect">
            <a:avLst/>
          </a:prstGeom>
          <a:noFill/>
        </p:spPr>
        <p:txBody>
          <a:bodyPr wrap="square" rtlCol="0">
            <a:spAutoFit/>
          </a:bodyPr>
          <a:lstStyle/>
          <a:p>
            <a:pPr algn="r"/>
            <a:r>
              <a:rPr lang="en-GB" sz="1600" i="1" dirty="0" smtClean="0">
                <a:solidFill>
                  <a:schemeClr val="bg1"/>
                </a:solidFill>
              </a:rPr>
              <a:t>(Bryman, 2001; Atkinson &amp; Coffey, 1997)</a:t>
            </a:r>
            <a:endParaRPr lang="en-GB" sz="1600" i="1" dirty="0">
              <a:solidFill>
                <a:schemeClr val="bg1"/>
              </a:solidFill>
            </a:endParaRPr>
          </a:p>
        </p:txBody>
      </p:sp>
    </p:spTree>
    <p:extLst>
      <p:ext uri="{BB962C8B-B14F-4D97-AF65-F5344CB8AC3E}">
        <p14:creationId xmlns:p14="http://schemas.microsoft.com/office/powerpoint/2010/main" val="4213424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Right Triangle 1"/>
          <p:cNvSpPr/>
          <p:nvPr/>
        </p:nvSpPr>
        <p:spPr>
          <a:xfrm flipH="1">
            <a:off x="257138" y="3873099"/>
            <a:ext cx="11630058" cy="1620775"/>
          </a:xfrm>
          <a:prstGeom prst="rtTriangl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100000" b="100000"/>
            </a:path>
            <a:tileRect t="-100000" r="-100000"/>
          </a:gra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a:off x="4640275" y="139313"/>
            <a:ext cx="2760881" cy="923330"/>
          </a:xfrm>
          <a:prstGeom prst="rect">
            <a:avLst/>
          </a:prstGeom>
          <a:noFill/>
        </p:spPr>
        <p:txBody>
          <a:bodyPr wrap="square" rtlCol="0">
            <a:spAutoFit/>
          </a:bodyPr>
          <a:lstStyle/>
          <a:p>
            <a:r>
              <a:rPr lang="en-GB" sz="5400" dirty="0" smtClean="0"/>
              <a:t>Methods</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5" name="TextBox 4"/>
          <p:cNvSpPr txBox="1"/>
          <p:nvPr/>
        </p:nvSpPr>
        <p:spPr>
          <a:xfrm>
            <a:off x="911293" y="3110509"/>
            <a:ext cx="3418660" cy="1200329"/>
          </a:xfrm>
          <a:prstGeom prst="rect">
            <a:avLst/>
          </a:prstGeom>
          <a:noFill/>
        </p:spPr>
        <p:txBody>
          <a:bodyPr wrap="square" rtlCol="0">
            <a:spAutoFit/>
          </a:bodyPr>
          <a:lstStyle/>
          <a:p>
            <a:r>
              <a:rPr lang="en-GB" u="sng" dirty="0" smtClean="0"/>
              <a:t>Qualitative Semi-structured Interviews </a:t>
            </a:r>
          </a:p>
          <a:p>
            <a:r>
              <a:rPr lang="en-GB" dirty="0" smtClean="0"/>
              <a:t>to explore the early identification of neglect by school staff</a:t>
            </a:r>
          </a:p>
        </p:txBody>
      </p:sp>
      <p:sp>
        <p:nvSpPr>
          <p:cNvPr id="6" name="TextBox 5"/>
          <p:cNvSpPr txBox="1"/>
          <p:nvPr/>
        </p:nvSpPr>
        <p:spPr>
          <a:xfrm>
            <a:off x="4640275" y="2703519"/>
            <a:ext cx="3011716" cy="1477328"/>
          </a:xfrm>
          <a:prstGeom prst="rect">
            <a:avLst/>
          </a:prstGeom>
          <a:noFill/>
        </p:spPr>
        <p:txBody>
          <a:bodyPr wrap="square" rtlCol="0">
            <a:spAutoFit/>
          </a:bodyPr>
          <a:lstStyle/>
          <a:p>
            <a:r>
              <a:rPr lang="en-GB" u="sng" dirty="0" smtClean="0"/>
              <a:t>Non-participant Observation </a:t>
            </a:r>
          </a:p>
          <a:p>
            <a:r>
              <a:rPr lang="en-GB" dirty="0" smtClean="0"/>
              <a:t>to investigate decision-making processes in schools for implementing  different levels of support</a:t>
            </a:r>
            <a:endParaRPr lang="en-GB" dirty="0"/>
          </a:p>
        </p:txBody>
      </p:sp>
      <p:sp>
        <p:nvSpPr>
          <p:cNvPr id="7" name="TextBox 6"/>
          <p:cNvSpPr txBox="1"/>
          <p:nvPr/>
        </p:nvSpPr>
        <p:spPr>
          <a:xfrm>
            <a:off x="8503095" y="2395771"/>
            <a:ext cx="3182399" cy="1477328"/>
          </a:xfrm>
          <a:prstGeom prst="rect">
            <a:avLst/>
          </a:prstGeom>
          <a:noFill/>
        </p:spPr>
        <p:txBody>
          <a:bodyPr wrap="square" rtlCol="0">
            <a:spAutoFit/>
          </a:bodyPr>
          <a:lstStyle/>
          <a:p>
            <a:r>
              <a:rPr lang="en-GB" b="1" u="sng" dirty="0" smtClean="0"/>
              <a:t>Quantitative Case-file Analysis </a:t>
            </a:r>
            <a:endParaRPr lang="en-GB" u="sng" dirty="0" smtClean="0"/>
          </a:p>
          <a:p>
            <a:r>
              <a:rPr lang="en-GB" dirty="0" smtClean="0"/>
              <a:t>to understand the level of current involvement of schools in responding to chronic neglect in a multi-agency environment</a:t>
            </a:r>
            <a:endParaRPr lang="en-GB" dirty="0"/>
          </a:p>
        </p:txBody>
      </p:sp>
      <p:sp>
        <p:nvSpPr>
          <p:cNvPr id="22" name="Right Brace 21"/>
          <p:cNvSpPr/>
          <p:nvPr/>
        </p:nvSpPr>
        <p:spPr>
          <a:xfrm rot="16200000">
            <a:off x="3943863" y="-1325668"/>
            <a:ext cx="385808" cy="6966860"/>
          </a:xfrm>
          <a:prstGeom prst="rightBrace">
            <a:avLst>
              <a:gd name="adj1" fmla="val 8333"/>
              <a:gd name="adj2" fmla="val 507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Right Brace 22"/>
          <p:cNvSpPr/>
          <p:nvPr/>
        </p:nvSpPr>
        <p:spPr>
          <a:xfrm rot="16200000">
            <a:off x="9843723" y="307192"/>
            <a:ext cx="385808" cy="3701138"/>
          </a:xfrm>
          <a:prstGeom prst="rightBrace">
            <a:avLst>
              <a:gd name="adj1" fmla="val 8333"/>
              <a:gd name="adj2" fmla="val 507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TextBox 23"/>
          <p:cNvSpPr txBox="1"/>
          <p:nvPr/>
        </p:nvSpPr>
        <p:spPr>
          <a:xfrm>
            <a:off x="3710530" y="1503702"/>
            <a:ext cx="943429" cy="369332"/>
          </a:xfrm>
          <a:prstGeom prst="rect">
            <a:avLst/>
          </a:prstGeom>
          <a:noFill/>
        </p:spPr>
        <p:txBody>
          <a:bodyPr wrap="square" rtlCol="0">
            <a:spAutoFit/>
          </a:bodyPr>
          <a:lstStyle/>
          <a:p>
            <a:r>
              <a:rPr lang="en-GB" dirty="0" smtClean="0"/>
              <a:t>Phase 2 </a:t>
            </a:r>
            <a:endParaRPr lang="en-GB" dirty="0"/>
          </a:p>
        </p:txBody>
      </p:sp>
      <p:sp>
        <p:nvSpPr>
          <p:cNvPr id="25" name="TextBox 24"/>
          <p:cNvSpPr txBox="1"/>
          <p:nvPr/>
        </p:nvSpPr>
        <p:spPr>
          <a:xfrm>
            <a:off x="9618951" y="1503702"/>
            <a:ext cx="950685" cy="369332"/>
          </a:xfrm>
          <a:prstGeom prst="rect">
            <a:avLst/>
          </a:prstGeom>
          <a:noFill/>
        </p:spPr>
        <p:txBody>
          <a:bodyPr wrap="square" rtlCol="0">
            <a:spAutoFit/>
          </a:bodyPr>
          <a:lstStyle/>
          <a:p>
            <a:r>
              <a:rPr lang="en-GB" b="1" dirty="0" smtClean="0"/>
              <a:t>Phase 1</a:t>
            </a:r>
            <a:endParaRPr lang="en-GB" b="1" dirty="0"/>
          </a:p>
        </p:txBody>
      </p:sp>
      <p:sp>
        <p:nvSpPr>
          <p:cNvPr id="33" name="TextBox 32"/>
          <p:cNvSpPr txBox="1"/>
          <p:nvPr/>
        </p:nvSpPr>
        <p:spPr>
          <a:xfrm>
            <a:off x="109003" y="5786651"/>
            <a:ext cx="1697213" cy="338554"/>
          </a:xfrm>
          <a:prstGeom prst="rect">
            <a:avLst/>
          </a:prstGeom>
          <a:noFill/>
        </p:spPr>
        <p:txBody>
          <a:bodyPr wrap="square" rtlCol="0">
            <a:spAutoFit/>
          </a:bodyPr>
          <a:lstStyle/>
          <a:p>
            <a:r>
              <a:rPr lang="en-GB" sz="1600" dirty="0" smtClean="0"/>
              <a:t>Universal services </a:t>
            </a:r>
            <a:endParaRPr lang="en-GB" sz="1600" dirty="0"/>
          </a:p>
        </p:txBody>
      </p:sp>
      <p:sp>
        <p:nvSpPr>
          <p:cNvPr id="34" name="TextBox 33"/>
          <p:cNvSpPr txBox="1"/>
          <p:nvPr/>
        </p:nvSpPr>
        <p:spPr>
          <a:xfrm>
            <a:off x="2338198" y="5770363"/>
            <a:ext cx="2781299" cy="338554"/>
          </a:xfrm>
          <a:prstGeom prst="rect">
            <a:avLst/>
          </a:prstGeom>
          <a:noFill/>
        </p:spPr>
        <p:txBody>
          <a:bodyPr wrap="square" rtlCol="0">
            <a:spAutoFit/>
          </a:bodyPr>
          <a:lstStyle/>
          <a:p>
            <a:r>
              <a:rPr lang="en-GB" sz="1600" dirty="0" smtClean="0"/>
              <a:t>Children with additional </a:t>
            </a:r>
            <a:r>
              <a:rPr lang="en-GB" sz="1600" dirty="0"/>
              <a:t>n</a:t>
            </a:r>
            <a:r>
              <a:rPr lang="en-GB" sz="1600" dirty="0" smtClean="0"/>
              <a:t>eeds</a:t>
            </a:r>
            <a:endParaRPr lang="en-GB" sz="1600" dirty="0"/>
          </a:p>
        </p:txBody>
      </p:sp>
      <p:sp>
        <p:nvSpPr>
          <p:cNvPr id="35" name="TextBox 34"/>
          <p:cNvSpPr txBox="1"/>
          <p:nvPr/>
        </p:nvSpPr>
        <p:spPr>
          <a:xfrm>
            <a:off x="5647533" y="5770363"/>
            <a:ext cx="2566176" cy="338554"/>
          </a:xfrm>
          <a:prstGeom prst="rect">
            <a:avLst/>
          </a:prstGeom>
          <a:noFill/>
        </p:spPr>
        <p:txBody>
          <a:bodyPr wrap="square" rtlCol="0">
            <a:spAutoFit/>
          </a:bodyPr>
          <a:lstStyle/>
          <a:p>
            <a:r>
              <a:rPr lang="en-GB" sz="1600" dirty="0" smtClean="0"/>
              <a:t>Children with multiple needs</a:t>
            </a:r>
            <a:endParaRPr lang="en-GB" sz="1600" dirty="0"/>
          </a:p>
        </p:txBody>
      </p:sp>
      <p:sp>
        <p:nvSpPr>
          <p:cNvPr id="36" name="TextBox 35"/>
          <p:cNvSpPr txBox="1"/>
          <p:nvPr/>
        </p:nvSpPr>
        <p:spPr>
          <a:xfrm>
            <a:off x="8741745" y="5786651"/>
            <a:ext cx="3317772" cy="338554"/>
          </a:xfrm>
          <a:prstGeom prst="rect">
            <a:avLst/>
          </a:prstGeom>
          <a:noFill/>
        </p:spPr>
        <p:txBody>
          <a:bodyPr wrap="square" rtlCol="0">
            <a:spAutoFit/>
          </a:bodyPr>
          <a:lstStyle/>
          <a:p>
            <a:r>
              <a:rPr lang="en-GB" sz="1600" b="1" dirty="0" smtClean="0"/>
              <a:t>Children at risk in need of protection</a:t>
            </a:r>
            <a:endParaRPr lang="en-GB" sz="1600" b="1" dirty="0"/>
          </a:p>
        </p:txBody>
      </p:sp>
      <p:sp>
        <p:nvSpPr>
          <p:cNvPr id="37" name="Right Arrow 36"/>
          <p:cNvSpPr/>
          <p:nvPr/>
        </p:nvSpPr>
        <p:spPr>
          <a:xfrm>
            <a:off x="1922481" y="5834418"/>
            <a:ext cx="313898" cy="243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ight Arrow 37"/>
          <p:cNvSpPr/>
          <p:nvPr/>
        </p:nvSpPr>
        <p:spPr>
          <a:xfrm>
            <a:off x="5154655" y="5850929"/>
            <a:ext cx="313898" cy="243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ight Arrow 38"/>
          <p:cNvSpPr/>
          <p:nvPr/>
        </p:nvSpPr>
        <p:spPr>
          <a:xfrm>
            <a:off x="8358402" y="5850929"/>
            <a:ext cx="313898" cy="243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p:cNvSpPr txBox="1"/>
          <p:nvPr/>
        </p:nvSpPr>
        <p:spPr>
          <a:xfrm>
            <a:off x="7779225" y="6474670"/>
            <a:ext cx="4280292" cy="338554"/>
          </a:xfrm>
          <a:prstGeom prst="rect">
            <a:avLst/>
          </a:prstGeom>
          <a:noFill/>
        </p:spPr>
        <p:txBody>
          <a:bodyPr wrap="square" rtlCol="0">
            <a:spAutoFit/>
          </a:bodyPr>
          <a:lstStyle/>
          <a:p>
            <a:pPr algn="r"/>
            <a:r>
              <a:rPr lang="en-GB" sz="1600" i="1" dirty="0" smtClean="0">
                <a:solidFill>
                  <a:schemeClr val="bg1"/>
                </a:solidFill>
              </a:rPr>
              <a:t>(</a:t>
            </a:r>
            <a:r>
              <a:rPr lang="en-GB" sz="1600" i="1" dirty="0" err="1" smtClean="0">
                <a:solidFill>
                  <a:schemeClr val="bg1"/>
                </a:solidFill>
              </a:rPr>
              <a:t>Gorad</a:t>
            </a:r>
            <a:r>
              <a:rPr lang="en-GB" sz="1600" i="1" dirty="0" smtClean="0">
                <a:solidFill>
                  <a:schemeClr val="bg1"/>
                </a:solidFill>
              </a:rPr>
              <a:t> &amp; Taylor, 2004; </a:t>
            </a:r>
            <a:r>
              <a:rPr lang="en-GB" sz="1600" i="1" dirty="0" err="1" smtClean="0">
                <a:solidFill>
                  <a:schemeClr val="bg1"/>
                </a:solidFill>
              </a:rPr>
              <a:t>Floersch</a:t>
            </a:r>
            <a:r>
              <a:rPr lang="en-GB" sz="1600" i="1" dirty="0" smtClean="0">
                <a:solidFill>
                  <a:schemeClr val="bg1"/>
                </a:solidFill>
              </a:rPr>
              <a:t>, 2000)</a:t>
            </a:r>
            <a:endParaRPr lang="en-GB" sz="1600" i="1" dirty="0">
              <a:solidFill>
                <a:schemeClr val="bg1"/>
              </a:solidFill>
            </a:endParaRPr>
          </a:p>
        </p:txBody>
      </p:sp>
    </p:spTree>
    <p:extLst>
      <p:ext uri="{BB962C8B-B14F-4D97-AF65-F5344CB8AC3E}">
        <p14:creationId xmlns:p14="http://schemas.microsoft.com/office/powerpoint/2010/main" val="1543070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3362679" y="88325"/>
            <a:ext cx="9257279" cy="923330"/>
          </a:xfrm>
          <a:prstGeom prst="rect">
            <a:avLst/>
          </a:prstGeom>
          <a:noFill/>
        </p:spPr>
        <p:txBody>
          <a:bodyPr wrap="square" rtlCol="0">
            <a:spAutoFit/>
          </a:bodyPr>
          <a:lstStyle/>
          <a:p>
            <a:r>
              <a:rPr lang="en-GB" sz="5400" dirty="0" smtClean="0"/>
              <a:t>Research Questions</a:t>
            </a:r>
            <a:endParaRPr lang="en-GB" sz="5400" dirty="0"/>
          </a:p>
        </p:txBody>
      </p:sp>
      <p:sp>
        <p:nvSpPr>
          <p:cNvPr id="13" name="TextBox 12"/>
          <p:cNvSpPr txBox="1"/>
          <p:nvPr/>
        </p:nvSpPr>
        <p:spPr>
          <a:xfrm>
            <a:off x="911294" y="1410885"/>
            <a:ext cx="10607416" cy="5016758"/>
          </a:xfrm>
          <a:prstGeom prst="rect">
            <a:avLst/>
          </a:prstGeom>
          <a:noFill/>
        </p:spPr>
        <p:txBody>
          <a:bodyPr wrap="square" rtlCol="0">
            <a:spAutoFit/>
          </a:bodyPr>
          <a:lstStyle/>
          <a:p>
            <a:pPr algn="ctr"/>
            <a:r>
              <a:rPr lang="en-GB" sz="2000" dirty="0"/>
              <a:t>How do staff in primary and secondary </a:t>
            </a:r>
            <a:r>
              <a:rPr lang="en-GB" sz="2000" dirty="0" smtClean="0"/>
              <a:t>schools </a:t>
            </a:r>
            <a:r>
              <a:rPr lang="en-GB" sz="2000" dirty="0"/>
              <a:t>identify and respond to child neglect?</a:t>
            </a:r>
          </a:p>
          <a:p>
            <a:endParaRPr lang="en-GB" sz="1200" dirty="0"/>
          </a:p>
          <a:p>
            <a:r>
              <a:rPr lang="en-GB" sz="2000" b="1" dirty="0" smtClean="0"/>
              <a:t>Phase 1</a:t>
            </a:r>
            <a:endParaRPr lang="en-GB" sz="2000" b="1" dirty="0"/>
          </a:p>
          <a:p>
            <a:endParaRPr lang="en-GB" sz="1200" b="1" dirty="0" smtClean="0"/>
          </a:p>
          <a:p>
            <a:pPr marL="723900" indent="-450850">
              <a:buFont typeface="Courier New" panose="02070309020205020404" pitchFamily="49" charset="0"/>
              <a:buChar char="o"/>
            </a:pPr>
            <a:r>
              <a:rPr lang="en-GB" sz="2000" dirty="0" smtClean="0"/>
              <a:t>What is the level of schools’ involvement in Social Services interventions in child neglect?</a:t>
            </a:r>
          </a:p>
          <a:p>
            <a:pPr marL="723900" lvl="0" indent="-450850" defTabSz="914400" eaLnBrk="0" fontAlgn="base" hangingPunct="0">
              <a:lnSpc>
                <a:spcPct val="150000"/>
              </a:lnSpc>
              <a:spcBef>
                <a:spcPct val="0"/>
              </a:spcBef>
              <a:spcAft>
                <a:spcPct val="0"/>
              </a:spcAft>
              <a:buFont typeface="Courier New" panose="02070309020205020404" pitchFamily="49" charset="0"/>
              <a:buChar char="o"/>
            </a:pPr>
            <a:r>
              <a:rPr lang="en-GB" altLang="en-US" sz="2000" dirty="0" smtClean="0">
                <a:ea typeface="Times New Roman" panose="02020603050405020304" pitchFamily="18" charset="0"/>
                <a:cs typeface="Arial" panose="020B0604020202020204" pitchFamily="34" charset="0"/>
              </a:rPr>
              <a:t>What types of neglect are most commonly identified by school staff? </a:t>
            </a:r>
          </a:p>
          <a:p>
            <a:pPr marL="723900" lvl="0" indent="-450850" defTabSz="914400" eaLnBrk="0" fontAlgn="base" hangingPunct="0">
              <a:lnSpc>
                <a:spcPct val="150000"/>
              </a:lnSpc>
              <a:spcBef>
                <a:spcPct val="0"/>
              </a:spcBef>
              <a:spcAft>
                <a:spcPct val="0"/>
              </a:spcAft>
              <a:buFont typeface="Courier New" panose="02070309020205020404" pitchFamily="49" charset="0"/>
              <a:buChar char="o"/>
            </a:pPr>
            <a:r>
              <a:rPr lang="en-GB" altLang="en-US" sz="2000" dirty="0" smtClean="0">
                <a:ea typeface="Times New Roman" panose="02020603050405020304" pitchFamily="18" charset="0"/>
                <a:cs typeface="Arial" panose="020B0604020202020204" pitchFamily="34" charset="0"/>
              </a:rPr>
              <a:t>Do levels of intervention </a:t>
            </a:r>
            <a:r>
              <a:rPr lang="en-GB" altLang="en-US" sz="2000" dirty="0">
                <a:ea typeface="Times New Roman" panose="02020603050405020304" pitchFamily="18" charset="0"/>
                <a:cs typeface="Arial" panose="020B0604020202020204" pitchFamily="34" charset="0"/>
              </a:rPr>
              <a:t>differ according to the age of the child? </a:t>
            </a:r>
            <a:endParaRPr lang="en-GB" altLang="en-US" sz="2000" dirty="0"/>
          </a:p>
          <a:p>
            <a:pPr marL="723900" lvl="0" indent="-450850" defTabSz="914400" eaLnBrk="0" fontAlgn="base" hangingPunct="0">
              <a:lnSpc>
                <a:spcPct val="150000"/>
              </a:lnSpc>
              <a:spcBef>
                <a:spcPct val="0"/>
              </a:spcBef>
              <a:spcAft>
                <a:spcPct val="0"/>
              </a:spcAft>
              <a:buFont typeface="Courier New" panose="02070309020205020404" pitchFamily="49" charset="0"/>
              <a:buChar char="o"/>
            </a:pPr>
            <a:r>
              <a:rPr lang="en-GB" altLang="en-US" sz="2000" dirty="0">
                <a:ea typeface="Times New Roman" panose="02020603050405020304" pitchFamily="18" charset="0"/>
                <a:cs typeface="Arial" panose="020B0604020202020204" pitchFamily="34" charset="0"/>
              </a:rPr>
              <a:t>What proportion of initial assessments include discussions with school staff?</a:t>
            </a:r>
            <a:endParaRPr lang="en-GB" altLang="en-US" sz="2000" dirty="0"/>
          </a:p>
          <a:p>
            <a:pPr marL="723900" lvl="0" indent="-450850" defTabSz="914400" eaLnBrk="0" fontAlgn="base" hangingPunct="0">
              <a:lnSpc>
                <a:spcPct val="150000"/>
              </a:lnSpc>
              <a:spcBef>
                <a:spcPct val="0"/>
              </a:spcBef>
              <a:spcAft>
                <a:spcPct val="0"/>
              </a:spcAft>
              <a:buFont typeface="Courier New" panose="02070309020205020404" pitchFamily="49" charset="0"/>
              <a:buChar char="o"/>
            </a:pPr>
            <a:r>
              <a:rPr lang="en-GB" altLang="en-US" sz="2000" dirty="0">
                <a:ea typeface="Times New Roman" panose="02020603050405020304" pitchFamily="18" charset="0"/>
                <a:cs typeface="Arial" panose="020B0604020202020204" pitchFamily="34" charset="0"/>
              </a:rPr>
              <a:t>What are the patterns of school staff involvement in </a:t>
            </a:r>
            <a:r>
              <a:rPr lang="en-GB" altLang="en-US" sz="2000" dirty="0" smtClean="0">
                <a:ea typeface="Times New Roman" panose="02020603050405020304" pitchFamily="18" charset="0"/>
                <a:cs typeface="Arial" panose="020B0604020202020204" pitchFamily="34" charset="0"/>
              </a:rPr>
              <a:t>case </a:t>
            </a:r>
            <a:r>
              <a:rPr lang="en-GB" altLang="en-US" sz="2000" dirty="0">
                <a:ea typeface="Times New Roman" panose="02020603050405020304" pitchFamily="18" charset="0"/>
                <a:cs typeface="Arial" panose="020B0604020202020204" pitchFamily="34" charset="0"/>
              </a:rPr>
              <a:t>conferences and core groups?</a:t>
            </a:r>
            <a:endParaRPr lang="en-GB" altLang="en-US" sz="2000" dirty="0"/>
          </a:p>
          <a:p>
            <a:pPr marL="723900" lvl="0" indent="-450850" defTabSz="914400" eaLnBrk="0" fontAlgn="base" hangingPunct="0">
              <a:lnSpc>
                <a:spcPct val="150000"/>
              </a:lnSpc>
              <a:spcBef>
                <a:spcPct val="0"/>
              </a:spcBef>
              <a:spcAft>
                <a:spcPct val="0"/>
              </a:spcAft>
              <a:buFont typeface="Courier New" panose="02070309020205020404" pitchFamily="49" charset="0"/>
              <a:buChar char="o"/>
            </a:pPr>
            <a:r>
              <a:rPr lang="en-GB" altLang="en-US" sz="2000" dirty="0">
                <a:ea typeface="Times New Roman" panose="02020603050405020304" pitchFamily="18" charset="0"/>
                <a:cs typeface="Arial" panose="020B0604020202020204" pitchFamily="34" charset="0"/>
              </a:rPr>
              <a:t>Is there evidence of further concerns being raised by schools after a case is opened?</a:t>
            </a:r>
            <a:endParaRPr lang="en-GB" altLang="en-US" sz="2000" dirty="0"/>
          </a:p>
          <a:p>
            <a:pPr marL="723900" lvl="0" indent="-450850" defTabSz="914400" eaLnBrk="0" fontAlgn="base" hangingPunct="0">
              <a:lnSpc>
                <a:spcPct val="150000"/>
              </a:lnSpc>
              <a:spcBef>
                <a:spcPct val="0"/>
              </a:spcBef>
              <a:spcAft>
                <a:spcPct val="0"/>
              </a:spcAft>
              <a:buFont typeface="Courier New" panose="02070309020205020404" pitchFamily="49" charset="0"/>
              <a:buChar char="o"/>
            </a:pPr>
            <a:r>
              <a:rPr lang="en-GB" altLang="en-US" sz="2000" dirty="0">
                <a:ea typeface="Times New Roman" panose="02020603050405020304" pitchFamily="18" charset="0"/>
                <a:cs typeface="Arial" panose="020B0604020202020204" pitchFamily="34" charset="0"/>
              </a:rPr>
              <a:t>How often are children visited in school </a:t>
            </a:r>
            <a:r>
              <a:rPr lang="en-GB" altLang="en-US" sz="2000" dirty="0" smtClean="0">
                <a:ea typeface="Times New Roman" panose="02020603050405020304" pitchFamily="18" charset="0"/>
                <a:cs typeface="Arial" panose="020B0604020202020204" pitchFamily="34" charset="0"/>
              </a:rPr>
              <a:t>during </a:t>
            </a:r>
            <a:r>
              <a:rPr lang="en-GB" altLang="en-US" sz="2000" dirty="0">
                <a:ea typeface="Times New Roman" panose="02020603050405020304" pitchFamily="18" charset="0"/>
                <a:cs typeface="Arial" panose="020B0604020202020204" pitchFamily="34" charset="0"/>
              </a:rPr>
              <a:t>assessments and ongoing work?</a:t>
            </a:r>
            <a:endParaRPr lang="en-GB" altLang="en-US" sz="2000" dirty="0"/>
          </a:p>
          <a:p>
            <a:pPr marL="723900" lvl="0" indent="-450850" defTabSz="914400" eaLnBrk="0" fontAlgn="base" hangingPunct="0">
              <a:lnSpc>
                <a:spcPct val="150000"/>
              </a:lnSpc>
              <a:spcBef>
                <a:spcPct val="0"/>
              </a:spcBef>
              <a:spcAft>
                <a:spcPct val="0"/>
              </a:spcAft>
              <a:buFont typeface="Courier New" panose="02070309020205020404" pitchFamily="49" charset="0"/>
              <a:buChar char="o"/>
            </a:pPr>
            <a:r>
              <a:rPr lang="en-GB" altLang="en-US" sz="2000" dirty="0">
                <a:ea typeface="Times New Roman" panose="02020603050405020304" pitchFamily="18" charset="0"/>
                <a:cs typeface="Arial" panose="020B0604020202020204" pitchFamily="34" charset="0"/>
              </a:rPr>
              <a:t>Are schools </a:t>
            </a:r>
            <a:r>
              <a:rPr lang="en-GB" altLang="en-US" sz="2000" dirty="0" smtClean="0">
                <a:ea typeface="Times New Roman" panose="02020603050405020304" pitchFamily="18" charset="0"/>
                <a:cs typeface="Arial" panose="020B0604020202020204" pitchFamily="34" charset="0"/>
              </a:rPr>
              <a:t>responsible for actions in child </a:t>
            </a:r>
            <a:r>
              <a:rPr lang="en-GB" altLang="en-US" sz="2000" dirty="0">
                <a:ea typeface="Times New Roman" panose="02020603050405020304" pitchFamily="18" charset="0"/>
                <a:cs typeface="Arial" panose="020B0604020202020204" pitchFamily="34" charset="0"/>
              </a:rPr>
              <a:t>protection plans? </a:t>
            </a:r>
            <a:endParaRPr lang="en-GB" sz="2000" dirty="0" smtClean="0"/>
          </a:p>
          <a:p>
            <a:endParaRPr lang="en-GB" dirty="0" smtClean="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Tree>
    <p:extLst>
      <p:ext uri="{BB962C8B-B14F-4D97-AF65-F5344CB8AC3E}">
        <p14:creationId xmlns:p14="http://schemas.microsoft.com/office/powerpoint/2010/main" val="3134228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4913194" y="120292"/>
            <a:ext cx="4926842" cy="923330"/>
          </a:xfrm>
          <a:prstGeom prst="rect">
            <a:avLst/>
          </a:prstGeom>
          <a:noFill/>
        </p:spPr>
        <p:txBody>
          <a:bodyPr wrap="square" rtlCol="0">
            <a:spAutoFit/>
          </a:bodyPr>
          <a:lstStyle/>
          <a:p>
            <a:r>
              <a:rPr lang="en-GB" sz="5400" dirty="0" smtClean="0"/>
              <a:t>Sample</a:t>
            </a:r>
            <a:endParaRPr lang="en-GB" sz="5400" dirty="0"/>
          </a:p>
        </p:txBody>
      </p:sp>
      <p:sp>
        <p:nvSpPr>
          <p:cNvPr id="13" name="TextBox 12"/>
          <p:cNvSpPr txBox="1"/>
          <p:nvPr/>
        </p:nvSpPr>
        <p:spPr>
          <a:xfrm>
            <a:off x="852868" y="1391864"/>
            <a:ext cx="10788672" cy="5324535"/>
          </a:xfrm>
          <a:prstGeom prst="rect">
            <a:avLst/>
          </a:prstGeom>
          <a:noFill/>
        </p:spPr>
        <p:txBody>
          <a:bodyPr wrap="square" rtlCol="0">
            <a:spAutoFit/>
          </a:bodyPr>
          <a:lstStyle/>
          <a:p>
            <a:endParaRPr lang="en-GB" sz="1200" dirty="0"/>
          </a:p>
          <a:p>
            <a:r>
              <a:rPr lang="en-GB" sz="2000" b="1" dirty="0" smtClean="0"/>
              <a:t>Phase 1</a:t>
            </a:r>
          </a:p>
          <a:p>
            <a:endParaRPr lang="en-GB" sz="2000" b="1" dirty="0"/>
          </a:p>
          <a:p>
            <a:r>
              <a:rPr lang="en-GB" sz="2000" dirty="0" smtClean="0"/>
              <a:t>The three Welsh Local Authorities were chosen in accordance with the following principles:</a:t>
            </a:r>
          </a:p>
          <a:p>
            <a:endParaRPr lang="en-GB" sz="800" dirty="0" smtClean="0"/>
          </a:p>
          <a:p>
            <a:pPr marL="804863" indent="-273050">
              <a:buFont typeface="Courier New" panose="02070309020205020404" pitchFamily="49" charset="0"/>
              <a:buChar char="o"/>
              <a:tabLst>
                <a:tab pos="900113" algn="l"/>
              </a:tabLst>
            </a:pPr>
            <a:r>
              <a:rPr lang="en-GB" sz="2000" dirty="0" smtClean="0"/>
              <a:t>Geographic - urban, rural and valley locations</a:t>
            </a:r>
          </a:p>
          <a:p>
            <a:pPr marL="804863" indent="-273050">
              <a:buFont typeface="Courier New" panose="02070309020205020404" pitchFamily="49" charset="0"/>
              <a:buChar char="o"/>
              <a:tabLst>
                <a:tab pos="900113" algn="l"/>
              </a:tabLst>
            </a:pPr>
            <a:r>
              <a:rPr lang="en-GB" sz="2000" dirty="0" smtClean="0"/>
              <a:t>Annual levels of low and high rates of neglect (per 10k) on the Child </a:t>
            </a:r>
            <a:r>
              <a:rPr lang="en-GB" sz="2000" dirty="0"/>
              <a:t>P</a:t>
            </a:r>
            <a:r>
              <a:rPr lang="en-GB" sz="2000" dirty="0" smtClean="0"/>
              <a:t>rotection Register</a:t>
            </a:r>
          </a:p>
          <a:p>
            <a:pPr marL="804863" indent="-273050">
              <a:buFont typeface="Courier New" panose="02070309020205020404" pitchFamily="49" charset="0"/>
              <a:buChar char="o"/>
              <a:tabLst>
                <a:tab pos="900113" algn="l"/>
              </a:tabLst>
            </a:pPr>
            <a:r>
              <a:rPr lang="en-GB" sz="2000" dirty="0" smtClean="0"/>
              <a:t>Low, average, and high levels of deprivation in Wales</a:t>
            </a:r>
          </a:p>
          <a:p>
            <a:pPr marL="531813">
              <a:tabLst>
                <a:tab pos="900113" algn="l"/>
              </a:tabLst>
            </a:pPr>
            <a:endParaRPr lang="en-GB" sz="2000" dirty="0" smtClean="0"/>
          </a:p>
          <a:p>
            <a:r>
              <a:rPr lang="en-GB" sz="2000" dirty="0" smtClean="0"/>
              <a:t>Each Authority provided access to a purposeful sample of up to 50 case files in accordance with the study’s sampling frame:</a:t>
            </a:r>
          </a:p>
          <a:p>
            <a:endParaRPr lang="en-GB" sz="800" dirty="0" smtClean="0"/>
          </a:p>
          <a:p>
            <a:pPr marL="804863" indent="-273050">
              <a:buFont typeface="Courier New" panose="02070309020205020404" pitchFamily="49" charset="0"/>
              <a:buChar char="o"/>
            </a:pPr>
            <a:r>
              <a:rPr lang="en-GB" sz="2000" dirty="0" smtClean="0"/>
              <a:t>The school/college was the referrer to Social Services</a:t>
            </a:r>
          </a:p>
          <a:p>
            <a:pPr marL="804863" indent="-273050">
              <a:buFont typeface="Courier New" panose="02070309020205020404" pitchFamily="49" charset="0"/>
              <a:buChar char="o"/>
            </a:pPr>
            <a:r>
              <a:rPr lang="en-GB" sz="2000" dirty="0" smtClean="0"/>
              <a:t>The child was aged between 4-18 years old</a:t>
            </a:r>
          </a:p>
          <a:p>
            <a:pPr marL="804863" indent="-273050">
              <a:buFont typeface="Courier New" panose="02070309020205020404" pitchFamily="49" charset="0"/>
              <a:buChar char="o"/>
            </a:pPr>
            <a:r>
              <a:rPr lang="en-GB" sz="2000" dirty="0" smtClean="0"/>
              <a:t>The child was registered under the category of Neglect on the Child Protection Register at the first Case Conference</a:t>
            </a:r>
          </a:p>
          <a:p>
            <a:pPr marL="804863" indent="-273050">
              <a:buFont typeface="Courier New" panose="02070309020205020404" pitchFamily="49" charset="0"/>
              <a:buChar char="o"/>
            </a:pPr>
            <a:endParaRPr lang="en-GB" sz="2000" dirty="0"/>
          </a:p>
          <a:p>
            <a:r>
              <a:rPr lang="en-GB" sz="2000" b="1" dirty="0" smtClean="0"/>
              <a:t> </a:t>
            </a:r>
          </a:p>
          <a:p>
            <a:endParaRPr lang="en-GB" sz="1200" dirty="0" smtClean="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Tree>
    <p:extLst>
      <p:ext uri="{BB962C8B-B14F-4D97-AF65-F5344CB8AC3E}">
        <p14:creationId xmlns:p14="http://schemas.microsoft.com/office/powerpoint/2010/main" val="3331187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8" name="TextBox 7"/>
          <p:cNvSpPr txBox="1"/>
          <p:nvPr/>
        </p:nvSpPr>
        <p:spPr>
          <a:xfrm>
            <a:off x="3643953" y="88325"/>
            <a:ext cx="8976006" cy="923330"/>
          </a:xfrm>
          <a:prstGeom prst="rect">
            <a:avLst/>
          </a:prstGeom>
          <a:noFill/>
        </p:spPr>
        <p:txBody>
          <a:bodyPr wrap="square" rtlCol="0">
            <a:spAutoFit/>
          </a:bodyPr>
          <a:lstStyle/>
          <a:p>
            <a:r>
              <a:rPr lang="en-GB" sz="5400" dirty="0" smtClean="0"/>
              <a:t>Data Collection</a:t>
            </a:r>
            <a:endParaRPr lang="en-GB" sz="5400" dirty="0"/>
          </a:p>
        </p:txBody>
      </p:sp>
      <p:sp>
        <p:nvSpPr>
          <p:cNvPr id="9" name="TextBox 8"/>
          <p:cNvSpPr txBox="1"/>
          <p:nvPr/>
        </p:nvSpPr>
        <p:spPr>
          <a:xfrm>
            <a:off x="109003" y="811755"/>
            <a:ext cx="11941970" cy="369332"/>
          </a:xfrm>
          <a:prstGeom prst="rect">
            <a:avLst/>
          </a:prstGeom>
          <a:noFill/>
        </p:spPr>
        <p:txBody>
          <a:bodyPr wrap="square" rtlCol="0">
            <a:spAutoFit/>
          </a:bodyPr>
          <a:lstStyle/>
          <a:p>
            <a:r>
              <a:rPr lang="en-GB" dirty="0" smtClean="0">
                <a:solidFill>
                  <a:schemeClr val="bg1">
                    <a:lumMod val="50000"/>
                  </a:schemeClr>
                </a:solidFill>
              </a:rPr>
              <a:t>______________________________________________________________________________________________________</a:t>
            </a:r>
          </a:p>
        </p:txBody>
      </p:sp>
      <p:grpSp>
        <p:nvGrpSpPr>
          <p:cNvPr id="11" name="Group 10"/>
          <p:cNvGrpSpPr/>
          <p:nvPr/>
        </p:nvGrpSpPr>
        <p:grpSpPr>
          <a:xfrm>
            <a:off x="204537" y="219950"/>
            <a:ext cx="2218003" cy="613174"/>
            <a:chOff x="204537" y="219950"/>
            <a:chExt cx="2218003" cy="61317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537" y="226186"/>
              <a:ext cx="661540" cy="585569"/>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6216" y="219950"/>
              <a:ext cx="616324" cy="591805"/>
            </a:xfrm>
            <a:prstGeom prst="rect">
              <a:avLst/>
            </a:prstGeom>
          </p:spPr>
        </p:pic>
        <p:pic>
          <p:nvPicPr>
            <p:cNvPr id="15" name="Pictur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293" y="231646"/>
              <a:ext cx="849707" cy="601478"/>
            </a:xfrm>
            <a:prstGeom prst="rect">
              <a:avLst/>
            </a:prstGeom>
          </p:spPr>
        </p:pic>
      </p:grpSp>
      <p:sp>
        <p:nvSpPr>
          <p:cNvPr id="2" name="TextBox 1"/>
          <p:cNvSpPr txBox="1"/>
          <p:nvPr/>
        </p:nvSpPr>
        <p:spPr>
          <a:xfrm>
            <a:off x="682389" y="1391864"/>
            <a:ext cx="11013743" cy="5032147"/>
          </a:xfrm>
          <a:prstGeom prst="rect">
            <a:avLst/>
          </a:prstGeom>
          <a:noFill/>
        </p:spPr>
        <p:txBody>
          <a:bodyPr wrap="square" rtlCol="0">
            <a:spAutoFit/>
          </a:bodyPr>
          <a:lstStyle/>
          <a:p>
            <a:r>
              <a:rPr lang="en-GB" sz="2000" b="1" dirty="0" smtClean="0"/>
              <a:t>Documents Sampled </a:t>
            </a:r>
          </a:p>
          <a:p>
            <a:endParaRPr lang="en-GB" sz="1100" b="1" dirty="0" smtClean="0"/>
          </a:p>
          <a:p>
            <a:endParaRPr lang="en-GB" sz="1100" b="1" dirty="0" smtClean="0"/>
          </a:p>
          <a:p>
            <a:pPr marL="450850"/>
            <a:r>
              <a:rPr lang="en-GB" sz="2000" dirty="0" smtClean="0"/>
              <a:t>Data was collected from the following documents on each child’s file:</a:t>
            </a:r>
          </a:p>
          <a:p>
            <a:pPr marL="450850"/>
            <a:endParaRPr lang="en-GB" sz="1100" dirty="0"/>
          </a:p>
          <a:p>
            <a:pPr marL="1255713" indent="-355600">
              <a:lnSpc>
                <a:spcPct val="150000"/>
              </a:lnSpc>
              <a:buFont typeface="Courier New" panose="02070309020205020404" pitchFamily="49" charset="0"/>
              <a:buChar char="o"/>
            </a:pPr>
            <a:r>
              <a:rPr lang="en-GB" sz="2000" dirty="0" smtClean="0"/>
              <a:t>Initial referral</a:t>
            </a:r>
          </a:p>
          <a:p>
            <a:pPr marL="1255713" indent="-355600">
              <a:lnSpc>
                <a:spcPct val="150000"/>
              </a:lnSpc>
              <a:buFont typeface="Courier New" panose="02070309020205020404" pitchFamily="49" charset="0"/>
              <a:buChar char="o"/>
            </a:pPr>
            <a:r>
              <a:rPr lang="en-GB" sz="2000" dirty="0" smtClean="0"/>
              <a:t>Initial assessment  </a:t>
            </a:r>
          </a:p>
          <a:p>
            <a:pPr marL="1255713" indent="-355600">
              <a:lnSpc>
                <a:spcPct val="150000"/>
              </a:lnSpc>
              <a:buFont typeface="Courier New" panose="02070309020205020404" pitchFamily="49" charset="0"/>
              <a:buChar char="o"/>
            </a:pPr>
            <a:r>
              <a:rPr lang="en-GB" sz="2000" dirty="0"/>
              <a:t>S</a:t>
            </a:r>
            <a:r>
              <a:rPr lang="en-GB" sz="2000" dirty="0" smtClean="0"/>
              <a:t>trategy </a:t>
            </a:r>
            <a:r>
              <a:rPr lang="en-GB" sz="2000" dirty="0"/>
              <a:t>discussion &amp; s.47 </a:t>
            </a:r>
            <a:r>
              <a:rPr lang="en-GB" sz="2000" dirty="0" smtClean="0"/>
              <a:t>investigation </a:t>
            </a:r>
          </a:p>
          <a:p>
            <a:pPr marL="1255713" indent="-355600">
              <a:lnSpc>
                <a:spcPct val="150000"/>
              </a:lnSpc>
              <a:buFont typeface="Courier New" panose="02070309020205020404" pitchFamily="49" charset="0"/>
              <a:buChar char="o"/>
            </a:pPr>
            <a:r>
              <a:rPr lang="en-GB" sz="2000" dirty="0" smtClean="0"/>
              <a:t>Core assessment </a:t>
            </a:r>
          </a:p>
          <a:p>
            <a:pPr marL="1255713" indent="-355600">
              <a:lnSpc>
                <a:spcPct val="150000"/>
              </a:lnSpc>
              <a:buFont typeface="Courier New" panose="02070309020205020404" pitchFamily="49" charset="0"/>
              <a:buChar char="o"/>
            </a:pPr>
            <a:r>
              <a:rPr lang="en-GB" sz="2000" dirty="0" smtClean="0"/>
              <a:t>Initial </a:t>
            </a:r>
            <a:r>
              <a:rPr lang="en-GB" sz="2000" dirty="0"/>
              <a:t>child protection </a:t>
            </a:r>
            <a:r>
              <a:rPr lang="en-GB" sz="2000" dirty="0" smtClean="0"/>
              <a:t>conference minutes</a:t>
            </a:r>
          </a:p>
          <a:p>
            <a:pPr marL="1255713" indent="-355600">
              <a:lnSpc>
                <a:spcPct val="150000"/>
              </a:lnSpc>
              <a:buFont typeface="Courier New" panose="02070309020205020404" pitchFamily="49" charset="0"/>
              <a:buChar char="o"/>
            </a:pPr>
            <a:r>
              <a:rPr lang="en-GB" sz="2000" dirty="0" smtClean="0"/>
              <a:t>First core group minutes</a:t>
            </a:r>
          </a:p>
          <a:p>
            <a:pPr marL="1255713" indent="-355600">
              <a:lnSpc>
                <a:spcPct val="150000"/>
              </a:lnSpc>
              <a:buFont typeface="Courier New" panose="02070309020205020404" pitchFamily="49" charset="0"/>
              <a:buChar char="o"/>
            </a:pPr>
            <a:r>
              <a:rPr lang="en-GB" sz="2000" dirty="0" smtClean="0"/>
              <a:t>Review child protection conference minutes</a:t>
            </a:r>
            <a:endParaRPr lang="en-GB" sz="2000" dirty="0"/>
          </a:p>
          <a:p>
            <a:pPr marL="285750" indent="-285750">
              <a:buFont typeface="Courier New" panose="02070309020205020404" pitchFamily="49" charset="0"/>
              <a:buChar char="o"/>
            </a:pPr>
            <a:endParaRPr lang="en-GB" sz="2000" dirty="0" smtClean="0"/>
          </a:p>
          <a:p>
            <a:pPr marL="285750" indent="-285750">
              <a:buFont typeface="Courier New" panose="02070309020205020404" pitchFamily="49" charset="0"/>
              <a:buChar char="o"/>
            </a:pPr>
            <a:endParaRPr lang="en-GB" dirty="0"/>
          </a:p>
        </p:txBody>
      </p:sp>
      <p:sp>
        <p:nvSpPr>
          <p:cNvPr id="4" name="TextBox 3"/>
          <p:cNvSpPr txBox="1"/>
          <p:nvPr/>
        </p:nvSpPr>
        <p:spPr>
          <a:xfrm>
            <a:off x="7315201" y="6480479"/>
            <a:ext cx="4558352" cy="338554"/>
          </a:xfrm>
          <a:prstGeom prst="rect">
            <a:avLst/>
          </a:prstGeom>
          <a:noFill/>
        </p:spPr>
        <p:txBody>
          <a:bodyPr wrap="square" rtlCol="0">
            <a:spAutoFit/>
          </a:bodyPr>
          <a:lstStyle/>
          <a:p>
            <a:pPr algn="r"/>
            <a:r>
              <a:rPr lang="en-GB" sz="1600" i="1" dirty="0" smtClean="0">
                <a:solidFill>
                  <a:schemeClr val="bg1"/>
                </a:solidFill>
              </a:rPr>
              <a:t>(Prior, 2003; Hayes &amp; Devaney, 2004; May, 2011)</a:t>
            </a:r>
            <a:endParaRPr lang="en-GB" sz="1600" i="1" dirty="0">
              <a:solidFill>
                <a:schemeClr val="bg1"/>
              </a:solidFill>
            </a:endParaRPr>
          </a:p>
        </p:txBody>
      </p:sp>
    </p:spTree>
    <p:extLst>
      <p:ext uri="{BB962C8B-B14F-4D97-AF65-F5344CB8AC3E}">
        <p14:creationId xmlns:p14="http://schemas.microsoft.com/office/powerpoint/2010/main" val="627770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7392</TotalTime>
  <Words>2030</Words>
  <Application>Microsoft Office PowerPoint</Application>
  <PresentationFormat>Widescreen</PresentationFormat>
  <Paragraphs>412</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Courier New</vt:lpstr>
      <vt:lpstr>Times New Roman</vt:lpstr>
      <vt:lpstr>Retrospect</vt:lpstr>
      <vt:lpstr>  Identifying and Responding to Child Neglect in Schools in Wales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and Responding to Child Neglect in Schools in Wales</dc:title>
  <dc:creator>Victoria Sharley</dc:creator>
  <cp:lastModifiedBy>Victoria Sharley</cp:lastModifiedBy>
  <cp:revision>275</cp:revision>
  <cp:lastPrinted>2016-03-11T10:41:39Z</cp:lastPrinted>
  <dcterms:created xsi:type="dcterms:W3CDTF">2015-09-30T12:43:17Z</dcterms:created>
  <dcterms:modified xsi:type="dcterms:W3CDTF">2016-09-23T10:09:14Z</dcterms:modified>
</cp:coreProperties>
</file>