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50"/>
  </p:notesMasterIdLst>
  <p:handoutMasterIdLst>
    <p:handoutMasterId r:id="rId51"/>
  </p:handoutMasterIdLst>
  <p:sldIdLst>
    <p:sldId id="344" r:id="rId2"/>
    <p:sldId id="286" r:id="rId3"/>
    <p:sldId id="320" r:id="rId4"/>
    <p:sldId id="321" r:id="rId5"/>
    <p:sldId id="345" r:id="rId6"/>
    <p:sldId id="295" r:id="rId7"/>
    <p:sldId id="288" r:id="rId8"/>
    <p:sldId id="296" r:id="rId9"/>
    <p:sldId id="290" r:id="rId10"/>
    <p:sldId id="292" r:id="rId11"/>
    <p:sldId id="278" r:id="rId12"/>
    <p:sldId id="279" r:id="rId13"/>
    <p:sldId id="301" r:id="rId14"/>
    <p:sldId id="333" r:id="rId15"/>
    <p:sldId id="274" r:id="rId16"/>
    <p:sldId id="269" r:id="rId17"/>
    <p:sldId id="270" r:id="rId18"/>
    <p:sldId id="260" r:id="rId19"/>
    <p:sldId id="284" r:id="rId20"/>
    <p:sldId id="303" r:id="rId21"/>
    <p:sldId id="322" r:id="rId22"/>
    <p:sldId id="280" r:id="rId23"/>
    <p:sldId id="306" r:id="rId24"/>
    <p:sldId id="300" r:id="rId25"/>
    <p:sldId id="310" r:id="rId26"/>
    <p:sldId id="312" r:id="rId27"/>
    <p:sldId id="313" r:id="rId28"/>
    <p:sldId id="314" r:id="rId29"/>
    <p:sldId id="315" r:id="rId30"/>
    <p:sldId id="316" r:id="rId31"/>
    <p:sldId id="317" r:id="rId32"/>
    <p:sldId id="341" r:id="rId33"/>
    <p:sldId id="342" r:id="rId34"/>
    <p:sldId id="343" r:id="rId35"/>
    <p:sldId id="323" r:id="rId36"/>
    <p:sldId id="337" r:id="rId37"/>
    <p:sldId id="324" r:id="rId38"/>
    <p:sldId id="325" r:id="rId39"/>
    <p:sldId id="326" r:id="rId40"/>
    <p:sldId id="327" r:id="rId41"/>
    <p:sldId id="328" r:id="rId42"/>
    <p:sldId id="340" r:id="rId43"/>
    <p:sldId id="339" r:id="rId44"/>
    <p:sldId id="331" r:id="rId45"/>
    <p:sldId id="332" r:id="rId46"/>
    <p:sldId id="334" r:id="rId47"/>
    <p:sldId id="302" r:id="rId48"/>
    <p:sldId id="335" r:id="rId49"/>
  </p:sldIdLst>
  <p:sldSz cx="9144000" cy="6858000" type="screen4x3"/>
  <p:notesSz cx="6794500" cy="9931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50" autoAdjust="0"/>
    <p:restoredTop sz="94660"/>
  </p:normalViewPr>
  <p:slideViewPr>
    <p:cSldViewPr>
      <p:cViewPr>
        <p:scale>
          <a:sx n="94" d="100"/>
          <a:sy n="94" d="100"/>
        </p:scale>
        <p:origin x="-372" y="-3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dirty="0"/>
          </a:p>
        </p:txBody>
      </p:sp>
      <p:sp>
        <p:nvSpPr>
          <p:cNvPr id="3" name="Date Placeholder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A963CA0-F645-4169-89A9-9B44F4BF732B}" type="datetimeFigureOut">
              <a:rPr lang="en-GB"/>
              <a:pPr>
                <a:defRPr/>
              </a:pPr>
              <a:t>31/08/2017</a:t>
            </a:fld>
            <a:endParaRPr lang="en-GB" dirty="0"/>
          </a:p>
        </p:txBody>
      </p:sp>
      <p:sp>
        <p:nvSpPr>
          <p:cNvPr id="4" name="Footer Placeholder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dirty="0"/>
          </a:p>
        </p:txBody>
      </p:sp>
      <p:sp>
        <p:nvSpPr>
          <p:cNvPr id="5" name="Slide Number Placeholder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AC52E5A-EA52-4795-8C92-69835C790C59}" type="slidenum">
              <a:rPr lang="en-GB"/>
              <a:pPr>
                <a:defRPr/>
              </a:pPr>
              <a:t>‹#›</a:t>
            </a:fld>
            <a:endParaRPr lang="en-GB" dirty="0"/>
          </a:p>
        </p:txBody>
      </p:sp>
    </p:spTree>
    <p:extLst>
      <p:ext uri="{BB962C8B-B14F-4D97-AF65-F5344CB8AC3E}">
        <p14:creationId xmlns:p14="http://schemas.microsoft.com/office/powerpoint/2010/main" val="1140973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dirty="0"/>
          </a:p>
        </p:txBody>
      </p:sp>
      <p:sp>
        <p:nvSpPr>
          <p:cNvPr id="3" name="Date Placeholder 2"/>
          <p:cNvSpPr>
            <a:spLocks noGrp="1"/>
          </p:cNvSpPr>
          <p:nvPr>
            <p:ph type="dt" idx="1"/>
          </p:nvPr>
        </p:nvSpPr>
        <p:spPr>
          <a:xfrm>
            <a:off x="3848100" y="0"/>
            <a:ext cx="2944813"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7F6D859-E29C-4CF3-B88A-8743840B642F}" type="datetimeFigureOut">
              <a:rPr lang="en-GB"/>
              <a:pPr>
                <a:defRPr/>
              </a:pPr>
              <a:t>31/08/2017</a:t>
            </a:fld>
            <a:endParaRPr lang="en-GB" dirty="0"/>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79450" y="4718050"/>
            <a:ext cx="5435600" cy="446881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32925"/>
            <a:ext cx="2944813" cy="49688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dirty="0"/>
          </a:p>
        </p:txBody>
      </p:sp>
      <p:sp>
        <p:nvSpPr>
          <p:cNvPr id="7" name="Slide Number Placeholder 6"/>
          <p:cNvSpPr>
            <a:spLocks noGrp="1"/>
          </p:cNvSpPr>
          <p:nvPr>
            <p:ph type="sldNum" sz="quarter" idx="5"/>
          </p:nvPr>
        </p:nvSpPr>
        <p:spPr>
          <a:xfrm>
            <a:off x="3848100" y="9432925"/>
            <a:ext cx="2944813" cy="49688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05033EF-B63A-4F60-8B82-FDB294FD5165}" type="slidenum">
              <a:rPr lang="en-GB"/>
              <a:pPr>
                <a:defRPr/>
              </a:pPr>
              <a:t>‹#›</a:t>
            </a:fld>
            <a:endParaRPr lang="en-GB" dirty="0"/>
          </a:p>
        </p:txBody>
      </p:sp>
    </p:spTree>
    <p:extLst>
      <p:ext uri="{BB962C8B-B14F-4D97-AF65-F5344CB8AC3E}">
        <p14:creationId xmlns:p14="http://schemas.microsoft.com/office/powerpoint/2010/main" val="29146335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Introduction by Cllr Lent</a:t>
            </a: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C0A261-FDD6-41E0-9664-CAC6A24842FA}" type="slidenum">
              <a:rPr lang="en-GB"/>
              <a:pPr fontAlgn="base">
                <a:spcBef>
                  <a:spcPct val="0"/>
                </a:spcBef>
                <a:spcAft>
                  <a:spcPct val="0"/>
                </a:spcAft>
                <a:defRPr/>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bwMode="auto">
          <a:noFill/>
          <a:ln>
            <a:solidFill>
              <a:srgbClr val="000000"/>
            </a:solidFill>
            <a:miter lim="800000"/>
            <a:headEnd/>
            <a:tailEnd/>
          </a:ln>
        </p:spPr>
      </p:sp>
      <p:sp>
        <p:nvSpPr>
          <p:cNvPr id="81923" name="Rectangle 3"/>
          <p:cNvSpPr>
            <a:spLocks noGrp="1"/>
          </p:cNvSpPr>
          <p:nvPr>
            <p:ph type="body" idx="1"/>
          </p:nvPr>
        </p:nvSpPr>
        <p:spPr bwMode="auto">
          <a:noFill/>
        </p:spPr>
        <p:txBody>
          <a:bodyPr wrap="square" numCol="1" anchor="t" anchorCtr="0" compatLnSpc="1">
            <a:prstTxWarp prst="textNoShape">
              <a:avLst/>
            </a:prstTxWarp>
          </a:bodyPr>
          <a:lstStyle/>
          <a:p>
            <a:r>
              <a:rPr lang="en-GB" dirty="0" smtClean="0"/>
              <a:t>MG</a:t>
            </a:r>
          </a:p>
          <a:p>
            <a:r>
              <a:rPr lang="en-GB" dirty="0" smtClean="0"/>
              <a:t>How might the needs change over time?</a:t>
            </a:r>
          </a:p>
          <a:p>
            <a:r>
              <a:rPr lang="en-GB" dirty="0" smtClean="0"/>
              <a:t>How would a parent react if a child gets into trouble or excels?</a:t>
            </a:r>
          </a:p>
          <a:p>
            <a:r>
              <a:rPr lang="en-GB" dirty="0" smtClean="0"/>
              <a:t>How would a parent prepare their teen for adulthood?</a:t>
            </a:r>
          </a:p>
          <a:p>
            <a:endParaRPr lang="en-GB"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MG</a:t>
            </a:r>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225E52-BD15-4BA1-BC6D-E3F513C83394}" type="slidenum">
              <a:rPr lang="en-GB"/>
              <a:pPr fontAlgn="base">
                <a:spcBef>
                  <a:spcPct val="0"/>
                </a:spcBef>
                <a:spcAft>
                  <a:spcPct val="0"/>
                </a:spcAft>
                <a:defRPr/>
              </a:pPr>
              <a:t>15</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MG</a:t>
            </a:r>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24E952-D4FB-476B-A127-CC1F1E3CD4D5}" type="slidenum">
              <a:rPr lang="en-GB"/>
              <a:pPr fontAlgn="base">
                <a:spcBef>
                  <a:spcPct val="0"/>
                </a:spcBef>
                <a:spcAft>
                  <a:spcPct val="0"/>
                </a:spcAft>
                <a:defRPr/>
              </a:pPr>
              <a:t>16</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MG</a:t>
            </a:r>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5E3600-FA97-434A-BBD3-D54DD13ECA77}" type="slidenum">
              <a:rPr lang="en-GB"/>
              <a:pPr fontAlgn="base">
                <a:spcBef>
                  <a:spcPct val="0"/>
                </a:spcBef>
                <a:spcAft>
                  <a:spcPct val="0"/>
                </a:spcAft>
                <a:defRPr/>
              </a:pPr>
              <a:t>17</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MG</a:t>
            </a:r>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FBDA2C-F3C5-420C-A8EB-B7EB41E3EEAF}" type="slidenum">
              <a:rPr lang="en-GB"/>
              <a:pPr fontAlgn="base">
                <a:spcBef>
                  <a:spcPct val="0"/>
                </a:spcBef>
                <a:spcAft>
                  <a:spcPct val="0"/>
                </a:spcAft>
                <a:defRPr/>
              </a:pPr>
              <a:t>18</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Death of a parent</a:t>
            </a:r>
          </a:p>
          <a:p>
            <a:pPr eaLnBrk="1" hangingPunct="1">
              <a:spcBef>
                <a:spcPct val="0"/>
              </a:spcBef>
            </a:pPr>
            <a:r>
              <a:rPr lang="en-GB" dirty="0" smtClean="0"/>
              <a:t>Abandonment</a:t>
            </a:r>
          </a:p>
          <a:p>
            <a:pPr eaLnBrk="1" hangingPunct="1">
              <a:spcBef>
                <a:spcPct val="0"/>
              </a:spcBef>
            </a:pPr>
            <a:r>
              <a:rPr lang="en-GB" dirty="0" smtClean="0"/>
              <a:t>Abuse and neglect</a:t>
            </a:r>
          </a:p>
          <a:p>
            <a:pPr eaLnBrk="1" hangingPunct="1">
              <a:spcBef>
                <a:spcPct val="0"/>
              </a:spcBef>
            </a:pPr>
            <a:r>
              <a:rPr lang="en-GB" dirty="0" smtClean="0"/>
              <a:t>Beyond parental control</a:t>
            </a:r>
          </a:p>
          <a:p>
            <a:pPr eaLnBrk="1" hangingPunct="1">
              <a:spcBef>
                <a:spcPct val="0"/>
              </a:spcBef>
            </a:pPr>
            <a:r>
              <a:rPr lang="en-GB" dirty="0" smtClean="0"/>
              <a:t>What is a looked after child?  - as you can understand, taking a child into care isnt something that’s done lightly, and an application for a CO is only made after attempts to support the family haven’t worked. </a:t>
            </a:r>
          </a:p>
          <a:p>
            <a:pPr eaLnBrk="1" hangingPunct="1">
              <a:spcBef>
                <a:spcPct val="0"/>
              </a:spcBef>
            </a:pPr>
            <a:endParaRPr lang="en-GB" dirty="0" smtClean="0"/>
          </a:p>
          <a:p>
            <a:pPr eaLnBrk="1" hangingPunct="1">
              <a:spcBef>
                <a:spcPct val="0"/>
              </a:spcBef>
            </a:pPr>
            <a:r>
              <a:rPr lang="en-GB" dirty="0" smtClean="0"/>
              <a:t>A CO lasts until a child reaches 18; until the court is satisfied that the child can return home; until adoption; or until a plan is made for the child to return home or with other family (RO or SGO)</a:t>
            </a:r>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41CF75-F052-4EE1-A6FA-4859CBC2EF13}" type="slidenum">
              <a:rPr lang="en-GB"/>
              <a:pPr fontAlgn="base">
                <a:spcBef>
                  <a:spcPct val="0"/>
                </a:spcBef>
                <a:spcAft>
                  <a:spcPct val="0"/>
                </a:spcAft>
                <a:defRPr/>
              </a:pPr>
              <a:t>19</a:t>
            </a:fld>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bwMode="auto">
          <a:noFill/>
          <a:ln>
            <a:solidFill>
              <a:srgbClr val="000000"/>
            </a:solidFill>
            <a:miter lim="800000"/>
            <a:headEnd/>
            <a:tailEnd/>
          </a:ln>
        </p:spPr>
      </p:sp>
      <p:sp>
        <p:nvSpPr>
          <p:cNvPr id="99331" name="Rectangle 3"/>
          <p:cNvSpPr>
            <a:spLocks noGrp="1"/>
          </p:cNvSpPr>
          <p:nvPr>
            <p:ph type="body" idx="1"/>
          </p:nvPr>
        </p:nvSpPr>
        <p:spPr bwMode="auto">
          <a:noFill/>
        </p:spPr>
        <p:txBody>
          <a:bodyPr wrap="square" numCol="1" anchor="t" anchorCtr="0" compatLnSpc="1">
            <a:prstTxWarp prst="textNoShape">
              <a:avLst/>
            </a:prstTxWarp>
          </a:bodyPr>
          <a:lstStyle/>
          <a:p>
            <a:r>
              <a:rPr lang="en-GB" dirty="0" smtClean="0"/>
              <a:t>MG</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MG In relation to this Director’s Report, the Director and senior managers, alongside members of the Corporate Parenting Advisory Committee, engaged in a face to face challenge session with young people based upon their own analysis of the report.  This was a positive and mutually beneficial experience and some of the key messages emerging from young people were:</a:t>
            </a:r>
          </a:p>
          <a:p>
            <a:pPr eaLnBrk="1" hangingPunct="1">
              <a:spcBef>
                <a:spcPct val="0"/>
              </a:spcBef>
            </a:pPr>
            <a:endParaRPr lang="en-GB" dirty="0" smtClean="0"/>
          </a:p>
          <a:p>
            <a:pPr eaLnBrk="1" hangingPunct="1">
              <a:spcBef>
                <a:spcPct val="0"/>
              </a:spcBef>
            </a:pPr>
            <a:r>
              <a:rPr lang="en-GB" dirty="0" smtClean="0"/>
              <a:t>What does a young person expect from a corporate parent?</a:t>
            </a:r>
          </a:p>
          <a:p>
            <a:pPr eaLnBrk="1" hangingPunct="1">
              <a:spcBef>
                <a:spcPct val="0"/>
              </a:spcBef>
            </a:pPr>
            <a:endParaRPr lang="en-GB" dirty="0" smtClean="0"/>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C5ACED-3A16-4EB1-8D02-9ABA8593C3C2}" type="slidenum">
              <a:rPr lang="en-GB"/>
              <a:pPr fontAlgn="base">
                <a:spcBef>
                  <a:spcPct val="0"/>
                </a:spcBef>
                <a:spcAft>
                  <a:spcPct val="0"/>
                </a:spcAft>
                <a:defRPr/>
              </a:pPr>
              <a:t>22</a:t>
            </a:fld>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bwMode="auto">
          <a:noFill/>
          <a:ln>
            <a:solidFill>
              <a:srgbClr val="000000"/>
            </a:solidFill>
            <a:miter lim="800000"/>
            <a:headEnd/>
            <a:tailEnd/>
          </a:ln>
        </p:spPr>
      </p:sp>
      <p:sp>
        <p:nvSpPr>
          <p:cNvPr id="93187" name="Rectangle 3"/>
          <p:cNvSpPr>
            <a:spLocks noGrp="1"/>
          </p:cNvSpPr>
          <p:nvPr>
            <p:ph type="body" idx="1"/>
          </p:nvPr>
        </p:nvSpPr>
        <p:spPr bwMode="auto">
          <a:noFill/>
        </p:spPr>
        <p:txBody>
          <a:bodyPr wrap="square" numCol="1" anchor="t" anchorCtr="0" compatLnSpc="1">
            <a:prstTxWarp prst="textNoShape">
              <a:avLst/>
            </a:prstTxWarp>
          </a:bodyPr>
          <a:lstStyle/>
          <a:p>
            <a:r>
              <a:rPr lang="en-GB" dirty="0" smtClean="0"/>
              <a:t>MG/DMJ</a:t>
            </a:r>
          </a:p>
          <a:p>
            <a:r>
              <a:rPr lang="en-GB" b="1" dirty="0" smtClean="0"/>
              <a:t>The When I’m Ready arrangement extends until:</a:t>
            </a:r>
            <a:br>
              <a:rPr lang="en-GB" b="1" dirty="0" smtClean="0"/>
            </a:br>
            <a:endParaRPr lang="en-GB" dirty="0" smtClean="0"/>
          </a:p>
          <a:p>
            <a:r>
              <a:rPr lang="en-GB" sz="1400" dirty="0" smtClean="0"/>
              <a:t>The young person first leaves the WIR arrangement, or</a:t>
            </a:r>
          </a:p>
          <a:p>
            <a:endParaRPr lang="en-GB" sz="1400" dirty="0" smtClean="0"/>
          </a:p>
          <a:p>
            <a:r>
              <a:rPr lang="en-GB" sz="1400" dirty="0" smtClean="0"/>
              <a:t>The young person reaches their 21st birthday if continuously living  in the arrangement or;</a:t>
            </a:r>
          </a:p>
          <a:p>
            <a:endParaRPr lang="en-GB" sz="1400" dirty="0" smtClean="0"/>
          </a:p>
          <a:p>
            <a:r>
              <a:rPr lang="en-GB" sz="1400" dirty="0" smtClean="0"/>
              <a:t>The young person completes their agreed programme of education or  training after their 21st birthday, if continuously living in the arrangement since their 18th birthday.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TextEdit="1"/>
          </p:cNvSpPr>
          <p:nvPr>
            <p:ph type="sldImg"/>
          </p:nvPr>
        </p:nvSpPr>
        <p:spPr bwMode="auto">
          <a:noFill/>
          <a:ln>
            <a:solidFill>
              <a:srgbClr val="000000"/>
            </a:solidFill>
            <a:miter lim="800000"/>
            <a:headEnd/>
            <a:tailEnd/>
          </a:ln>
        </p:spPr>
      </p:sp>
      <p:sp>
        <p:nvSpPr>
          <p:cNvPr id="706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dirty="0" smtClean="0"/>
              <a:t>IA lead discussion and state that strategy is to be considered/agreed at business meeting following this workshop</a:t>
            </a:r>
          </a:p>
          <a:p>
            <a:pPr eaLnBrk="1" hangingPunct="1"/>
            <a:endParaRPr lang="en-GB" dirty="0" smtClean="0"/>
          </a:p>
          <a:p>
            <a:pPr eaLnBrk="1" hangingPunct="1"/>
            <a:r>
              <a:rPr lang="en-GB" dirty="0" smtClean="0"/>
              <a:t>Launch planned for 21</a:t>
            </a:r>
            <a:r>
              <a:rPr lang="en-GB" baseline="30000" dirty="0" smtClean="0"/>
              <a:t>st</a:t>
            </a:r>
            <a:r>
              <a:rPr lang="en-GB" dirty="0" smtClean="0"/>
              <a:t> October of this and the Early Help Strategy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dirty="0" smtClean="0"/>
              <a:t>MG</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TextEdit="1"/>
          </p:cNvSpPr>
          <p:nvPr>
            <p:ph type="sldImg"/>
          </p:nvPr>
        </p:nvSpPr>
        <p:spPr bwMode="auto">
          <a:noFill/>
          <a:ln>
            <a:solidFill>
              <a:srgbClr val="000000"/>
            </a:solidFill>
            <a:miter lim="800000"/>
            <a:headEnd/>
            <a:tailEnd/>
          </a:ln>
        </p:spPr>
      </p:sp>
      <p:sp>
        <p:nvSpPr>
          <p:cNvPr id="107523" name="Rectangle 3"/>
          <p:cNvSpPr>
            <a:spLocks noGrp="1"/>
          </p:cNvSpPr>
          <p:nvPr>
            <p:ph type="body" idx="1"/>
          </p:nvPr>
        </p:nvSpPr>
        <p:spPr bwMode="auto">
          <a:noFill/>
        </p:spPr>
        <p:txBody>
          <a:bodyPr wrap="square" numCol="1" anchor="t" anchorCtr="0" compatLnSpc="1">
            <a:prstTxWarp prst="textNoShape">
              <a:avLst/>
            </a:prstTxWarp>
          </a:bodyPr>
          <a:lstStyle/>
          <a:p>
            <a:r>
              <a:rPr lang="en-GB" dirty="0" smtClean="0"/>
              <a:t>IA…rather than making short term decisions which will create increasing budgetary pressures in future years.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05033EF-B63A-4F60-8B82-FDB294FD5165}" type="slidenum">
              <a:rPr lang="en-GB" smtClean="0"/>
              <a:pPr>
                <a:defRPr/>
              </a:pPr>
              <a:t>36</a:t>
            </a:fld>
            <a:endParaRPr lang="en-GB" dirty="0"/>
          </a:p>
        </p:txBody>
      </p:sp>
    </p:spTree>
    <p:extLst>
      <p:ext uri="{BB962C8B-B14F-4D97-AF65-F5344CB8AC3E}">
        <p14:creationId xmlns:p14="http://schemas.microsoft.com/office/powerpoint/2010/main" val="850479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bwMode="auto">
          <a:noFill/>
          <a:ln>
            <a:solidFill>
              <a:srgbClr val="000000"/>
            </a:solidFill>
            <a:miter lim="800000"/>
            <a:headEnd/>
            <a:tailEnd/>
          </a:ln>
        </p:spPr>
      </p:sp>
      <p:sp>
        <p:nvSpPr>
          <p:cNvPr id="101379" name="Rectangle 3"/>
          <p:cNvSpPr>
            <a:spLocks noGrp="1"/>
          </p:cNvSpPr>
          <p:nvPr>
            <p:ph type="body" idx="1"/>
          </p:nvPr>
        </p:nvSpPr>
        <p:spPr bwMode="auto">
          <a:noFill/>
        </p:spPr>
        <p:txBody>
          <a:bodyPr wrap="square" numCol="1" anchor="t" anchorCtr="0" compatLnSpc="1">
            <a:prstTxWarp prst="textNoShape">
              <a:avLst/>
            </a:prstTxWarp>
          </a:bodyPr>
          <a:lstStyle/>
          <a:p>
            <a:r>
              <a:rPr lang="en-GB" dirty="0" smtClean="0"/>
              <a:t>IA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TextEdit="1"/>
          </p:cNvSpPr>
          <p:nvPr>
            <p:ph type="sldImg"/>
          </p:nvPr>
        </p:nvSpPr>
        <p:spPr bwMode="auto">
          <a:noFill/>
          <a:ln>
            <a:solidFill>
              <a:srgbClr val="000000"/>
            </a:solidFill>
            <a:miter lim="800000"/>
            <a:headEnd/>
            <a:tailEnd/>
          </a:ln>
        </p:spPr>
      </p:sp>
      <p:sp>
        <p:nvSpPr>
          <p:cNvPr id="95235" name="Rectangle 3"/>
          <p:cNvSpPr>
            <a:spLocks noGrp="1"/>
          </p:cNvSpPr>
          <p:nvPr>
            <p:ph type="body" idx="1"/>
          </p:nvPr>
        </p:nvSpPr>
        <p:spPr bwMode="auto">
          <a:noFill/>
        </p:spPr>
        <p:txBody>
          <a:bodyPr wrap="square" numCol="1" anchor="t" anchorCtr="0" compatLnSpc="1">
            <a:prstTxWarp prst="textNoShape">
              <a:avLst/>
            </a:prstTxWarp>
          </a:bodyPr>
          <a:lstStyle/>
          <a:p>
            <a:r>
              <a:rPr lang="en-GB" dirty="0" smtClean="0"/>
              <a:t>MG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TextEdit="1"/>
          </p:cNvSpPr>
          <p:nvPr>
            <p:ph type="sldImg"/>
          </p:nvPr>
        </p:nvSpPr>
        <p:spPr bwMode="auto">
          <a:noFill/>
          <a:ln>
            <a:solidFill>
              <a:srgbClr val="000000"/>
            </a:solidFill>
            <a:miter lim="800000"/>
            <a:headEnd/>
            <a:tailEnd/>
          </a:ln>
        </p:spPr>
      </p:sp>
      <p:sp>
        <p:nvSpPr>
          <p:cNvPr id="96259" name="Rectangle 3"/>
          <p:cNvSpPr>
            <a:spLocks noGrp="1"/>
          </p:cNvSpPr>
          <p:nvPr>
            <p:ph type="body" idx="1"/>
          </p:nvPr>
        </p:nvSpPr>
        <p:spPr bwMode="auto">
          <a:noFill/>
        </p:spPr>
        <p:txBody>
          <a:bodyPr wrap="square" numCol="1" anchor="t" anchorCtr="0" compatLnSpc="1">
            <a:prstTxWarp prst="textNoShape">
              <a:avLst/>
            </a:prstTxWarp>
          </a:bodyPr>
          <a:lstStyle/>
          <a:p>
            <a:r>
              <a:rPr lang="en-GB" dirty="0" smtClean="0"/>
              <a:t>MG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a:lnSpc>
                <a:spcPct val="80000"/>
              </a:lnSpc>
            </a:pPr>
            <a:r>
              <a:rPr lang="en-GB" sz="1000" dirty="0" smtClean="0"/>
              <a:t>MG</a:t>
            </a:r>
          </a:p>
          <a:p>
            <a:pPr>
              <a:lnSpc>
                <a:spcPct val="80000"/>
              </a:lnSpc>
            </a:pPr>
            <a:r>
              <a:rPr lang="en-GB" sz="1000" dirty="0" smtClean="0"/>
              <a:t>0 39</a:t>
            </a:r>
          </a:p>
          <a:p>
            <a:pPr>
              <a:lnSpc>
                <a:spcPct val="80000"/>
              </a:lnSpc>
            </a:pPr>
            <a:r>
              <a:rPr lang="en-GB" sz="1000" dirty="0" smtClean="0"/>
              <a:t>1 29</a:t>
            </a:r>
          </a:p>
          <a:p>
            <a:pPr>
              <a:lnSpc>
                <a:spcPct val="80000"/>
              </a:lnSpc>
            </a:pPr>
            <a:r>
              <a:rPr lang="en-GB" sz="1000" dirty="0" smtClean="0"/>
              <a:t>2 34</a:t>
            </a:r>
          </a:p>
          <a:p>
            <a:pPr>
              <a:lnSpc>
                <a:spcPct val="80000"/>
              </a:lnSpc>
            </a:pPr>
            <a:r>
              <a:rPr lang="en-GB" sz="1000" dirty="0" smtClean="0"/>
              <a:t>3 23</a:t>
            </a:r>
          </a:p>
          <a:p>
            <a:pPr>
              <a:lnSpc>
                <a:spcPct val="80000"/>
              </a:lnSpc>
            </a:pPr>
            <a:r>
              <a:rPr lang="en-GB" sz="1000" dirty="0" smtClean="0"/>
              <a:t>4 26</a:t>
            </a:r>
          </a:p>
          <a:p>
            <a:pPr>
              <a:lnSpc>
                <a:spcPct val="80000"/>
              </a:lnSpc>
            </a:pPr>
            <a:r>
              <a:rPr lang="en-GB" sz="1000" dirty="0" smtClean="0"/>
              <a:t>5 28</a:t>
            </a:r>
          </a:p>
          <a:p>
            <a:pPr>
              <a:lnSpc>
                <a:spcPct val="80000"/>
              </a:lnSpc>
            </a:pPr>
            <a:r>
              <a:rPr lang="en-GB" sz="1000" dirty="0" smtClean="0"/>
              <a:t>6 27</a:t>
            </a:r>
          </a:p>
          <a:p>
            <a:pPr>
              <a:lnSpc>
                <a:spcPct val="80000"/>
              </a:lnSpc>
            </a:pPr>
            <a:r>
              <a:rPr lang="en-GB" sz="1000" dirty="0" smtClean="0"/>
              <a:t>7 26</a:t>
            </a:r>
          </a:p>
          <a:p>
            <a:pPr>
              <a:lnSpc>
                <a:spcPct val="80000"/>
              </a:lnSpc>
            </a:pPr>
            <a:r>
              <a:rPr lang="en-GB" sz="1000" dirty="0" smtClean="0"/>
              <a:t>8 31</a:t>
            </a:r>
          </a:p>
          <a:p>
            <a:pPr>
              <a:lnSpc>
                <a:spcPct val="80000"/>
              </a:lnSpc>
            </a:pPr>
            <a:r>
              <a:rPr lang="en-GB" sz="1000" dirty="0" smtClean="0"/>
              <a:t>9 28</a:t>
            </a:r>
          </a:p>
          <a:p>
            <a:pPr>
              <a:lnSpc>
                <a:spcPct val="80000"/>
              </a:lnSpc>
            </a:pPr>
            <a:r>
              <a:rPr lang="en-GB" sz="1000" dirty="0" smtClean="0"/>
              <a:t>10 22</a:t>
            </a:r>
          </a:p>
          <a:p>
            <a:pPr>
              <a:lnSpc>
                <a:spcPct val="80000"/>
              </a:lnSpc>
            </a:pPr>
            <a:r>
              <a:rPr lang="en-GB" sz="1000" dirty="0" smtClean="0"/>
              <a:t>11 28</a:t>
            </a:r>
          </a:p>
          <a:p>
            <a:pPr>
              <a:lnSpc>
                <a:spcPct val="80000"/>
              </a:lnSpc>
            </a:pPr>
            <a:r>
              <a:rPr lang="en-GB" sz="1000" dirty="0" smtClean="0"/>
              <a:t>12 34</a:t>
            </a:r>
          </a:p>
          <a:p>
            <a:pPr>
              <a:lnSpc>
                <a:spcPct val="80000"/>
              </a:lnSpc>
            </a:pPr>
            <a:r>
              <a:rPr lang="en-GB" sz="1000" dirty="0" smtClean="0"/>
              <a:t>13 41</a:t>
            </a:r>
          </a:p>
          <a:p>
            <a:pPr>
              <a:lnSpc>
                <a:spcPct val="80000"/>
              </a:lnSpc>
            </a:pPr>
            <a:r>
              <a:rPr lang="en-GB" sz="1000" dirty="0" smtClean="0"/>
              <a:t>14 41</a:t>
            </a:r>
          </a:p>
          <a:p>
            <a:pPr>
              <a:lnSpc>
                <a:spcPct val="80000"/>
              </a:lnSpc>
            </a:pPr>
            <a:r>
              <a:rPr lang="en-GB" sz="1000" dirty="0" smtClean="0"/>
              <a:t>15 51</a:t>
            </a:r>
          </a:p>
          <a:p>
            <a:pPr>
              <a:lnSpc>
                <a:spcPct val="80000"/>
              </a:lnSpc>
            </a:pPr>
            <a:r>
              <a:rPr lang="en-GB" sz="1000" dirty="0" smtClean="0"/>
              <a:t>16 67</a:t>
            </a:r>
          </a:p>
          <a:p>
            <a:pPr>
              <a:lnSpc>
                <a:spcPct val="80000"/>
              </a:lnSpc>
            </a:pPr>
            <a:r>
              <a:rPr lang="en-GB" sz="1000" dirty="0" smtClean="0"/>
              <a:t>17 72</a:t>
            </a:r>
          </a:p>
          <a:p>
            <a:pPr>
              <a:lnSpc>
                <a:spcPct val="80000"/>
              </a:lnSpc>
            </a:pPr>
            <a:r>
              <a:rPr lang="en-GB" sz="1000" dirty="0" smtClean="0"/>
              <a:t>18+ 0</a:t>
            </a:r>
          </a:p>
          <a:p>
            <a:pPr>
              <a:lnSpc>
                <a:spcPct val="80000"/>
              </a:lnSpc>
            </a:pPr>
            <a:endParaRPr lang="en-GB" sz="1000" dirty="0" smtClean="0"/>
          </a:p>
          <a:p>
            <a:pPr eaLnBrk="1" hangingPunct="1">
              <a:lnSpc>
                <a:spcPct val="80000"/>
              </a:lnSpc>
            </a:pPr>
            <a:r>
              <a:rPr lang="en-GB" sz="1000" dirty="0" smtClean="0">
                <a:solidFill>
                  <a:schemeClr val="accent2"/>
                </a:solidFill>
              </a:rPr>
              <a:t>0 – 4			151</a:t>
            </a:r>
          </a:p>
          <a:p>
            <a:pPr eaLnBrk="1" hangingPunct="1">
              <a:lnSpc>
                <a:spcPct val="80000"/>
              </a:lnSpc>
            </a:pPr>
            <a:r>
              <a:rPr lang="en-GB" sz="1000" dirty="0" smtClean="0">
                <a:solidFill>
                  <a:schemeClr val="accent2"/>
                </a:solidFill>
              </a:rPr>
              <a:t>5 – 10		162</a:t>
            </a:r>
          </a:p>
          <a:p>
            <a:pPr eaLnBrk="1" hangingPunct="1">
              <a:lnSpc>
                <a:spcPct val="80000"/>
              </a:lnSpc>
            </a:pPr>
            <a:r>
              <a:rPr lang="en-GB" sz="1000" dirty="0" smtClean="0">
                <a:solidFill>
                  <a:schemeClr val="accent2"/>
                </a:solidFill>
              </a:rPr>
              <a:t>11 – 15		195</a:t>
            </a:r>
          </a:p>
          <a:p>
            <a:pPr eaLnBrk="1" hangingPunct="1">
              <a:lnSpc>
                <a:spcPct val="80000"/>
              </a:lnSpc>
            </a:pPr>
            <a:r>
              <a:rPr lang="en-GB" sz="1000" dirty="0" smtClean="0">
                <a:solidFill>
                  <a:schemeClr val="accent2"/>
                </a:solidFill>
              </a:rPr>
              <a:t>16 – 17		139</a:t>
            </a:r>
          </a:p>
          <a:p>
            <a:pPr eaLnBrk="1" hangingPunct="1">
              <a:lnSpc>
                <a:spcPct val="80000"/>
              </a:lnSpc>
            </a:pPr>
            <a:r>
              <a:rPr lang="en-GB" sz="1000" dirty="0" smtClean="0">
                <a:solidFill>
                  <a:schemeClr val="accent2"/>
                </a:solidFill>
              </a:rPr>
              <a:t>18+			0</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TextEdit="1"/>
          </p:cNvSpPr>
          <p:nvPr>
            <p:ph type="sldImg"/>
          </p:nvPr>
        </p:nvSpPr>
        <p:spPr bwMode="auto">
          <a:noFill/>
          <a:ln>
            <a:solidFill>
              <a:srgbClr val="000000"/>
            </a:solidFill>
            <a:miter lim="800000"/>
            <a:headEnd/>
            <a:tailEnd/>
          </a:ln>
        </p:spPr>
      </p:sp>
      <p:sp>
        <p:nvSpPr>
          <p:cNvPr id="97283" name="Rectangle 3"/>
          <p:cNvSpPr>
            <a:spLocks noGrp="1"/>
          </p:cNvSpPr>
          <p:nvPr>
            <p:ph type="body" idx="1"/>
          </p:nvPr>
        </p:nvSpPr>
        <p:spPr bwMode="auto">
          <a:noFill/>
        </p:spPr>
        <p:txBody>
          <a:bodyPr wrap="square" numCol="1" anchor="t" anchorCtr="0" compatLnSpc="1">
            <a:prstTxWarp prst="textNoShape">
              <a:avLst/>
            </a:prstTxWarp>
          </a:bodyPr>
          <a:lstStyle/>
          <a:p>
            <a:r>
              <a:rPr lang="en-GB" dirty="0" smtClean="0"/>
              <a:t>MG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noFill/>
          <a:ln>
            <a:solidFill>
              <a:srgbClr val="000000"/>
            </a:solidFill>
            <a:miter lim="800000"/>
            <a:headEnd/>
            <a:tailEnd/>
          </a:ln>
        </p:spPr>
      </p:sp>
      <p:sp>
        <p:nvSpPr>
          <p:cNvPr id="98307" name="Rectangle 3"/>
          <p:cNvSpPr>
            <a:spLocks noGrp="1"/>
          </p:cNvSpPr>
          <p:nvPr>
            <p:ph type="body" idx="1"/>
          </p:nvPr>
        </p:nvSpPr>
        <p:spPr bwMode="auto">
          <a:noFill/>
        </p:spPr>
        <p:txBody>
          <a:bodyPr wrap="square" numCol="1" anchor="t" anchorCtr="0" compatLnSpc="1">
            <a:prstTxWarp prst="textNoShape">
              <a:avLst/>
            </a:prstTxWarp>
          </a:bodyPr>
          <a:lstStyle/>
          <a:p>
            <a:r>
              <a:rPr lang="en-GB" dirty="0" smtClean="0"/>
              <a:t>MG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MG</a:t>
            </a:r>
          </a:p>
          <a:p>
            <a:pPr eaLnBrk="1" hangingPunct="1">
              <a:spcBef>
                <a:spcPct val="0"/>
              </a:spcBef>
            </a:pPr>
            <a:r>
              <a:rPr lang="en-GB" dirty="0" smtClean="0"/>
              <a:t>Please see attached spreadsheet that shows distance from home as requested and breakdown of ethnicity, please note for the ethnicity breakdown I’ve rounded up or down to the nearest 5 any figures below 10, so no child can be identified, the effect of rounding off can be seen as the total shows 654 instead of 647 the actual total.    </a:t>
            </a:r>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163577-FBEC-4288-B290-11B69F23A8C4}" type="slidenum">
              <a:rPr lang="en-GB"/>
              <a:pPr fontAlgn="base">
                <a:spcBef>
                  <a:spcPct val="0"/>
                </a:spcBef>
                <a:spcAft>
                  <a:spcPct val="0"/>
                </a:spcAft>
                <a:defRPr/>
              </a:pPr>
              <a:t>11</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MG</a:t>
            </a:r>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09E5B8-6628-4530-A0CB-8E396F461FD7}" type="slidenum">
              <a:rPr lang="en-GB"/>
              <a:pPr fontAlgn="base">
                <a:spcBef>
                  <a:spcPct val="0"/>
                </a:spcBef>
                <a:spcAft>
                  <a:spcPct val="0"/>
                </a:spcAft>
                <a:defRPr/>
              </a:pPr>
              <a:t>12</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8235EB8-4E60-4358-8FCF-9FE83AC6A904}" type="datetimeFigureOut">
              <a:rPr lang="en-GB" smtClean="0"/>
              <a:pPr>
                <a:defRPr/>
              </a:pPr>
              <a:t>31/08/2017</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3F3F980E-3632-436A-B78B-DE06D2BBE69A}" type="slidenum">
              <a:rPr lang="en-GB" smtClean="0"/>
              <a:pPr>
                <a:defRPr/>
              </a:pPr>
              <a:t>‹#›</a:t>
            </a:fld>
            <a:endParaRPr lang="en-GB" dirty="0"/>
          </a:p>
        </p:txBody>
      </p:sp>
    </p:spTree>
    <p:extLst>
      <p:ext uri="{BB962C8B-B14F-4D97-AF65-F5344CB8AC3E}">
        <p14:creationId xmlns:p14="http://schemas.microsoft.com/office/powerpoint/2010/main" val="2019705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2FE981C-B5B9-4368-9746-0F5C8505EE91}" type="datetimeFigureOut">
              <a:rPr lang="en-GB" smtClean="0"/>
              <a:pPr>
                <a:defRPr/>
              </a:pPr>
              <a:t>31/08/2017</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18B70CA8-42F9-46C9-B489-6EA5D7BA61C1}" type="slidenum">
              <a:rPr lang="en-GB" smtClean="0"/>
              <a:pPr>
                <a:defRPr/>
              </a:pPr>
              <a:t>‹#›</a:t>
            </a:fld>
            <a:endParaRPr lang="en-GB" dirty="0"/>
          </a:p>
        </p:txBody>
      </p:sp>
    </p:spTree>
    <p:extLst>
      <p:ext uri="{BB962C8B-B14F-4D97-AF65-F5344CB8AC3E}">
        <p14:creationId xmlns:p14="http://schemas.microsoft.com/office/powerpoint/2010/main" val="45796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198CB75-51F6-4A05-9416-0D389FF36D13}" type="datetimeFigureOut">
              <a:rPr lang="en-GB" smtClean="0"/>
              <a:pPr>
                <a:defRPr/>
              </a:pPr>
              <a:t>31/08/2017</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767F0585-7CDD-4FC2-A65A-DE65FC04F702}" type="slidenum">
              <a:rPr lang="en-GB" smtClean="0"/>
              <a:pPr>
                <a:defRPr/>
              </a:pPr>
              <a:t>‹#›</a:t>
            </a:fld>
            <a:endParaRPr lang="en-GB" dirty="0"/>
          </a:p>
        </p:txBody>
      </p:sp>
    </p:spTree>
    <p:extLst>
      <p:ext uri="{BB962C8B-B14F-4D97-AF65-F5344CB8AC3E}">
        <p14:creationId xmlns:p14="http://schemas.microsoft.com/office/powerpoint/2010/main" val="849303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6A33444-C6AB-4427-A9D0-512D744B6598}" type="datetimeFigureOut">
              <a:rPr lang="en-GB" smtClean="0"/>
              <a:pPr>
                <a:defRPr/>
              </a:pPr>
              <a:t>31/08/2017</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17F79F9A-C383-477D-B318-A054E9657C9D}" type="slidenum">
              <a:rPr lang="en-GB" smtClean="0"/>
              <a:pPr>
                <a:defRPr/>
              </a:pPr>
              <a:t>‹#›</a:t>
            </a:fld>
            <a:endParaRPr lang="en-GB" dirty="0"/>
          </a:p>
        </p:txBody>
      </p:sp>
    </p:spTree>
    <p:extLst>
      <p:ext uri="{BB962C8B-B14F-4D97-AF65-F5344CB8AC3E}">
        <p14:creationId xmlns:p14="http://schemas.microsoft.com/office/powerpoint/2010/main" val="3456332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C1D0C4A-5666-4321-99CC-2EB7A77975E1}" type="datetimeFigureOut">
              <a:rPr lang="en-GB" smtClean="0"/>
              <a:pPr>
                <a:defRPr/>
              </a:pPr>
              <a:t>31/08/2017</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03AA2846-B288-4818-8C46-85B287ED2EBD}" type="slidenum">
              <a:rPr lang="en-GB" smtClean="0"/>
              <a:pPr>
                <a:defRPr/>
              </a:pPr>
              <a:t>‹#›</a:t>
            </a:fld>
            <a:endParaRPr lang="en-GB" dirty="0"/>
          </a:p>
        </p:txBody>
      </p:sp>
    </p:spTree>
    <p:extLst>
      <p:ext uri="{BB962C8B-B14F-4D97-AF65-F5344CB8AC3E}">
        <p14:creationId xmlns:p14="http://schemas.microsoft.com/office/powerpoint/2010/main" val="3837018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E8A99570-F408-45CE-B8E5-EC65000750D7}" type="datetimeFigureOut">
              <a:rPr lang="en-GB" smtClean="0"/>
              <a:pPr>
                <a:defRPr/>
              </a:pPr>
              <a:t>31/08/2017</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68993E97-F80F-47E9-B455-4FF7E501AC95}" type="slidenum">
              <a:rPr lang="en-GB" smtClean="0"/>
              <a:pPr>
                <a:defRPr/>
              </a:pPr>
              <a:t>‹#›</a:t>
            </a:fld>
            <a:endParaRPr lang="en-GB" dirty="0"/>
          </a:p>
        </p:txBody>
      </p:sp>
    </p:spTree>
    <p:extLst>
      <p:ext uri="{BB962C8B-B14F-4D97-AF65-F5344CB8AC3E}">
        <p14:creationId xmlns:p14="http://schemas.microsoft.com/office/powerpoint/2010/main" val="2608757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7727327A-9F92-4FCE-A38B-8F66623F4344}" type="datetimeFigureOut">
              <a:rPr lang="en-GB" smtClean="0"/>
              <a:pPr>
                <a:defRPr/>
              </a:pPr>
              <a:t>31/08/2017</a:t>
            </a:fld>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5558E4B8-F949-4785-AC29-DF7D4B21C233}" type="slidenum">
              <a:rPr lang="en-GB" smtClean="0"/>
              <a:pPr>
                <a:defRPr/>
              </a:pPr>
              <a:t>‹#›</a:t>
            </a:fld>
            <a:endParaRPr lang="en-GB" dirty="0"/>
          </a:p>
        </p:txBody>
      </p:sp>
    </p:spTree>
    <p:extLst>
      <p:ext uri="{BB962C8B-B14F-4D97-AF65-F5344CB8AC3E}">
        <p14:creationId xmlns:p14="http://schemas.microsoft.com/office/powerpoint/2010/main" val="526557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2D69D62-F61B-416B-AD32-BBCA73AF84D7}" type="datetimeFigureOut">
              <a:rPr lang="en-GB" smtClean="0"/>
              <a:pPr>
                <a:defRPr/>
              </a:pPr>
              <a:t>31/08/2017</a:t>
            </a:fld>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FEB9616B-9A34-4FE0-9285-31501636DEB9}" type="slidenum">
              <a:rPr lang="en-GB" smtClean="0"/>
              <a:pPr>
                <a:defRPr/>
              </a:pPr>
              <a:t>‹#›</a:t>
            </a:fld>
            <a:endParaRPr lang="en-GB" dirty="0"/>
          </a:p>
        </p:txBody>
      </p:sp>
    </p:spTree>
    <p:extLst>
      <p:ext uri="{BB962C8B-B14F-4D97-AF65-F5344CB8AC3E}">
        <p14:creationId xmlns:p14="http://schemas.microsoft.com/office/powerpoint/2010/main" val="1198222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15E3475-1FAF-44FF-A4AB-8BAFD6A6E887}" type="datetimeFigureOut">
              <a:rPr lang="en-GB" smtClean="0"/>
              <a:pPr>
                <a:defRPr/>
              </a:pPr>
              <a:t>31/08/2017</a:t>
            </a:fld>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BB4D0CC2-B63B-49AE-9504-0D2E6E43FDDD}" type="slidenum">
              <a:rPr lang="en-GB" smtClean="0"/>
              <a:pPr>
                <a:defRPr/>
              </a:pPr>
              <a:t>‹#›</a:t>
            </a:fld>
            <a:endParaRPr lang="en-GB" dirty="0"/>
          </a:p>
        </p:txBody>
      </p:sp>
    </p:spTree>
    <p:extLst>
      <p:ext uri="{BB962C8B-B14F-4D97-AF65-F5344CB8AC3E}">
        <p14:creationId xmlns:p14="http://schemas.microsoft.com/office/powerpoint/2010/main" val="1367547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7E32EA8-A2E2-4B0D-AF47-B27A446E815F}" type="datetimeFigureOut">
              <a:rPr lang="en-GB" smtClean="0"/>
              <a:pPr>
                <a:defRPr/>
              </a:pPr>
              <a:t>31/08/2017</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1C1FE80A-E035-4B84-8DAC-4ABFBAD64807}" type="slidenum">
              <a:rPr lang="en-GB" smtClean="0"/>
              <a:pPr>
                <a:defRPr/>
              </a:pPr>
              <a:t>‹#›</a:t>
            </a:fld>
            <a:endParaRPr lang="en-GB" dirty="0"/>
          </a:p>
        </p:txBody>
      </p:sp>
    </p:spTree>
    <p:extLst>
      <p:ext uri="{BB962C8B-B14F-4D97-AF65-F5344CB8AC3E}">
        <p14:creationId xmlns:p14="http://schemas.microsoft.com/office/powerpoint/2010/main" val="3037399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9AE4B36-8806-4E4C-9150-097ADDD2166C}" type="datetimeFigureOut">
              <a:rPr lang="en-GB" smtClean="0"/>
              <a:pPr>
                <a:defRPr/>
              </a:pPr>
              <a:t>31/08/2017</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5E1A84EC-A86D-40B3-9F54-A453415AFD4D}" type="slidenum">
              <a:rPr lang="en-GB" smtClean="0"/>
              <a:pPr>
                <a:defRPr/>
              </a:pPr>
              <a:t>‹#›</a:t>
            </a:fld>
            <a:endParaRPr lang="en-GB" dirty="0"/>
          </a:p>
        </p:txBody>
      </p:sp>
    </p:spTree>
    <p:extLst>
      <p:ext uri="{BB962C8B-B14F-4D97-AF65-F5344CB8AC3E}">
        <p14:creationId xmlns:p14="http://schemas.microsoft.com/office/powerpoint/2010/main" val="202147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mn-cs"/>
              </a:defRPr>
            </a:lvl1pPr>
          </a:lstStyle>
          <a:p>
            <a:pPr>
              <a:defRPr/>
            </a:pPr>
            <a:fld id="{F9EABDAF-5F96-40FC-889B-A27069180CFE}" type="datetimeFigureOut">
              <a:rPr lang="en-GB" smtClean="0"/>
              <a:pPr>
                <a:defRPr/>
              </a:pPr>
              <a:t>31/08/2017</a:t>
            </a:fld>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cs typeface="+mn-cs"/>
              </a:defRPr>
            </a:lvl1pPr>
          </a:lstStyle>
          <a:p>
            <a:pPr>
              <a:defRPr/>
            </a:pPr>
            <a:endParaRPr lang="en-GB"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39D5536B-469B-4D55-B8D6-0313EDD1E8C4}" type="slidenum">
              <a:rPr lang="en-GB" smtClean="0"/>
              <a:pPr>
                <a:defRPr/>
              </a:pPr>
              <a:t>‹#›</a:t>
            </a:fld>
            <a:endParaRPr lang="en-GB" dirty="0"/>
          </a:p>
        </p:txBody>
      </p:sp>
      <p:pic>
        <p:nvPicPr>
          <p:cNvPr id="1031" name="Picture 2" descr="inside.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17500" y="-7938"/>
            <a:ext cx="94615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rtl="0" eaLnBrk="1" fontAlgn="base" hangingPunct="1">
        <a:spcBef>
          <a:spcPct val="0"/>
        </a:spcBef>
        <a:spcAft>
          <a:spcPct val="0"/>
        </a:spcAft>
        <a:defRPr sz="4400">
          <a:solidFill>
            <a:schemeClr val="tx2"/>
          </a:solidFill>
          <a:latin typeface="+mj-lt"/>
          <a:ea typeface="+mj-ea"/>
          <a:cs typeface="ＭＳ Ｐゴシック" charset="0"/>
        </a:defRPr>
      </a:lvl1pPr>
      <a:lvl2pPr algn="l"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4400">
          <a:solidFill>
            <a:schemeClr val="tx2"/>
          </a:solidFill>
          <a:latin typeface="Arial" charset="0"/>
          <a:ea typeface="ＭＳ Ｐゴシック" charset="0"/>
        </a:defRPr>
      </a:lvl6pPr>
      <a:lvl7pPr marL="914400" algn="l" rtl="0" eaLnBrk="1" fontAlgn="base" hangingPunct="1">
        <a:spcBef>
          <a:spcPct val="0"/>
        </a:spcBef>
        <a:spcAft>
          <a:spcPct val="0"/>
        </a:spcAft>
        <a:defRPr sz="4400">
          <a:solidFill>
            <a:schemeClr val="tx2"/>
          </a:solidFill>
          <a:latin typeface="Arial" charset="0"/>
          <a:ea typeface="ＭＳ Ｐゴシック" charset="0"/>
        </a:defRPr>
      </a:lvl7pPr>
      <a:lvl8pPr marL="1371600" algn="l" rtl="0" eaLnBrk="1" fontAlgn="base" hangingPunct="1">
        <a:spcBef>
          <a:spcPct val="0"/>
        </a:spcBef>
        <a:spcAft>
          <a:spcPct val="0"/>
        </a:spcAft>
        <a:defRPr sz="4400">
          <a:solidFill>
            <a:schemeClr val="tx2"/>
          </a:solidFill>
          <a:latin typeface="Arial" charset="0"/>
          <a:ea typeface="ＭＳ Ｐゴシック" charset="0"/>
        </a:defRPr>
      </a:lvl8pPr>
      <a:lvl9pPr marL="1828800" algn="l" rtl="0" eaLnBrk="1" fontAlgn="base" hangingPunct="1">
        <a:spcBef>
          <a:spcPct val="0"/>
        </a:spcBef>
        <a:spcAft>
          <a:spcPct val="0"/>
        </a:spcAft>
        <a:defRPr sz="4400">
          <a:solidFill>
            <a:schemeClr val="tx2"/>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images.google.co.uk/imgres?imgurl=http://www.issuk.org.uk/what_we_do/images/UNlogo.jpg&amp;imgrefurl=http://www.issuk.org.uk/what_we_do/campaigns.php&amp;usg=__TTJ0WzMIrHxKokWQPZmO-xw5JZc=&amp;h=602&amp;w=700&amp;sz=75&amp;hl=en&amp;start=8&amp;tbnid=mNueKzlYMo4MJM:&amp;tbnh=120&amp;tbnw=140&amp;prev=/images?q=UNCRC&amp;gbv=2&amp;hl=en&amp;safe=active&amp;sa=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GillJames@Cardiff.gov.uk" TargetMode="External"/><Relationship Id="rId2" Type="http://schemas.openxmlformats.org/officeDocument/2006/relationships/hyperlink" Target="mailto:DMartinJones@Cardiff.gov.u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eaLnBrk="1" fontAlgn="auto" hangingPunct="1">
              <a:spcAft>
                <a:spcPts val="0"/>
              </a:spcAft>
              <a:defRPr/>
            </a:pPr>
            <a:r>
              <a:rPr lang="en-GB" dirty="0" smtClean="0"/>
              <a:t>Governor training</a:t>
            </a:r>
            <a:br>
              <a:rPr lang="en-GB" dirty="0" smtClean="0"/>
            </a:br>
            <a:r>
              <a:rPr lang="en-GB" dirty="0" smtClean="0"/>
              <a:t>Looked After Children</a:t>
            </a:r>
            <a:br>
              <a:rPr lang="en-GB" dirty="0" smtClean="0"/>
            </a:br>
            <a:endParaRPr lang="en-GB" dirty="0"/>
          </a:p>
        </p:txBody>
      </p:sp>
      <p:sp>
        <p:nvSpPr>
          <p:cNvPr id="15362" name="Subtitle 2"/>
          <p:cNvSpPr>
            <a:spLocks noGrp="1"/>
          </p:cNvSpPr>
          <p:nvPr>
            <p:ph type="subTitle" idx="1"/>
          </p:nvPr>
        </p:nvSpPr>
        <p:spPr>
          <a:xfrm>
            <a:off x="611560" y="3573016"/>
            <a:ext cx="7772400" cy="1382712"/>
          </a:xfrm>
        </p:spPr>
        <p:txBody>
          <a:bodyPr/>
          <a:lstStyle/>
          <a:p>
            <a:pPr marR="0" eaLnBrk="1" hangingPunct="1"/>
            <a:endParaRPr lang="en-GB" dirty="0" smtClean="0"/>
          </a:p>
          <a:p>
            <a:pPr marR="0" eaLnBrk="1" hangingPunct="1"/>
            <a:r>
              <a:rPr lang="en-GB" sz="1600" dirty="0" smtClean="0"/>
              <a:t>Wednesday </a:t>
            </a:r>
            <a:r>
              <a:rPr lang="en-GB" sz="1600" smtClean="0"/>
              <a:t>27</a:t>
            </a:r>
            <a:r>
              <a:rPr lang="en-GB" sz="1600" baseline="30000" smtClean="0"/>
              <a:t>th</a:t>
            </a:r>
            <a:r>
              <a:rPr lang="en-GB" sz="1600" smtClean="0"/>
              <a:t> April 2017</a:t>
            </a:r>
            <a:endParaRPr lang="en-GB" sz="1600" dirty="0" smtClean="0"/>
          </a:p>
          <a:p>
            <a:pPr marR="0" eaLnBrk="1" hangingPunct="1"/>
            <a:r>
              <a:rPr lang="en-GB" sz="1600" dirty="0" smtClean="0"/>
              <a:t>Gillian James Achievement Leader</a:t>
            </a:r>
          </a:p>
        </p:txBody>
      </p:sp>
    </p:spTree>
    <p:extLst>
      <p:ext uri="{BB962C8B-B14F-4D97-AF65-F5344CB8AC3E}">
        <p14:creationId xmlns:p14="http://schemas.microsoft.com/office/powerpoint/2010/main" val="3228445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defRPr/>
            </a:pPr>
            <a:r>
              <a:rPr lang="en-GB" dirty="0" smtClean="0">
                <a:effectLst/>
              </a:rPr>
              <a:t>Quiz</a:t>
            </a:r>
          </a:p>
        </p:txBody>
      </p:sp>
      <p:sp>
        <p:nvSpPr>
          <p:cNvPr id="54274" name="Rectangle 3"/>
          <p:cNvSpPr>
            <a:spLocks noGrp="1"/>
          </p:cNvSpPr>
          <p:nvPr>
            <p:ph idx="1"/>
          </p:nvPr>
        </p:nvSpPr>
        <p:spPr/>
        <p:txBody>
          <a:bodyPr/>
          <a:lstStyle/>
          <a:p>
            <a:pPr marL="623888" indent="-514350" eaLnBrk="1" hangingPunct="1"/>
            <a:r>
              <a:rPr lang="en-GB" sz="2500" dirty="0" smtClean="0"/>
              <a:t>How many children and young people are unaccompanied asylum seekers?</a:t>
            </a:r>
          </a:p>
          <a:p>
            <a:pPr marL="623888" indent="-514350" eaLnBrk="1" hangingPunct="1">
              <a:buFont typeface="Wingdings 3" pitchFamily="18" charset="2"/>
              <a:buAutoNum type="arabicPeriod"/>
            </a:pPr>
            <a:r>
              <a:rPr lang="en-GB" sz="2500" dirty="0" smtClean="0"/>
              <a:t>0</a:t>
            </a:r>
          </a:p>
          <a:p>
            <a:pPr marL="623888" indent="-514350" eaLnBrk="1" hangingPunct="1">
              <a:buFont typeface="Wingdings 3" pitchFamily="18" charset="2"/>
              <a:buAutoNum type="arabicPeriod"/>
            </a:pPr>
            <a:r>
              <a:rPr lang="en-GB" sz="2500" dirty="0" smtClean="0"/>
              <a:t>5</a:t>
            </a:r>
          </a:p>
          <a:p>
            <a:pPr marL="623888" indent="-514350" eaLnBrk="1" hangingPunct="1">
              <a:buFont typeface="Wingdings 3" pitchFamily="18" charset="2"/>
              <a:buAutoNum type="arabicPeriod"/>
            </a:pPr>
            <a:r>
              <a:rPr lang="en-GB" sz="2500" dirty="0" smtClean="0"/>
              <a:t>10</a:t>
            </a:r>
          </a:p>
          <a:p>
            <a:pPr marL="623888" indent="-514350" eaLnBrk="1" hangingPunct="1">
              <a:buFont typeface="Wingdings 3" pitchFamily="18" charset="2"/>
              <a:buAutoNum type="arabicPeriod"/>
            </a:pPr>
            <a:r>
              <a:rPr lang="en-GB" sz="2500" dirty="0" smtClean="0"/>
              <a:t>15</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eaLnBrk="1" fontAlgn="auto" hangingPunct="1">
              <a:spcAft>
                <a:spcPts val="0"/>
              </a:spcAft>
              <a:defRPr/>
            </a:pPr>
            <a:r>
              <a:rPr lang="en-GB" altLang="en-US" sz="4400" dirty="0">
                <a:latin typeface="Arial" charset="0"/>
              </a:rPr>
              <a:t>How Many Looked After Children are from Ethnic Minorities?</a:t>
            </a:r>
            <a:endParaRPr lang="en-GB" dirty="0"/>
          </a:p>
        </p:txBody>
      </p:sp>
      <p:graphicFrame>
        <p:nvGraphicFramePr>
          <p:cNvPr id="55395" name="Group 99"/>
          <p:cNvGraphicFramePr>
            <a:graphicFrameLocks noGrp="1"/>
          </p:cNvGraphicFramePr>
          <p:nvPr/>
        </p:nvGraphicFramePr>
        <p:xfrm>
          <a:off x="2687638" y="1557338"/>
          <a:ext cx="3768725" cy="4340225"/>
        </p:xfrm>
        <a:graphic>
          <a:graphicData uri="http://schemas.openxmlformats.org/drawingml/2006/table">
            <a:tbl>
              <a:tblPr/>
              <a:tblGrid>
                <a:gridCol w="3098800"/>
                <a:gridCol w="669925"/>
              </a:tblGrid>
              <a:tr h="1968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FFFFFF"/>
                          </a:solidFill>
                          <a:effectLst/>
                          <a:latin typeface="Lucida Sans Unicode" pitchFamily="34" charset="0"/>
                        </a:rPr>
                        <a:t>Any other ethnic origin (please specify)</a:t>
                      </a:r>
                      <a:endParaRPr kumimoji="0" lang="en-GB"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FFFFFF"/>
                          </a:solidFill>
                          <a:effectLst/>
                          <a:latin typeface="Lucida Sans Unicode" pitchFamily="34" charset="0"/>
                        </a:rPr>
                        <a:t>18</a:t>
                      </a:r>
                      <a:endParaRPr kumimoji="0" lang="en-GB"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619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FFFFFF"/>
                          </a:solidFill>
                          <a:effectLst/>
                          <a:latin typeface="Lucida Sans Unicode" pitchFamily="34" charset="0"/>
                        </a:rPr>
                        <a:t>Any other mixed background</a:t>
                      </a:r>
                      <a:endParaRPr kumimoji="0" lang="en-GB"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Lucida Sans Unicode" pitchFamily="34" charset="0"/>
                        </a:rPr>
                        <a:t>19</a:t>
                      </a:r>
                      <a:endPar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1714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FFFFFF"/>
                          </a:solidFill>
                          <a:effectLst/>
                          <a:latin typeface="Lucida Sans Unicode" pitchFamily="34" charset="0"/>
                        </a:rPr>
                        <a:t>Asian - any other background</a:t>
                      </a:r>
                      <a:endParaRPr kumimoji="0" lang="en-GB"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Lucida Sans Unicode" pitchFamily="34" charset="0"/>
                        </a:rPr>
                        <a:t>10</a:t>
                      </a:r>
                      <a:endPar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r h="1809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FFFFFF"/>
                          </a:solidFill>
                          <a:effectLst/>
                          <a:latin typeface="Lucida Sans Unicode" pitchFamily="34" charset="0"/>
                        </a:rPr>
                        <a:t>Asian British</a:t>
                      </a:r>
                      <a:endParaRPr kumimoji="0" lang="en-GB"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Lucida Sans Unicode" pitchFamily="34" charset="0"/>
                        </a:rPr>
                        <a:t>5</a:t>
                      </a:r>
                      <a:endPar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1619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FFFFFF"/>
                          </a:solidFill>
                          <a:effectLst/>
                          <a:latin typeface="Lucida Sans Unicode" pitchFamily="34" charset="0"/>
                        </a:rPr>
                        <a:t>Bangladeshi</a:t>
                      </a:r>
                      <a:endParaRPr kumimoji="0" lang="en-GB"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Lucida Sans Unicode" pitchFamily="34" charset="0"/>
                        </a:rPr>
                        <a:t>5</a:t>
                      </a:r>
                      <a:endPar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r h="1714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FFFFFF"/>
                          </a:solidFill>
                          <a:effectLst/>
                          <a:latin typeface="Lucida Sans Unicode" pitchFamily="34" charset="0"/>
                        </a:rPr>
                        <a:t>Black - other background</a:t>
                      </a:r>
                      <a:endParaRPr kumimoji="0" lang="en-GB"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Lucida Sans Unicode" pitchFamily="34" charset="0"/>
                        </a:rPr>
                        <a:t>5</a:t>
                      </a:r>
                      <a:endPar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1619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FFFFFF"/>
                          </a:solidFill>
                          <a:effectLst/>
                          <a:latin typeface="Lucida Sans Unicode" pitchFamily="34" charset="0"/>
                        </a:rPr>
                        <a:t>Black African</a:t>
                      </a:r>
                      <a:endParaRPr kumimoji="0" lang="en-GB"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Lucida Sans Unicode" pitchFamily="34" charset="0"/>
                        </a:rPr>
                        <a:t>21</a:t>
                      </a:r>
                      <a:endPar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r h="1619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FFFFFF"/>
                          </a:solidFill>
                          <a:effectLst/>
                          <a:latin typeface="Lucida Sans Unicode" pitchFamily="34" charset="0"/>
                        </a:rPr>
                        <a:t>Black British</a:t>
                      </a:r>
                      <a:endParaRPr kumimoji="0" lang="en-GB"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Lucida Sans Unicode" pitchFamily="34" charset="0"/>
                        </a:rPr>
                        <a:t>0</a:t>
                      </a:r>
                      <a:endPar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1714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FFFFFF"/>
                          </a:solidFill>
                          <a:effectLst/>
                          <a:latin typeface="Lucida Sans Unicode" pitchFamily="34" charset="0"/>
                        </a:rPr>
                        <a:t>Black Caribbean</a:t>
                      </a:r>
                      <a:endParaRPr kumimoji="0" lang="en-GB"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Lucida Sans Unicode" pitchFamily="34" charset="0"/>
                        </a:rPr>
                        <a:t>5</a:t>
                      </a:r>
                      <a:endPar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r h="1714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FFFFFF"/>
                          </a:solidFill>
                          <a:effectLst/>
                          <a:latin typeface="Lucida Sans Unicode" pitchFamily="34" charset="0"/>
                        </a:rPr>
                        <a:t>Chinese</a:t>
                      </a:r>
                      <a:endParaRPr kumimoji="0" lang="en-GB"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0</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1619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FFFFFF"/>
                          </a:solidFill>
                          <a:effectLst/>
                          <a:latin typeface="Lucida Sans Unicode" pitchFamily="34" charset="0"/>
                        </a:rPr>
                        <a:t>Gypsy Traveller</a:t>
                      </a:r>
                      <a:endParaRPr kumimoji="0" lang="en-GB"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Lucida Sans Unicode" pitchFamily="34" charset="0"/>
                        </a:rPr>
                        <a:t>0</a:t>
                      </a:r>
                      <a:endPar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r h="1619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FFFFFF"/>
                          </a:solidFill>
                          <a:effectLst/>
                          <a:latin typeface="Lucida Sans Unicode" pitchFamily="34" charset="0"/>
                        </a:rPr>
                        <a:t>Ethnic Groups / Any other ethnic origin (please specify) </a:t>
                      </a:r>
                      <a:endParaRPr kumimoji="0" lang="en-GB"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Lucida Sans Unicode" pitchFamily="34" charset="0"/>
                        </a:rPr>
                        <a:t>0</a:t>
                      </a:r>
                      <a:endPar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1619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FFFFFF"/>
                          </a:solidFill>
                          <a:effectLst/>
                          <a:latin typeface="Lucida Sans Unicode" pitchFamily="34" charset="0"/>
                        </a:rPr>
                        <a:t>Indian</a:t>
                      </a:r>
                      <a:endParaRPr kumimoji="0" lang="en-GB"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Lucida Sans Unicode" pitchFamily="34" charset="0"/>
                        </a:rPr>
                        <a:t>5</a:t>
                      </a:r>
                      <a:endPar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r h="1619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FFFFFF"/>
                          </a:solidFill>
                          <a:effectLst/>
                          <a:latin typeface="Lucida Sans Unicode" pitchFamily="34" charset="0"/>
                        </a:rPr>
                        <a:t>Not stated</a:t>
                      </a:r>
                      <a:endParaRPr kumimoji="0" lang="en-GB"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Lucida Sans Unicode" pitchFamily="34" charset="0"/>
                        </a:rPr>
                        <a:t>23</a:t>
                      </a:r>
                      <a:endPar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1714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FFFFFF"/>
                          </a:solidFill>
                          <a:effectLst/>
                          <a:latin typeface="Lucida Sans Unicode" pitchFamily="34" charset="0"/>
                        </a:rPr>
                        <a:t>NULL</a:t>
                      </a:r>
                      <a:endParaRPr kumimoji="0" lang="en-GB"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Lucida Sans Unicode" pitchFamily="34" charset="0"/>
                        </a:rPr>
                        <a:t>0</a:t>
                      </a:r>
                      <a:endPar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r h="1619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FFFFFF"/>
                          </a:solidFill>
                          <a:effectLst/>
                          <a:latin typeface="Lucida Sans Unicode" pitchFamily="34" charset="0"/>
                        </a:rPr>
                        <a:t>Pakistani</a:t>
                      </a:r>
                      <a:endParaRPr kumimoji="0" lang="en-GB"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Lucida Sans Unicode" pitchFamily="34" charset="0"/>
                        </a:rPr>
                        <a:t>15</a:t>
                      </a:r>
                      <a:endPar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1619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FFFFFF"/>
                          </a:solidFill>
                          <a:effectLst/>
                          <a:latin typeface="Lucida Sans Unicode" pitchFamily="34" charset="0"/>
                        </a:rPr>
                        <a:t>Refused to disclose</a:t>
                      </a:r>
                      <a:endParaRPr kumimoji="0" lang="en-GB"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Lucida Sans Unicode" pitchFamily="34" charset="0"/>
                        </a:rPr>
                        <a:t>10</a:t>
                      </a:r>
                      <a:endPar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r h="1714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FFFFFF"/>
                          </a:solidFill>
                          <a:effectLst/>
                          <a:latin typeface="Lucida Sans Unicode" pitchFamily="34" charset="0"/>
                        </a:rPr>
                        <a:t>White - other background</a:t>
                      </a:r>
                      <a:endParaRPr kumimoji="0" lang="en-GB"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Lucida Sans Unicode" pitchFamily="34" charset="0"/>
                        </a:rPr>
                        <a:t>22</a:t>
                      </a:r>
                      <a:endPar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1619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FFFFFF"/>
                          </a:solidFill>
                          <a:effectLst/>
                          <a:latin typeface="Lucida Sans Unicode" pitchFamily="34" charset="0"/>
                        </a:rPr>
                        <a:t>White and Asian</a:t>
                      </a:r>
                      <a:endParaRPr kumimoji="0" lang="en-GB"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Lucida Sans Unicode" pitchFamily="34" charset="0"/>
                        </a:rPr>
                        <a:t>11</a:t>
                      </a:r>
                      <a:endPar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r h="1714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FFFFFF"/>
                          </a:solidFill>
                          <a:effectLst/>
                          <a:latin typeface="Lucida Sans Unicode" pitchFamily="34" charset="0"/>
                        </a:rPr>
                        <a:t>White and Black African</a:t>
                      </a:r>
                      <a:endParaRPr kumimoji="0" lang="en-GB"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Lucida Sans Unicode" pitchFamily="34" charset="0"/>
                        </a:rPr>
                        <a:t>10</a:t>
                      </a:r>
                      <a:endPar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1714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FFFFFF"/>
                          </a:solidFill>
                          <a:effectLst/>
                          <a:latin typeface="Lucida Sans Unicode" pitchFamily="34" charset="0"/>
                        </a:rPr>
                        <a:t>White and Black Caribbean</a:t>
                      </a:r>
                      <a:endParaRPr kumimoji="0" lang="en-GB"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Lucida Sans Unicode" pitchFamily="34" charset="0"/>
                        </a:rPr>
                        <a:t>19</a:t>
                      </a:r>
                      <a:endPar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r h="1619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FFFFFF"/>
                          </a:solidFill>
                          <a:effectLst/>
                          <a:latin typeface="Lucida Sans Unicode" pitchFamily="34" charset="0"/>
                        </a:rPr>
                        <a:t>White British</a:t>
                      </a:r>
                      <a:endParaRPr kumimoji="0" lang="en-GB"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Lucida Sans Unicode" pitchFamily="34" charset="0"/>
                        </a:rPr>
                        <a:t>438</a:t>
                      </a:r>
                      <a:endPar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1619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FFFFFF"/>
                          </a:solidFill>
                          <a:effectLst/>
                          <a:latin typeface="Lucida Sans Unicode" pitchFamily="34" charset="0"/>
                        </a:rPr>
                        <a:t>White European</a:t>
                      </a:r>
                      <a:endParaRPr kumimoji="0" lang="en-GB"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Lucida Sans Unicode" pitchFamily="34" charset="0"/>
                        </a:rPr>
                        <a:t>12</a:t>
                      </a:r>
                      <a:endPar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r h="1714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FFFFFF"/>
                          </a:solidFill>
                          <a:effectLst/>
                          <a:latin typeface="Lucida Sans Unicode" pitchFamily="34" charset="0"/>
                        </a:rPr>
                        <a:t>White Irish</a:t>
                      </a:r>
                      <a:endParaRPr kumimoji="0" lang="en-GB"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Lucida Sans Unicode" pitchFamily="34" charset="0"/>
                        </a:rPr>
                        <a:t>0</a:t>
                      </a:r>
                      <a:endPar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171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FFFFFF"/>
                          </a:solidFill>
                          <a:effectLst/>
                          <a:latin typeface="Lucida Sans Unicode" pitchFamily="34" charset="0"/>
                        </a:rPr>
                        <a:t>Total</a:t>
                      </a:r>
                      <a:endParaRPr kumimoji="0" lang="en-GB"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Lucida Sans Unicode" pitchFamily="34" charset="0"/>
                        </a:rPr>
                        <a:t>654</a:t>
                      </a:r>
                      <a:endParaRPr kumimoji="0" lang="en-GB"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eaLnBrk="1" fontAlgn="auto" hangingPunct="1">
              <a:spcAft>
                <a:spcPts val="0"/>
              </a:spcAft>
              <a:defRPr/>
            </a:pPr>
            <a:r>
              <a:rPr lang="en-GB" dirty="0"/>
              <a:t>What is Corporate Parenting?</a:t>
            </a:r>
            <a:br>
              <a:rPr lang="en-GB" dirty="0"/>
            </a:br>
            <a:endParaRPr lang="en-GB" dirty="0"/>
          </a:p>
        </p:txBody>
      </p:sp>
      <p:sp>
        <p:nvSpPr>
          <p:cNvPr id="2" name="Content Placeholder 1"/>
          <p:cNvSpPr>
            <a:spLocks noGrp="1"/>
          </p:cNvSpPr>
          <p:nvPr>
            <p:ph idx="1"/>
          </p:nvPr>
        </p:nvSpPr>
        <p:spPr/>
        <p:txBody>
          <a:bodyPr>
            <a:normAutofit/>
          </a:bodyPr>
          <a:lstStyle/>
          <a:p>
            <a:pPr marL="0" indent="0" algn="ctr" eaLnBrk="1" fontAlgn="auto" hangingPunct="1">
              <a:spcAft>
                <a:spcPts val="0"/>
              </a:spcAft>
              <a:buFont typeface="Wingdings 3"/>
              <a:buNone/>
              <a:defRPr/>
            </a:pPr>
            <a:r>
              <a:rPr lang="en-GB" dirty="0"/>
              <a:t>The “Official” </a:t>
            </a:r>
            <a:r>
              <a:rPr lang="en-GB" dirty="0" smtClean="0"/>
              <a:t>Definition</a:t>
            </a:r>
          </a:p>
          <a:p>
            <a:pPr marL="0" indent="0" algn="ctr" eaLnBrk="1" fontAlgn="auto" hangingPunct="1">
              <a:spcAft>
                <a:spcPts val="0"/>
              </a:spcAft>
              <a:buFont typeface="Wingdings 3"/>
              <a:buNone/>
              <a:defRPr/>
            </a:pPr>
            <a:endParaRPr lang="en-GB" dirty="0"/>
          </a:p>
          <a:p>
            <a:pPr marL="0" indent="0" algn="just" eaLnBrk="1" fontAlgn="auto" hangingPunct="1">
              <a:spcAft>
                <a:spcPts val="0"/>
              </a:spcAft>
              <a:buFont typeface="Wingdings 3"/>
              <a:buNone/>
              <a:defRPr/>
            </a:pPr>
            <a:r>
              <a:rPr lang="en-GB" dirty="0"/>
              <a:t>Corporate Parenting </a:t>
            </a:r>
            <a:r>
              <a:rPr lang="en-GB" dirty="0" smtClean="0"/>
              <a:t>is ‘The </a:t>
            </a:r>
            <a:r>
              <a:rPr lang="en-GB" dirty="0"/>
              <a:t>collective responsibility across services and across local authorities, to safeguard and promote the life chances of looked after children’</a:t>
            </a:r>
          </a:p>
          <a:p>
            <a:pPr marL="365760" indent="-256032" eaLnBrk="1" fontAlgn="auto" hangingPunct="1">
              <a:spcAft>
                <a:spcPts val="0"/>
              </a:spcAft>
              <a:buFont typeface="Wingdings 3"/>
              <a:buChar char=""/>
              <a:defRPr/>
            </a:pP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defRPr/>
            </a:pPr>
            <a:r>
              <a:rPr lang="en-GB" dirty="0" smtClean="0">
                <a:effectLst/>
              </a:rPr>
              <a:t>Activity</a:t>
            </a:r>
          </a:p>
        </p:txBody>
      </p:sp>
      <p:sp>
        <p:nvSpPr>
          <p:cNvPr id="23554" name="Rectangle 3"/>
          <p:cNvSpPr>
            <a:spLocks noGrp="1"/>
          </p:cNvSpPr>
          <p:nvPr>
            <p:ph idx="1"/>
          </p:nvPr>
        </p:nvSpPr>
        <p:spPr/>
        <p:txBody>
          <a:bodyPr/>
          <a:lstStyle/>
          <a:p>
            <a:pPr marL="0" indent="0" eaLnBrk="1" hangingPunct="1">
              <a:lnSpc>
                <a:spcPct val="80000"/>
              </a:lnSpc>
              <a:buNone/>
            </a:pPr>
            <a:r>
              <a:rPr lang="en-GB" sz="2300" dirty="0" smtClean="0"/>
              <a:t>‘Voice of the child’ discussion:</a:t>
            </a:r>
          </a:p>
          <a:p>
            <a:pPr eaLnBrk="1" hangingPunct="1">
              <a:lnSpc>
                <a:spcPct val="80000"/>
              </a:lnSpc>
            </a:pPr>
            <a:endParaRPr lang="en-GB" sz="2300" dirty="0" smtClean="0"/>
          </a:p>
          <a:p>
            <a:pPr eaLnBrk="1" hangingPunct="1">
              <a:lnSpc>
                <a:spcPct val="80000"/>
              </a:lnSpc>
            </a:pPr>
            <a:r>
              <a:rPr lang="en-GB" sz="2300" dirty="0" smtClean="0"/>
              <a:t>Think of a child you know well – as a parent, what activities would you support that child in, every day, every week, every month?</a:t>
            </a:r>
          </a:p>
          <a:p>
            <a:pPr eaLnBrk="1" hangingPunct="1">
              <a:lnSpc>
                <a:spcPct val="80000"/>
              </a:lnSpc>
            </a:pPr>
            <a:endParaRPr lang="en-GB" sz="2300" dirty="0" smtClean="0"/>
          </a:p>
          <a:p>
            <a:pPr eaLnBrk="1" hangingPunct="1">
              <a:lnSpc>
                <a:spcPct val="80000"/>
              </a:lnSpc>
            </a:pPr>
            <a:r>
              <a:rPr lang="en-GB" sz="2300" dirty="0" smtClean="0"/>
              <a:t>What would you do to ensure your child has a happy and fulfilled life?</a:t>
            </a:r>
          </a:p>
          <a:p>
            <a:pPr eaLnBrk="1" hangingPunct="1">
              <a:lnSpc>
                <a:spcPct val="80000"/>
              </a:lnSpc>
            </a:pPr>
            <a:endParaRPr lang="en-GB" sz="2300" dirty="0" smtClean="0"/>
          </a:p>
          <a:p>
            <a:pPr eaLnBrk="1" hangingPunct="1">
              <a:lnSpc>
                <a:spcPct val="80000"/>
              </a:lnSpc>
            </a:pPr>
            <a:r>
              <a:rPr lang="en-GB" sz="2300" dirty="0" smtClean="0"/>
              <a:t>How do you know that you’re a good corporate parent?</a:t>
            </a:r>
          </a:p>
          <a:p>
            <a:pPr eaLnBrk="1" hangingPunct="1">
              <a:lnSpc>
                <a:spcPct val="80000"/>
              </a:lnSpc>
            </a:pPr>
            <a:endParaRPr lang="en-GB" sz="2300" dirty="0" smtClean="0"/>
          </a:p>
          <a:p>
            <a:pPr eaLnBrk="1" hangingPunct="1">
              <a:lnSpc>
                <a:spcPct val="80000"/>
              </a:lnSpc>
            </a:pPr>
            <a:r>
              <a:rPr lang="en-GB" sz="2300" dirty="0" smtClean="0"/>
              <a:t>If this were my child….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Looked After Child’s Story</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36774425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GB" dirty="0"/>
              <a:t>If this </a:t>
            </a:r>
            <a:r>
              <a:rPr lang="en-GB" dirty="0" smtClean="0"/>
              <a:t>were </a:t>
            </a:r>
            <a:r>
              <a:rPr lang="en-GB" dirty="0"/>
              <a:t>my child…….</a:t>
            </a:r>
          </a:p>
        </p:txBody>
      </p:sp>
      <p:sp>
        <p:nvSpPr>
          <p:cNvPr id="24577" name="Content Placeholder 1"/>
          <p:cNvSpPr>
            <a:spLocks noGrp="1"/>
          </p:cNvSpPr>
          <p:nvPr>
            <p:ph idx="1"/>
          </p:nvPr>
        </p:nvSpPr>
        <p:spPr/>
        <p:txBody>
          <a:bodyPr/>
          <a:lstStyle/>
          <a:p>
            <a:pPr eaLnBrk="1" hangingPunct="1"/>
            <a:r>
              <a:rPr lang="en-GB" dirty="0" smtClean="0"/>
              <a:t>When you became a Governor you also became responsible for ensuring that the school acts as good ‘corporate parents’ for all the looked after children they have on role</a:t>
            </a:r>
          </a:p>
          <a:p>
            <a:pPr eaLnBrk="1" hangingPunct="1"/>
            <a:endParaRPr lang="en-GB" dirty="0" smtClean="0"/>
          </a:p>
          <a:p>
            <a:pPr eaLnBrk="1" hangingPunct="1"/>
            <a:r>
              <a:rPr lang="en-GB" dirty="0" smtClean="0"/>
              <a:t>The role of the corporate parent is to seek for children in public care the outcomes every good parent would want for their own children.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GB" altLang="en-US" sz="4000" b="0" kern="0" dirty="0">
                <a:solidFill>
                  <a:srgbClr val="002060"/>
                </a:solidFill>
                <a:effectLst/>
                <a:latin typeface="Arial" charset="0"/>
              </a:rPr>
              <a:t>A Good Corporate Parent Means…</a:t>
            </a:r>
            <a:endParaRPr lang="en-GB" dirty="0">
              <a:solidFill>
                <a:srgbClr val="002060"/>
              </a:solidFill>
            </a:endParaRPr>
          </a:p>
        </p:txBody>
      </p:sp>
      <p:sp>
        <p:nvSpPr>
          <p:cNvPr id="26625" name="Content Placeholder 1"/>
          <p:cNvSpPr>
            <a:spLocks noGrp="1"/>
          </p:cNvSpPr>
          <p:nvPr>
            <p:ph idx="1"/>
          </p:nvPr>
        </p:nvSpPr>
        <p:spPr/>
        <p:txBody>
          <a:bodyPr/>
          <a:lstStyle/>
          <a:p>
            <a:pPr eaLnBrk="1" hangingPunct="1"/>
            <a:r>
              <a:rPr lang="en-GB" altLang="en-US" sz="2800" dirty="0" smtClean="0">
                <a:latin typeface="Arial" charset="0"/>
              </a:rPr>
              <a:t>…doing more than fulfilling statutory duties</a:t>
            </a:r>
          </a:p>
          <a:p>
            <a:pPr eaLnBrk="1" hangingPunct="1"/>
            <a:r>
              <a:rPr lang="en-GB" altLang="en-US" sz="2800" dirty="0" smtClean="0">
                <a:latin typeface="Arial" charset="0"/>
              </a:rPr>
              <a:t>…doing your best for looked after children and care leavers in your school</a:t>
            </a:r>
          </a:p>
          <a:p>
            <a:pPr eaLnBrk="1" hangingPunct="1"/>
            <a:r>
              <a:rPr lang="en-GB" altLang="en-US" sz="2800" dirty="0" smtClean="0">
                <a:latin typeface="Arial" charset="0"/>
              </a:rPr>
              <a:t>…wanting your children and young people to be happy, healthy and safe from harm; to have positive experiences in your school </a:t>
            </a:r>
          </a:p>
          <a:p>
            <a:pPr eaLnBrk="1" hangingPunct="1"/>
            <a:r>
              <a:rPr lang="en-GB" altLang="en-US" sz="2800" dirty="0" smtClean="0">
                <a:latin typeface="Arial" charset="0"/>
              </a:rPr>
              <a:t>…helping children to enjoy themselves</a:t>
            </a:r>
          </a:p>
          <a:p>
            <a:pPr eaLnBrk="1" hangingPunct="1"/>
            <a:endParaRPr lang="en-GB"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GB" altLang="en-US" sz="4000" b="0" kern="0" dirty="0">
                <a:solidFill>
                  <a:srgbClr val="002060"/>
                </a:solidFill>
                <a:effectLst/>
                <a:latin typeface="Arial" charset="0"/>
              </a:rPr>
              <a:t>A Good Corporate Parent Should…</a:t>
            </a:r>
            <a:endParaRPr lang="en-GB" dirty="0">
              <a:solidFill>
                <a:srgbClr val="002060"/>
              </a:solidFill>
            </a:endParaRPr>
          </a:p>
        </p:txBody>
      </p:sp>
      <p:sp>
        <p:nvSpPr>
          <p:cNvPr id="28673" name="Content Placeholder 1"/>
          <p:cNvSpPr>
            <a:spLocks noGrp="1"/>
          </p:cNvSpPr>
          <p:nvPr>
            <p:ph idx="1"/>
          </p:nvPr>
        </p:nvSpPr>
        <p:spPr/>
        <p:txBody>
          <a:bodyPr/>
          <a:lstStyle/>
          <a:p>
            <a:pPr eaLnBrk="1" hangingPunct="1"/>
            <a:r>
              <a:rPr lang="en-GB" altLang="en-US" sz="2800" dirty="0" smtClean="0">
                <a:latin typeface="Arial" charset="0"/>
              </a:rPr>
              <a:t>…help young people to maximize their potential by providing or assisting in finding employment, higher and further education or apprenticeships</a:t>
            </a:r>
          </a:p>
          <a:p>
            <a:pPr eaLnBrk="1" hangingPunct="1"/>
            <a:r>
              <a:rPr lang="en-GB" altLang="en-US" sz="2800" dirty="0" smtClean="0">
                <a:latin typeface="Arial" charset="0"/>
              </a:rPr>
              <a:t>…ensure the provision for children and young people of secure, lasting and loving relationships</a:t>
            </a:r>
          </a:p>
          <a:p>
            <a:pPr eaLnBrk="1" hangingPunct="1"/>
            <a:r>
              <a:rPr lang="en-GB" altLang="en-US" sz="2800" dirty="0" smtClean="0">
                <a:latin typeface="Arial" charset="0"/>
              </a:rPr>
              <a:t>…act as a guardian</a:t>
            </a:r>
          </a:p>
          <a:p>
            <a:pPr eaLnBrk="1" hangingPunct="1"/>
            <a:r>
              <a:rPr lang="en-GB" altLang="en-US" sz="2800" dirty="0" smtClean="0">
                <a:latin typeface="Arial" charset="0"/>
              </a:rPr>
              <a:t>…take their corporate parenting responsibilities seriously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GB" dirty="0" smtClean="0"/>
              <a:t/>
            </a:r>
            <a:br>
              <a:rPr lang="en-GB" dirty="0" smtClean="0"/>
            </a:br>
            <a:r>
              <a:rPr lang="en-GB" dirty="0" smtClean="0"/>
              <a:t>Corporate Parenting- Why is it important?</a:t>
            </a:r>
            <a:br>
              <a:rPr lang="en-GB" dirty="0" smtClean="0"/>
            </a:br>
            <a:endParaRPr lang="en-GB" dirty="0"/>
          </a:p>
        </p:txBody>
      </p:sp>
      <p:sp>
        <p:nvSpPr>
          <p:cNvPr id="3" name="Content Placeholder 2"/>
          <p:cNvSpPr>
            <a:spLocks noGrp="1"/>
          </p:cNvSpPr>
          <p:nvPr>
            <p:ph idx="1"/>
          </p:nvPr>
        </p:nvSpPr>
        <p:spPr/>
        <p:txBody>
          <a:bodyPr>
            <a:normAutofit fontScale="70000" lnSpcReduction="20000"/>
          </a:bodyPr>
          <a:lstStyle/>
          <a:p>
            <a:pPr marL="0" indent="0" eaLnBrk="1" fontAlgn="auto" hangingPunct="1">
              <a:spcAft>
                <a:spcPts val="0"/>
              </a:spcAft>
              <a:buFont typeface="Wingdings 3"/>
              <a:buNone/>
              <a:defRPr/>
            </a:pPr>
            <a:r>
              <a:rPr lang="en-GB" dirty="0" smtClean="0"/>
              <a:t>Every child and young person in Wales has rights as outlined by the UNCRC. These rights include:</a:t>
            </a:r>
          </a:p>
          <a:p>
            <a:pPr marL="0" indent="0" eaLnBrk="1" fontAlgn="auto" hangingPunct="1">
              <a:spcAft>
                <a:spcPts val="0"/>
              </a:spcAft>
              <a:buFont typeface="Wingdings 3"/>
              <a:buNone/>
              <a:defRPr/>
            </a:pPr>
            <a:endParaRPr lang="en-GB" dirty="0" smtClean="0"/>
          </a:p>
          <a:p>
            <a:pPr marL="0" indent="0" algn="ctr" eaLnBrk="1" fontAlgn="auto" hangingPunct="1">
              <a:spcAft>
                <a:spcPts val="0"/>
              </a:spcAft>
              <a:buFont typeface="Wingdings 3"/>
              <a:buNone/>
              <a:defRPr/>
            </a:pPr>
            <a:r>
              <a:rPr lang="en-GB" dirty="0" smtClean="0"/>
              <a:t>Educational attainment (Article 29)</a:t>
            </a:r>
          </a:p>
          <a:p>
            <a:pPr marL="0" indent="0" algn="ctr" eaLnBrk="1" fontAlgn="auto" hangingPunct="1">
              <a:spcAft>
                <a:spcPts val="0"/>
              </a:spcAft>
              <a:buFont typeface="Wingdings 3"/>
              <a:buNone/>
              <a:defRPr/>
            </a:pPr>
            <a:r>
              <a:rPr lang="en-GB" dirty="0" smtClean="0"/>
              <a:t>Participation (Article 12)</a:t>
            </a:r>
          </a:p>
          <a:p>
            <a:pPr marL="0" indent="0" algn="ctr" eaLnBrk="1" fontAlgn="auto" hangingPunct="1">
              <a:spcAft>
                <a:spcPts val="0"/>
              </a:spcAft>
              <a:buFont typeface="Wingdings 3"/>
              <a:buNone/>
              <a:defRPr/>
            </a:pPr>
            <a:r>
              <a:rPr lang="en-GB" dirty="0" smtClean="0"/>
              <a:t>Confidence (Article 14)</a:t>
            </a:r>
          </a:p>
          <a:p>
            <a:pPr marL="0" indent="0" algn="ctr" eaLnBrk="1" fontAlgn="auto" hangingPunct="1">
              <a:spcAft>
                <a:spcPts val="0"/>
              </a:spcAft>
              <a:buFont typeface="Wingdings 3"/>
              <a:buNone/>
              <a:defRPr/>
            </a:pPr>
            <a:r>
              <a:rPr lang="en-GB" dirty="0" smtClean="0"/>
              <a:t>Health (Article 24)</a:t>
            </a:r>
          </a:p>
          <a:p>
            <a:pPr marL="0" indent="0" algn="ctr" eaLnBrk="1" fontAlgn="auto" hangingPunct="1">
              <a:spcAft>
                <a:spcPts val="0"/>
              </a:spcAft>
              <a:buFont typeface="Wingdings 3"/>
              <a:buNone/>
              <a:defRPr/>
            </a:pPr>
            <a:r>
              <a:rPr lang="en-GB" dirty="0" smtClean="0"/>
              <a:t>Wellbeing (Article 19)</a:t>
            </a:r>
          </a:p>
          <a:p>
            <a:pPr marL="0" indent="0" algn="ctr" eaLnBrk="1" fontAlgn="auto" hangingPunct="1">
              <a:spcAft>
                <a:spcPts val="0"/>
              </a:spcAft>
              <a:buFont typeface="Wingdings 3"/>
              <a:buNone/>
              <a:defRPr/>
            </a:pPr>
            <a:endParaRPr lang="en-GB" dirty="0" smtClean="0"/>
          </a:p>
          <a:p>
            <a:pPr marL="0" indent="0" eaLnBrk="1" fontAlgn="auto" hangingPunct="1">
              <a:spcAft>
                <a:spcPts val="0"/>
              </a:spcAft>
              <a:buFont typeface="Wingdings 3"/>
              <a:buNone/>
              <a:defRPr/>
            </a:pPr>
            <a:r>
              <a:rPr lang="en-GB" dirty="0" smtClean="0"/>
              <a:t>Good corporate parenting will ensure that looked after children have the same access to their rights and ultimately the same life chances as other children in Wales. </a:t>
            </a:r>
          </a:p>
          <a:p>
            <a:pPr marL="365760" indent="-256032" eaLnBrk="1" fontAlgn="auto" hangingPunct="1">
              <a:spcAft>
                <a:spcPts val="0"/>
              </a:spcAft>
              <a:buFont typeface="Wingdings 3"/>
              <a:buChar char=""/>
              <a:defRPr/>
            </a:pPr>
            <a:endParaRPr lang="en-GB" dirty="0"/>
          </a:p>
        </p:txBody>
      </p:sp>
      <p:pic>
        <p:nvPicPr>
          <p:cNvPr id="32771" name="Picture 7" descr="UNlogo">
            <a:hlinkClick r:id="rId3"/>
          </p:cNvPr>
          <p:cNvPicPr>
            <a:picLocks noChangeAspect="1" noChangeArrowheads="1"/>
          </p:cNvPicPr>
          <p:nvPr/>
        </p:nvPicPr>
        <p:blipFill>
          <a:blip r:embed="rId4"/>
          <a:srcRect/>
          <a:stretch>
            <a:fillRect/>
          </a:stretch>
        </p:blipFill>
        <p:spPr bwMode="auto">
          <a:xfrm>
            <a:off x="468313" y="2997200"/>
            <a:ext cx="13335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GB" dirty="0" smtClean="0"/>
              <a:t>Activity</a:t>
            </a:r>
            <a:endParaRPr lang="en-GB" dirty="0"/>
          </a:p>
        </p:txBody>
      </p:sp>
      <p:sp>
        <p:nvSpPr>
          <p:cNvPr id="36865" name="Content Placeholder 1"/>
          <p:cNvSpPr>
            <a:spLocks noGrp="1"/>
          </p:cNvSpPr>
          <p:nvPr>
            <p:ph idx="1"/>
          </p:nvPr>
        </p:nvSpPr>
        <p:spPr/>
        <p:txBody>
          <a:bodyPr/>
          <a:lstStyle/>
          <a:p>
            <a:pPr marL="0" indent="0" eaLnBrk="1" hangingPunct="1">
              <a:buNone/>
            </a:pPr>
            <a:r>
              <a:rPr lang="en-GB" sz="4000" dirty="0" smtClean="0"/>
              <a:t>‘Experience of the child’ </a:t>
            </a:r>
          </a:p>
          <a:p>
            <a:pPr eaLnBrk="1" hangingPunct="1"/>
            <a:endParaRPr lang="en-GB" sz="4000" dirty="0" smtClean="0"/>
          </a:p>
          <a:p>
            <a:pPr eaLnBrk="1" hangingPunct="1"/>
            <a:r>
              <a:rPr lang="en-GB" sz="4000" dirty="0" smtClean="0"/>
              <a:t>Think of examples of why a child or young person might become looked after?</a:t>
            </a:r>
          </a:p>
          <a:p>
            <a:pPr eaLnBrk="1" hangingPunct="1"/>
            <a:endParaRPr lang="en-GB"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ctrTitle"/>
          </p:nvPr>
        </p:nvSpPr>
        <p:spPr bwMode="auto">
          <a:xfrm>
            <a:off x="5616" y="260648"/>
            <a:ext cx="7772400" cy="1470025"/>
          </a:xfrm>
        </p:spPr>
        <p:txBody>
          <a:bodyPr wrap="square" lIns="91440" tIns="45720" rIns="91440" bIns="45720" numCol="1" anchorCtr="0" compatLnSpc="1">
            <a:prstTxWarp prst="textNoShape">
              <a:avLst/>
            </a:prstTxWarp>
          </a:bodyPr>
          <a:lstStyle/>
          <a:p>
            <a:pPr eaLnBrk="1" hangingPunct="1">
              <a:defRPr/>
            </a:pPr>
            <a:r>
              <a:rPr lang="en-GB" dirty="0" smtClean="0">
                <a:effectLst/>
              </a:rPr>
              <a:t>Objectives	</a:t>
            </a:r>
          </a:p>
        </p:txBody>
      </p:sp>
      <p:sp>
        <p:nvSpPr>
          <p:cNvPr id="17410" name="Rectangle 3"/>
          <p:cNvSpPr>
            <a:spLocks noGrp="1"/>
          </p:cNvSpPr>
          <p:nvPr>
            <p:ph type="subTitle" idx="1"/>
          </p:nvPr>
        </p:nvSpPr>
        <p:spPr>
          <a:xfrm>
            <a:off x="-180528" y="1556792"/>
            <a:ext cx="8363272" cy="4306292"/>
          </a:xfrm>
        </p:spPr>
        <p:txBody>
          <a:bodyPr/>
          <a:lstStyle/>
          <a:p>
            <a:pPr marL="623888" indent="-514350" algn="l" eaLnBrk="1" hangingPunct="1">
              <a:buFont typeface="Wingdings 3" pitchFamily="18" charset="2"/>
              <a:buAutoNum type="arabicPeriod"/>
            </a:pPr>
            <a:r>
              <a:rPr lang="en-GB" sz="2400" dirty="0" smtClean="0"/>
              <a:t>To have a clearer understanding of the background and needs of a Looked After Child</a:t>
            </a:r>
          </a:p>
          <a:p>
            <a:pPr marL="623888" indent="-514350" algn="l" eaLnBrk="1" hangingPunct="1">
              <a:buFont typeface="Wingdings 3" pitchFamily="18" charset="2"/>
              <a:buAutoNum type="arabicPeriod"/>
            </a:pPr>
            <a:r>
              <a:rPr lang="en-GB" sz="2400" dirty="0" smtClean="0"/>
              <a:t>To understand our role as corporate parent</a:t>
            </a:r>
          </a:p>
          <a:p>
            <a:pPr marL="623888" indent="-514350" algn="l" eaLnBrk="1" hangingPunct="1">
              <a:buFont typeface="Wingdings 3" pitchFamily="18" charset="2"/>
              <a:buAutoNum type="arabicPeriod"/>
            </a:pPr>
            <a:r>
              <a:rPr lang="en-GB" sz="2400" dirty="0" smtClean="0"/>
              <a:t>To learn about services that support Looked After Children in Cardiff</a:t>
            </a:r>
          </a:p>
          <a:p>
            <a:pPr marL="623888" indent="-514350" algn="l" eaLnBrk="1" hangingPunct="1">
              <a:buFont typeface="Wingdings 3" pitchFamily="18" charset="2"/>
              <a:buAutoNum type="arabicPeriod"/>
            </a:pPr>
            <a:r>
              <a:rPr lang="en-GB" sz="2400" dirty="0" smtClean="0"/>
              <a:t>To learn how you can support your school to do their</a:t>
            </a:r>
          </a:p>
          <a:p>
            <a:pPr marL="109538" algn="l" eaLnBrk="1" hangingPunct="1"/>
            <a:r>
              <a:rPr lang="en-GB" sz="2400" dirty="0"/>
              <a:t> </a:t>
            </a:r>
            <a:r>
              <a:rPr lang="en-GB" sz="2400" dirty="0" smtClean="0"/>
              <a:t>      best for Looked After Children </a:t>
            </a:r>
          </a:p>
          <a:p>
            <a:pPr marL="109538" algn="l" eaLnBrk="1" hangingPunct="1"/>
            <a:r>
              <a:rPr lang="en-GB" sz="2400" dirty="0" smtClean="0"/>
              <a:t>5.   To take away personal learning and put into action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defRPr/>
            </a:pPr>
            <a:r>
              <a:rPr lang="en-GB" dirty="0" smtClean="0">
                <a:effectLst/>
              </a:rPr>
              <a:t>Activity</a:t>
            </a:r>
          </a:p>
        </p:txBody>
      </p:sp>
      <p:sp>
        <p:nvSpPr>
          <p:cNvPr id="57346" name="Rectangle 3"/>
          <p:cNvSpPr>
            <a:spLocks noGrp="1"/>
          </p:cNvSpPr>
          <p:nvPr>
            <p:ph idx="1"/>
          </p:nvPr>
        </p:nvSpPr>
        <p:spPr/>
        <p:txBody>
          <a:bodyPr/>
          <a:lstStyle/>
          <a:p>
            <a:pPr algn="ctr" eaLnBrk="1" hangingPunct="1">
              <a:buFont typeface="Wingdings 3" pitchFamily="18" charset="2"/>
              <a:buNone/>
            </a:pPr>
            <a:endParaRPr lang="en-GB" sz="4000" dirty="0" smtClean="0"/>
          </a:p>
          <a:p>
            <a:pPr algn="ctr" eaLnBrk="1" hangingPunct="1">
              <a:buFont typeface="Wingdings 3" pitchFamily="18" charset="2"/>
              <a:buNone/>
            </a:pPr>
            <a:r>
              <a:rPr lang="en-GB" sz="4000" dirty="0" smtClean="0"/>
              <a:t>How do you, and we, ensure only the children that need to be are those that are looked after?</a:t>
            </a:r>
          </a:p>
          <a:p>
            <a:pPr eaLnBrk="1" hangingPunct="1">
              <a:buFont typeface="Wingdings 3" pitchFamily="18" charset="2"/>
              <a:buNone/>
            </a:pPr>
            <a:endParaRPr lang="en-GB" sz="4000" dirty="0" smtClean="0"/>
          </a:p>
          <a:p>
            <a:pPr eaLnBrk="1" hangingPunct="1">
              <a:buFont typeface="Wingdings 3" pitchFamily="18" charset="2"/>
              <a:buNone/>
            </a:pPr>
            <a:endParaRPr lang="en-GB"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documents/legislation</a:t>
            </a:r>
            <a:endParaRPr lang="en-GB" dirty="0"/>
          </a:p>
        </p:txBody>
      </p:sp>
      <p:sp>
        <p:nvSpPr>
          <p:cNvPr id="3" name="Content Placeholder 2"/>
          <p:cNvSpPr>
            <a:spLocks noGrp="1"/>
          </p:cNvSpPr>
          <p:nvPr>
            <p:ph idx="1"/>
          </p:nvPr>
        </p:nvSpPr>
        <p:spPr>
          <a:xfrm>
            <a:off x="467544" y="1340768"/>
            <a:ext cx="8277871" cy="5966123"/>
          </a:xfrm>
        </p:spPr>
        <p:txBody>
          <a:bodyPr/>
          <a:lstStyle/>
          <a:p>
            <a:r>
              <a:rPr lang="en-GB" dirty="0" smtClean="0"/>
              <a:t>Towards a Stable Life and a Brighter Future – June 2007</a:t>
            </a:r>
          </a:p>
          <a:p>
            <a:r>
              <a:rPr lang="en-GB" dirty="0" smtClean="0"/>
              <a:t>Social Services and Well-being (Wales) Act 2014</a:t>
            </a:r>
          </a:p>
          <a:p>
            <a:r>
              <a:rPr lang="en-GB" dirty="0" smtClean="0"/>
              <a:t>Draft Additional Learning Need and Education Tribunal (Wales) Bill</a:t>
            </a:r>
          </a:p>
          <a:p>
            <a:r>
              <a:rPr lang="en-GB" dirty="0" smtClean="0"/>
              <a:t>Raising the ambitions and educational attainment of children who are looked after (Jan 2016)</a:t>
            </a:r>
            <a:endParaRPr lang="en-GB" dirty="0"/>
          </a:p>
        </p:txBody>
      </p:sp>
    </p:spTree>
    <p:extLst>
      <p:ext uri="{BB962C8B-B14F-4D97-AF65-F5344CB8AC3E}">
        <p14:creationId xmlns:p14="http://schemas.microsoft.com/office/powerpoint/2010/main" val="30580896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eaLnBrk="1" fontAlgn="auto" hangingPunct="1">
              <a:spcAft>
                <a:spcPts val="0"/>
              </a:spcAft>
              <a:defRPr/>
            </a:pPr>
            <a:r>
              <a:rPr lang="en-GB" dirty="0" smtClean="0"/>
              <a:t>Key messages from Young People in Cardiff:</a:t>
            </a:r>
            <a:endParaRPr lang="en-GB" dirty="0"/>
          </a:p>
        </p:txBody>
      </p:sp>
      <p:sp>
        <p:nvSpPr>
          <p:cNvPr id="2" name="Content Placeholder 1"/>
          <p:cNvSpPr>
            <a:spLocks noGrp="1"/>
          </p:cNvSpPr>
          <p:nvPr>
            <p:ph idx="1"/>
          </p:nvPr>
        </p:nvSpPr>
        <p:spPr/>
        <p:txBody>
          <a:bodyPr>
            <a:normAutofit fontScale="77500" lnSpcReduction="20000"/>
          </a:bodyPr>
          <a:lstStyle/>
          <a:p>
            <a:pPr marL="365760" indent="-256032" eaLnBrk="1" fontAlgn="auto" hangingPunct="1">
              <a:spcAft>
                <a:spcPts val="0"/>
              </a:spcAft>
              <a:buFont typeface="Wingdings 3"/>
              <a:buChar char=""/>
              <a:defRPr/>
            </a:pPr>
            <a:r>
              <a:rPr lang="en-GB" dirty="0" smtClean="0"/>
              <a:t>Young </a:t>
            </a:r>
            <a:r>
              <a:rPr lang="en-GB" dirty="0"/>
              <a:t>people want to be consulted and want their opinions to be considered</a:t>
            </a:r>
            <a:r>
              <a:rPr lang="en-GB" dirty="0" smtClean="0"/>
              <a:t>.</a:t>
            </a:r>
          </a:p>
          <a:p>
            <a:pPr marL="365760" indent="-256032" eaLnBrk="1" fontAlgn="auto" hangingPunct="1">
              <a:spcAft>
                <a:spcPts val="0"/>
              </a:spcAft>
              <a:buFont typeface="Wingdings 3"/>
              <a:buChar char=""/>
              <a:defRPr/>
            </a:pPr>
            <a:endParaRPr lang="en-GB" dirty="0"/>
          </a:p>
          <a:p>
            <a:pPr marL="365760" indent="-256032" eaLnBrk="1" fontAlgn="auto" hangingPunct="1">
              <a:spcAft>
                <a:spcPts val="0"/>
              </a:spcAft>
              <a:buFont typeface="Wingdings 3"/>
              <a:buChar char=""/>
              <a:defRPr/>
            </a:pPr>
            <a:r>
              <a:rPr lang="en-GB" dirty="0"/>
              <a:t>Contact is a key issue for young people, and they need to understand the reasons behind agreed contact arrangements (e.g. when contact is supervised / frequency of contact</a:t>
            </a:r>
            <a:r>
              <a:rPr lang="en-GB" dirty="0" smtClean="0"/>
              <a:t>).</a:t>
            </a:r>
          </a:p>
          <a:p>
            <a:pPr marL="109728" indent="0" eaLnBrk="1" fontAlgn="auto" hangingPunct="1">
              <a:spcAft>
                <a:spcPts val="0"/>
              </a:spcAft>
              <a:buFont typeface="Wingdings 3"/>
              <a:buNone/>
              <a:defRPr/>
            </a:pPr>
            <a:endParaRPr lang="en-GB" dirty="0"/>
          </a:p>
          <a:p>
            <a:pPr marL="365760" indent="-256032" eaLnBrk="1" fontAlgn="auto" hangingPunct="1">
              <a:spcAft>
                <a:spcPts val="0"/>
              </a:spcAft>
              <a:buFont typeface="Wingdings 3"/>
              <a:buChar char=""/>
              <a:defRPr/>
            </a:pPr>
            <a:r>
              <a:rPr lang="en-GB" dirty="0"/>
              <a:t>Young people do not like the acronym “LAC” as it suggests they are lacking something</a:t>
            </a:r>
            <a:r>
              <a:rPr lang="en-GB" dirty="0" smtClean="0"/>
              <a:t>.</a:t>
            </a:r>
          </a:p>
          <a:p>
            <a:pPr marL="109728" indent="0" eaLnBrk="1" fontAlgn="auto" hangingPunct="1">
              <a:spcAft>
                <a:spcPts val="0"/>
              </a:spcAft>
              <a:buFont typeface="Wingdings 3"/>
              <a:buNone/>
              <a:defRPr/>
            </a:pPr>
            <a:endParaRPr lang="en-GB" dirty="0"/>
          </a:p>
          <a:p>
            <a:pPr marL="365760" indent="-256032" eaLnBrk="1" fontAlgn="auto" hangingPunct="1">
              <a:spcAft>
                <a:spcPts val="0"/>
              </a:spcAft>
              <a:buFont typeface="Wingdings 3"/>
              <a:buChar char=""/>
              <a:defRPr/>
            </a:pPr>
            <a:r>
              <a:rPr lang="en-GB" dirty="0"/>
              <a:t>The Pathway Plan is an important document.</a:t>
            </a:r>
          </a:p>
          <a:p>
            <a:pPr marL="365760" indent="-256032" eaLnBrk="1" fontAlgn="auto" hangingPunct="1">
              <a:spcAft>
                <a:spcPts val="0"/>
              </a:spcAft>
              <a:buFont typeface="Wingdings 3"/>
              <a:buChar char=""/>
              <a:defRPr/>
            </a:pP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p:nvPr>
        </p:nvSpPr>
        <p:spPr bwMode="auto">
          <a:xfrm>
            <a:off x="-20136" y="476672"/>
            <a:ext cx="8229600" cy="1143000"/>
          </a:xfrm>
          <a:noFill/>
        </p:spPr>
        <p:txBody>
          <a:bodyPr wrap="square" lIns="91440" tIns="45720" rIns="91440" bIns="45720" numCol="1" anchorCtr="0" compatLnSpc="1">
            <a:prstTxWarp prst="textNoShape">
              <a:avLst/>
            </a:prstTxWarp>
            <a:normAutofit fontScale="90000"/>
          </a:bodyPr>
          <a:lstStyle/>
          <a:p>
            <a:r>
              <a:rPr lang="en-GB" sz="3700" dirty="0" smtClean="0">
                <a:effectLst/>
              </a:rPr>
              <a:t>The When I’m Ready</a:t>
            </a:r>
            <a:r>
              <a:rPr lang="en-GB" sz="3700" i="1" dirty="0" smtClean="0">
                <a:effectLst/>
              </a:rPr>
              <a:t> </a:t>
            </a:r>
            <a:r>
              <a:rPr lang="en-GB" sz="3700" dirty="0" smtClean="0">
                <a:effectLst/>
              </a:rPr>
              <a:t>scheme has three main objectives:</a:t>
            </a:r>
            <a:r>
              <a:rPr lang="en-GB" sz="3700" b="0" dirty="0" smtClean="0">
                <a:effectLst/>
              </a:rPr>
              <a:t/>
            </a:r>
            <a:br>
              <a:rPr lang="en-GB" sz="3700" b="0" dirty="0" smtClean="0">
                <a:effectLst/>
              </a:rPr>
            </a:br>
            <a:endParaRPr lang="en-GB" sz="3700" b="0" dirty="0" smtClean="0">
              <a:effectLst/>
            </a:endParaRPr>
          </a:p>
        </p:txBody>
      </p:sp>
      <p:sp>
        <p:nvSpPr>
          <p:cNvPr id="84995" name="Rectangle 3"/>
          <p:cNvSpPr>
            <a:spLocks noGrp="1"/>
          </p:cNvSpPr>
          <p:nvPr>
            <p:ph idx="1"/>
          </p:nvPr>
        </p:nvSpPr>
        <p:spPr/>
        <p:txBody>
          <a:bodyPr/>
          <a:lstStyle/>
          <a:p>
            <a:pPr marL="623888" indent="-514350">
              <a:lnSpc>
                <a:spcPct val="80000"/>
              </a:lnSpc>
              <a:buFont typeface="Wingdings 3" pitchFamily="18" charset="2"/>
              <a:buNone/>
            </a:pPr>
            <a:endParaRPr lang="en-GB" sz="1800" dirty="0" smtClean="0"/>
          </a:p>
          <a:p>
            <a:pPr marL="623888" indent="-514350">
              <a:lnSpc>
                <a:spcPct val="80000"/>
              </a:lnSpc>
            </a:pPr>
            <a:r>
              <a:rPr lang="en-GB" sz="2800" dirty="0" smtClean="0"/>
              <a:t>provide stability and continuity for young people leaving foster care as they prepare for independence</a:t>
            </a:r>
          </a:p>
          <a:p>
            <a:pPr marL="623888" indent="-514350">
              <a:lnSpc>
                <a:spcPct val="80000"/>
              </a:lnSpc>
            </a:pPr>
            <a:endParaRPr lang="en-GB" sz="2800" dirty="0" smtClean="0"/>
          </a:p>
          <a:p>
            <a:pPr marL="623888" indent="-514350">
              <a:lnSpc>
                <a:spcPct val="80000"/>
              </a:lnSpc>
            </a:pPr>
            <a:r>
              <a:rPr lang="en-GB" sz="2800" dirty="0" smtClean="0"/>
              <a:t>improve the life-chances of our Looked After Children</a:t>
            </a:r>
          </a:p>
          <a:p>
            <a:pPr marL="623888" indent="-514350">
              <a:lnSpc>
                <a:spcPct val="80000"/>
              </a:lnSpc>
            </a:pPr>
            <a:endParaRPr lang="en-GB" sz="2800" dirty="0" smtClean="0"/>
          </a:p>
          <a:p>
            <a:pPr marL="623888" indent="-514350">
              <a:lnSpc>
                <a:spcPct val="80000"/>
              </a:lnSpc>
            </a:pPr>
            <a:r>
              <a:rPr lang="en-GB" sz="2800" dirty="0" smtClean="0"/>
              <a:t>ensure Looked After Children and Care Leavers can exercise their voice and have control over the decisions that affect their lives.</a:t>
            </a:r>
          </a:p>
          <a:p>
            <a:pPr marL="623888" indent="-514350">
              <a:lnSpc>
                <a:spcPct val="80000"/>
              </a:lnSpc>
            </a:pPr>
            <a:endParaRPr lang="en-GB" sz="1800" dirty="0" smtClean="0"/>
          </a:p>
        </p:txBody>
      </p:sp>
      <p:sp>
        <p:nvSpPr>
          <p:cNvPr id="84996" name="Rectangle 4"/>
          <p:cNvSpPr>
            <a:spLocks noChangeArrowheads="1"/>
          </p:cNvSpPr>
          <p:nvPr/>
        </p:nvSpPr>
        <p:spPr bwMode="auto">
          <a:xfrm>
            <a:off x="2286000" y="2971800"/>
            <a:ext cx="4572000" cy="366713"/>
          </a:xfrm>
          <a:prstGeom prst="rect">
            <a:avLst/>
          </a:prstGeom>
          <a:noFill/>
          <a:ln w="9525">
            <a:noFill/>
            <a:miter lim="800000"/>
            <a:headEnd/>
            <a:tailEnd/>
          </a:ln>
          <a:effectLst/>
        </p:spPr>
        <p:txBody>
          <a:bodyPr>
            <a:spAutoFit/>
          </a:bodyPr>
          <a:lstStyle/>
          <a:p>
            <a:endParaRPr lang="en-GB" dirty="0">
              <a:solidFill>
                <a:schemeClr val="accent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defRPr/>
            </a:pPr>
            <a:r>
              <a:rPr lang="en-GB" dirty="0" smtClean="0">
                <a:effectLst/>
              </a:rPr>
              <a:t>Corporate Parenting Strategy</a:t>
            </a:r>
          </a:p>
        </p:txBody>
      </p:sp>
      <p:sp>
        <p:nvSpPr>
          <p:cNvPr id="69634" name="Rectangle 3"/>
          <p:cNvSpPr>
            <a:spLocks noGrp="1"/>
          </p:cNvSpPr>
          <p:nvPr>
            <p:ph idx="1"/>
          </p:nvPr>
        </p:nvSpPr>
        <p:spPr>
          <a:xfrm>
            <a:off x="323528" y="1412776"/>
            <a:ext cx="8363272" cy="4713387"/>
          </a:xfrm>
        </p:spPr>
        <p:txBody>
          <a:bodyPr/>
          <a:lstStyle/>
          <a:p>
            <a:pPr>
              <a:buFont typeface="Wingdings 3" pitchFamily="18" charset="2"/>
              <a:buNone/>
            </a:pPr>
            <a:r>
              <a:rPr lang="en-GB" dirty="0" smtClean="0"/>
              <a:t>	</a:t>
            </a:r>
            <a:r>
              <a:rPr lang="en-GB" sz="2800" b="1" dirty="0" smtClean="0"/>
              <a:t>Aim</a:t>
            </a:r>
            <a:r>
              <a:rPr lang="en-GB" sz="2800" dirty="0" smtClean="0"/>
              <a:t> - We want children and young people in our care to have the </a:t>
            </a:r>
            <a:r>
              <a:rPr lang="en-GB" sz="2800" b="1" dirty="0" smtClean="0"/>
              <a:t>best</a:t>
            </a:r>
            <a:r>
              <a:rPr lang="en-GB" sz="2800" dirty="0" smtClean="0"/>
              <a:t> </a:t>
            </a:r>
            <a:r>
              <a:rPr lang="en-GB" sz="2800" b="1" dirty="0" smtClean="0"/>
              <a:t>possible</a:t>
            </a:r>
            <a:r>
              <a:rPr lang="en-GB" sz="2800" dirty="0" smtClean="0"/>
              <a:t> </a:t>
            </a:r>
            <a:r>
              <a:rPr lang="en-GB" sz="2800" b="1" dirty="0" smtClean="0"/>
              <a:t>life experiences</a:t>
            </a:r>
            <a:r>
              <a:rPr lang="en-GB" sz="2800" dirty="0" smtClean="0"/>
              <a:t>, to be </a:t>
            </a:r>
            <a:r>
              <a:rPr lang="en-GB" sz="2800" b="1" dirty="0" smtClean="0"/>
              <a:t>safe</a:t>
            </a:r>
            <a:r>
              <a:rPr lang="en-GB" sz="2800" dirty="0" smtClean="0"/>
              <a:t>, </a:t>
            </a:r>
            <a:r>
              <a:rPr lang="en-GB" sz="2800" b="1" dirty="0" smtClean="0"/>
              <a:t>happy</a:t>
            </a:r>
            <a:r>
              <a:rPr lang="en-GB" sz="2800" dirty="0" smtClean="0"/>
              <a:t> and </a:t>
            </a:r>
            <a:r>
              <a:rPr lang="en-GB" sz="2800" b="1" dirty="0" smtClean="0"/>
              <a:t>healthy</a:t>
            </a:r>
            <a:r>
              <a:rPr lang="en-GB" sz="2800" dirty="0" smtClean="0"/>
              <a:t>, and achieve their </a:t>
            </a:r>
            <a:r>
              <a:rPr lang="en-GB" sz="2800" b="1" dirty="0" smtClean="0"/>
              <a:t>full potential</a:t>
            </a:r>
            <a:r>
              <a:rPr lang="en-GB" sz="2800" dirty="0" smtClean="0"/>
              <a:t> at </a:t>
            </a:r>
            <a:r>
              <a:rPr lang="en-GB" sz="2800" b="1" dirty="0" smtClean="0"/>
              <a:t>school</a:t>
            </a:r>
            <a:r>
              <a:rPr lang="en-GB" sz="2800" dirty="0" smtClean="0"/>
              <a:t> and in the </a:t>
            </a:r>
            <a:r>
              <a:rPr lang="en-GB" sz="2800" b="1" dirty="0" smtClean="0"/>
              <a:t>future</a:t>
            </a:r>
            <a:r>
              <a:rPr lang="en-GB" sz="2800" dirty="0" smtClean="0"/>
              <a:t>. We want to do this in </a:t>
            </a:r>
            <a:r>
              <a:rPr lang="en-GB" sz="2800" b="1" dirty="0" smtClean="0"/>
              <a:t>collaboration</a:t>
            </a:r>
            <a:r>
              <a:rPr lang="en-GB" sz="2800" dirty="0" smtClean="0"/>
              <a:t> with our partner agencies and where possible with </a:t>
            </a:r>
            <a:r>
              <a:rPr lang="en-GB" sz="2800" b="1" dirty="0" smtClean="0"/>
              <a:t>families</a:t>
            </a:r>
            <a:r>
              <a:rPr lang="en-GB" sz="2800" dirty="0" smtClean="0"/>
              <a:t>. And where it is safe to do so, we want children to </a:t>
            </a:r>
            <a:r>
              <a:rPr lang="en-GB" sz="2800" b="1" dirty="0" smtClean="0"/>
              <a:t>remain at home</a:t>
            </a:r>
            <a:r>
              <a:rPr lang="en-GB" sz="2800" dirty="0" smtClean="0"/>
              <a:t> with their parents or extended families with effective </a:t>
            </a:r>
            <a:r>
              <a:rPr lang="en-GB" sz="2800" b="1" dirty="0" smtClean="0"/>
              <a:t>support services</a:t>
            </a:r>
            <a:r>
              <a:rPr lang="en-GB" sz="2800" dirty="0" smtClean="0"/>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p:cNvSpPr>
          <p:nvPr>
            <p:ph type="body" idx="4294967295"/>
          </p:nvPr>
        </p:nvSpPr>
        <p:spPr>
          <a:xfrm>
            <a:off x="0" y="836712"/>
            <a:ext cx="8820150" cy="5184576"/>
          </a:xfrm>
        </p:spPr>
        <p:txBody>
          <a:bodyPr/>
          <a:lstStyle/>
          <a:p>
            <a:pPr>
              <a:lnSpc>
                <a:spcPct val="90000"/>
              </a:lnSpc>
            </a:pPr>
            <a:r>
              <a:rPr lang="en-GB" sz="2400" dirty="0" smtClean="0"/>
              <a:t>For good outcomes for looked after children to be achieved and costs controlled in the long term it is essential that a </a:t>
            </a:r>
            <a:r>
              <a:rPr lang="en-GB" sz="2400" b="1" dirty="0" smtClean="0"/>
              <a:t>long term strategic approach</a:t>
            </a:r>
            <a:r>
              <a:rPr lang="en-GB" sz="2400" dirty="0" smtClean="0"/>
              <a:t> is maintained.</a:t>
            </a:r>
          </a:p>
          <a:p>
            <a:pPr>
              <a:lnSpc>
                <a:spcPct val="90000"/>
              </a:lnSpc>
            </a:pPr>
            <a:endParaRPr lang="en-GB" sz="2400" dirty="0" smtClean="0"/>
          </a:p>
          <a:p>
            <a:pPr>
              <a:lnSpc>
                <a:spcPct val="90000"/>
              </a:lnSpc>
            </a:pPr>
            <a:r>
              <a:rPr lang="en-GB" sz="2400" dirty="0" smtClean="0"/>
              <a:t>Development of </a:t>
            </a:r>
            <a:r>
              <a:rPr lang="en-GB" sz="2400" b="1" dirty="0" smtClean="0"/>
              <a:t>more integrated and effective preventative services</a:t>
            </a:r>
            <a:r>
              <a:rPr lang="en-GB" sz="2400" dirty="0" smtClean="0"/>
              <a:t> is needed to ensure that children do not become looked after </a:t>
            </a:r>
            <a:r>
              <a:rPr lang="en-GB" sz="2400" b="1" dirty="0" smtClean="0"/>
              <a:t>unnecessarily</a:t>
            </a:r>
            <a:r>
              <a:rPr lang="en-GB" sz="2400" dirty="0" smtClean="0"/>
              <a:t> and, when they do become looked after, to </a:t>
            </a:r>
            <a:r>
              <a:rPr lang="en-GB" sz="2400" b="1" dirty="0" smtClean="0"/>
              <a:t>reunite</a:t>
            </a:r>
            <a:r>
              <a:rPr lang="en-GB" sz="2400" dirty="0" smtClean="0"/>
              <a:t> them with their families successfully wherever possible.</a:t>
            </a:r>
          </a:p>
          <a:p>
            <a:pPr>
              <a:lnSpc>
                <a:spcPct val="90000"/>
              </a:lnSpc>
            </a:pPr>
            <a:endParaRPr lang="en-GB" sz="2400" dirty="0" smtClean="0"/>
          </a:p>
          <a:p>
            <a:pPr>
              <a:lnSpc>
                <a:spcPct val="90000"/>
              </a:lnSpc>
            </a:pPr>
            <a:r>
              <a:rPr lang="en-GB" sz="2400" dirty="0" smtClean="0"/>
              <a:t>Preventative services must take a </a:t>
            </a:r>
            <a:r>
              <a:rPr lang="en-GB" sz="2400" b="1" dirty="0" smtClean="0"/>
              <a:t>whole family approach</a:t>
            </a:r>
            <a:r>
              <a:rPr lang="en-GB" sz="2400" dirty="0" smtClean="0"/>
              <a:t> and assess health, education, housing and social care needs in order to improve outcomes and avoid escalating costs.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sz="3200" dirty="0" smtClean="0"/>
              <a:t>Raising the ambitions and educational attainment of children who are looked after in Wales</a:t>
            </a:r>
            <a:endParaRPr lang="en-GB" sz="3200" dirty="0"/>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7713479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buNone/>
            </a:pPr>
            <a:r>
              <a:rPr lang="en-GB" dirty="0" smtClean="0"/>
              <a:t>‘There is clear evidence that the education system is failing to support children who are looked after effectively’</a:t>
            </a:r>
          </a:p>
          <a:p>
            <a:pPr marL="0" indent="0">
              <a:buNone/>
            </a:pPr>
            <a:r>
              <a:rPr lang="en-GB" dirty="0" smtClean="0"/>
              <a:t>‘There has been progress in supporting children who are looked after to reach their academic potential, but the impact has been marginal and the pace of improvement has been too slow’</a:t>
            </a:r>
            <a:endParaRPr lang="en-GB" dirty="0"/>
          </a:p>
        </p:txBody>
      </p:sp>
    </p:spTree>
    <p:extLst>
      <p:ext uri="{BB962C8B-B14F-4D97-AF65-F5344CB8AC3E}">
        <p14:creationId xmlns:p14="http://schemas.microsoft.com/office/powerpoint/2010/main" val="33271689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WG framework for future action:</a:t>
            </a:r>
            <a:endParaRPr lang="en-GB" dirty="0"/>
          </a:p>
        </p:txBody>
      </p:sp>
      <p:sp>
        <p:nvSpPr>
          <p:cNvPr id="3" name="Content Placeholder 2"/>
          <p:cNvSpPr>
            <a:spLocks noGrp="1"/>
          </p:cNvSpPr>
          <p:nvPr>
            <p:ph idx="1"/>
          </p:nvPr>
        </p:nvSpPr>
        <p:spPr>
          <a:xfrm>
            <a:off x="540913" y="1442435"/>
            <a:ext cx="7974437" cy="4734529"/>
          </a:xfrm>
        </p:spPr>
        <p:txBody>
          <a:bodyPr>
            <a:normAutofit fontScale="92500" lnSpcReduction="10000"/>
          </a:bodyPr>
          <a:lstStyle/>
          <a:p>
            <a:r>
              <a:rPr lang="en-GB" sz="2400" dirty="0"/>
              <a:t>r</a:t>
            </a:r>
            <a:r>
              <a:rPr lang="en-GB" sz="2400" dirty="0" smtClean="0"/>
              <a:t>aise the educational aspirations and attainment of children who are looked after and the ability of those who care for them to support their educational development</a:t>
            </a:r>
          </a:p>
          <a:p>
            <a:r>
              <a:rPr lang="en-GB" sz="2400" dirty="0"/>
              <a:t>r</a:t>
            </a:r>
            <a:r>
              <a:rPr lang="en-GB" sz="2400" dirty="0" smtClean="0"/>
              <a:t>einforce the collective accountability and effective leadership across the WG, local authorities, schools, further and higher education institutions for the educational outcomes of children who are looked after</a:t>
            </a:r>
          </a:p>
          <a:p>
            <a:r>
              <a:rPr lang="en-GB" sz="2400" dirty="0" smtClean="0"/>
              <a:t>make education apriority and a point of focus, especially during the periods of upheaval and uncertainty that can happen in the life of children who are looked after</a:t>
            </a:r>
          </a:p>
          <a:p>
            <a:r>
              <a:rPr lang="en-GB" sz="2400" dirty="0"/>
              <a:t>i</a:t>
            </a:r>
            <a:r>
              <a:rPr lang="en-GB" sz="2400" dirty="0" smtClean="0"/>
              <a:t>dentify data that will aid practice, policy making and monitoring of educational outcomes</a:t>
            </a:r>
          </a:p>
          <a:p>
            <a:r>
              <a:rPr lang="en-GB" sz="2400" dirty="0"/>
              <a:t>e</a:t>
            </a:r>
            <a:r>
              <a:rPr lang="en-GB" sz="2400" dirty="0" smtClean="0"/>
              <a:t>nsure excellent practice is identified, promoted and shared where it exists</a:t>
            </a:r>
            <a:endParaRPr lang="en-GB" sz="2400" dirty="0"/>
          </a:p>
        </p:txBody>
      </p:sp>
    </p:spTree>
    <p:extLst>
      <p:ext uri="{BB962C8B-B14F-4D97-AF65-F5344CB8AC3E}">
        <p14:creationId xmlns:p14="http://schemas.microsoft.com/office/powerpoint/2010/main" val="33797237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smtClean="0"/>
              <a:t>‘We must work towards these objectives with urgency. Another year cannot pass where systems and structures we have put in place allows for a single looked after child to have an unsatisfactory educational experience and miss out on opportunities to fulfil their true potential’</a:t>
            </a:r>
            <a:endParaRPr lang="en-GB" dirty="0"/>
          </a:p>
        </p:txBody>
      </p:sp>
    </p:spTree>
    <p:extLst>
      <p:ext uri="{BB962C8B-B14F-4D97-AF65-F5344CB8AC3E}">
        <p14:creationId xmlns:p14="http://schemas.microsoft.com/office/powerpoint/2010/main" val="3201946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facts</a:t>
            </a:r>
            <a:endParaRPr lang="en-GB" dirty="0"/>
          </a:p>
        </p:txBody>
      </p:sp>
      <p:sp>
        <p:nvSpPr>
          <p:cNvPr id="3" name="Content Placeholder 2"/>
          <p:cNvSpPr>
            <a:spLocks noGrp="1"/>
          </p:cNvSpPr>
          <p:nvPr>
            <p:ph idx="1"/>
          </p:nvPr>
        </p:nvSpPr>
        <p:spPr/>
        <p:txBody>
          <a:bodyPr/>
          <a:lstStyle/>
          <a:p>
            <a:r>
              <a:rPr lang="en-GB" sz="2000" dirty="0" smtClean="0"/>
              <a:t>5,755 children were looked after by Welsh local authorities at 31 March 2014</a:t>
            </a:r>
          </a:p>
          <a:p>
            <a:r>
              <a:rPr lang="en-GB" sz="2000" dirty="0" smtClean="0"/>
              <a:t>5,250 of these children were identified as white</a:t>
            </a:r>
          </a:p>
          <a:p>
            <a:pPr marL="0" indent="0">
              <a:buNone/>
            </a:pPr>
            <a:r>
              <a:rPr lang="en-GB" sz="2000" dirty="0" smtClean="0"/>
              <a:t>In 2013 :</a:t>
            </a:r>
          </a:p>
          <a:p>
            <a:r>
              <a:rPr lang="en-GB" sz="2000" dirty="0" smtClean="0"/>
              <a:t>90% of children who are looked after aged 5 -15 are in mainstream schools </a:t>
            </a:r>
          </a:p>
          <a:p>
            <a:r>
              <a:rPr lang="en-GB" sz="2000" dirty="0" smtClean="0"/>
              <a:t>10% of children who are looked after aged 5 -15 are in special schools</a:t>
            </a:r>
          </a:p>
          <a:p>
            <a:r>
              <a:rPr lang="en-GB" sz="2000" dirty="0" smtClean="0"/>
              <a:t>13% who are looked after have a disability</a:t>
            </a:r>
          </a:p>
          <a:p>
            <a:r>
              <a:rPr lang="en-GB" sz="2000" dirty="0" smtClean="0"/>
              <a:t>66% of children who are LAC have some form of special educational needs (SEN)</a:t>
            </a:r>
          </a:p>
          <a:p>
            <a:pPr marL="0" indent="0">
              <a:buNone/>
            </a:pPr>
            <a:endParaRPr lang="en-GB" dirty="0"/>
          </a:p>
        </p:txBody>
      </p:sp>
    </p:spTree>
    <p:extLst>
      <p:ext uri="{BB962C8B-B14F-4D97-AF65-F5344CB8AC3E}">
        <p14:creationId xmlns:p14="http://schemas.microsoft.com/office/powerpoint/2010/main" val="32818702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Defining attainment</a:t>
            </a:r>
            <a:endParaRPr lang="en-GB" dirty="0"/>
          </a:p>
        </p:txBody>
      </p:sp>
      <p:sp>
        <p:nvSpPr>
          <p:cNvPr id="3" name="Content Placeholder 2"/>
          <p:cNvSpPr>
            <a:spLocks noGrp="1"/>
          </p:cNvSpPr>
          <p:nvPr>
            <p:ph idx="1"/>
          </p:nvPr>
        </p:nvSpPr>
        <p:spPr>
          <a:xfrm>
            <a:off x="395536" y="1124744"/>
            <a:ext cx="8291264" cy="4882356"/>
          </a:xfrm>
        </p:spPr>
        <p:txBody>
          <a:bodyPr/>
          <a:lstStyle/>
          <a:p>
            <a:pPr marL="0" indent="0">
              <a:buNone/>
            </a:pPr>
            <a:r>
              <a:rPr lang="en-GB" sz="2400" dirty="0" smtClean="0"/>
              <a:t>Using a number of common measures:</a:t>
            </a:r>
          </a:p>
          <a:p>
            <a:pPr marL="0" indent="0">
              <a:buNone/>
            </a:pPr>
            <a:r>
              <a:rPr lang="en-GB" sz="2400" dirty="0" smtClean="0"/>
              <a:t>Level 2 inclusive (L2inc) refers to the achievement of a volume of qualifications equivalent to 5 GCSEs at grade A* to C including English or Welsh First Language and Mathematics</a:t>
            </a:r>
          </a:p>
          <a:p>
            <a:pPr marL="0" indent="0">
              <a:buNone/>
            </a:pPr>
            <a:r>
              <a:rPr lang="en-GB" sz="2400" dirty="0" smtClean="0"/>
              <a:t>Core Subject Indicator (CSI) refers to the achievement of the expected level in each English or Welsh Language, Mathematics and Science at the end of a key stage</a:t>
            </a:r>
          </a:p>
          <a:p>
            <a:pPr marL="0" indent="0">
              <a:buNone/>
            </a:pPr>
            <a:r>
              <a:rPr lang="en-GB" sz="2400" dirty="0" smtClean="0"/>
              <a:t>The expected level at the end of:</a:t>
            </a:r>
          </a:p>
          <a:p>
            <a:r>
              <a:rPr lang="en-GB" sz="2400" dirty="0" smtClean="0"/>
              <a:t>Foundation Phase is Foundation Phase Outcome 5</a:t>
            </a:r>
          </a:p>
          <a:p>
            <a:r>
              <a:rPr lang="en-GB" sz="2400" dirty="0" smtClean="0"/>
              <a:t>Key Stage 2 is National Curriculum Level 4</a:t>
            </a:r>
          </a:p>
          <a:p>
            <a:r>
              <a:rPr lang="en-GB" sz="2400" dirty="0" smtClean="0"/>
              <a:t>Key Stage 3 is National Curriculum Level 5</a:t>
            </a:r>
            <a:endParaRPr lang="en-GB" sz="2400" dirty="0"/>
          </a:p>
        </p:txBody>
      </p:sp>
    </p:spTree>
    <p:extLst>
      <p:ext uri="{BB962C8B-B14F-4D97-AF65-F5344CB8AC3E}">
        <p14:creationId xmlns:p14="http://schemas.microsoft.com/office/powerpoint/2010/main" val="2903360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t>
            </a:r>
            <a:r>
              <a:rPr lang="en-GB" sz="2700" dirty="0" smtClean="0"/>
              <a:t>ensure that the learner’s progress is properly tracked , so that interventions are quickly applied where attainment appears to be in decline’</a:t>
            </a:r>
            <a:endParaRPr lang="en-GB" sz="2700" dirty="0"/>
          </a:p>
        </p:txBody>
      </p:sp>
      <p:sp>
        <p:nvSpPr>
          <p:cNvPr id="3" name="Content Placeholder 2"/>
          <p:cNvSpPr>
            <a:spLocks noGrp="1"/>
          </p:cNvSpPr>
          <p:nvPr>
            <p:ph idx="1"/>
          </p:nvPr>
        </p:nvSpPr>
        <p:spPr>
          <a:xfrm>
            <a:off x="323528" y="1772816"/>
            <a:ext cx="8291264" cy="3802236"/>
          </a:xfrm>
        </p:spPr>
        <p:txBody>
          <a:bodyPr/>
          <a:lstStyle/>
          <a:p>
            <a:pPr marL="0" indent="0">
              <a:buNone/>
            </a:pPr>
            <a:r>
              <a:rPr lang="en-GB" dirty="0" smtClean="0"/>
              <a:t>So in Cardiff we have set up a virtual school and our aim is to:</a:t>
            </a:r>
          </a:p>
          <a:p>
            <a:r>
              <a:rPr lang="en-GB" dirty="0" smtClean="0"/>
              <a:t>Track pupils on a termly basis </a:t>
            </a:r>
          </a:p>
          <a:p>
            <a:r>
              <a:rPr lang="en-GB" dirty="0" smtClean="0"/>
              <a:t>In partnership with schools identify underachievement, identify the barrier to underachievement and ensure intervention /s recorded and progress is made</a:t>
            </a:r>
          </a:p>
          <a:p>
            <a:pPr marL="0" indent="0">
              <a:buNone/>
            </a:pPr>
            <a:endParaRPr lang="en-GB" dirty="0"/>
          </a:p>
        </p:txBody>
      </p:sp>
    </p:spTree>
    <p:extLst>
      <p:ext uri="{BB962C8B-B14F-4D97-AF65-F5344CB8AC3E}">
        <p14:creationId xmlns:p14="http://schemas.microsoft.com/office/powerpoint/2010/main" val="1773858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VS Register</a:t>
            </a:r>
            <a:endParaRPr lang="en-GB" dirty="0"/>
          </a:p>
        </p:txBody>
      </p:sp>
      <p:pic>
        <p:nvPicPr>
          <p:cNvPr id="4" name="Content Placeholder 3">
            <a:hlinkClick r:id="rId2" action="ppaction://hlinksldjump"/>
          </p:cNvPr>
          <p:cNvPicPr>
            <a:picLocks noGrp="1" noChangeAspect="1"/>
          </p:cNvPicPr>
          <p:nvPr>
            <p:ph idx="1"/>
          </p:nvPr>
        </p:nvPicPr>
        <p:blipFill>
          <a:blip r:embed="rId3"/>
          <a:stretch>
            <a:fillRect/>
          </a:stretch>
        </p:blipFill>
        <p:spPr>
          <a:xfrm>
            <a:off x="179512" y="1268760"/>
            <a:ext cx="6657975" cy="3771900"/>
          </a:xfrm>
          <a:prstGeom prst="rect">
            <a:avLst/>
          </a:prstGeom>
        </p:spPr>
      </p:pic>
      <p:pic>
        <p:nvPicPr>
          <p:cNvPr id="5" name="Picture 4"/>
          <p:cNvPicPr>
            <a:picLocks noChangeAspect="1"/>
          </p:cNvPicPr>
          <p:nvPr/>
        </p:nvPicPr>
        <p:blipFill>
          <a:blip r:embed="rId4"/>
          <a:stretch>
            <a:fillRect/>
          </a:stretch>
        </p:blipFill>
        <p:spPr>
          <a:xfrm>
            <a:off x="2627784" y="4149080"/>
            <a:ext cx="5829300" cy="2381250"/>
          </a:xfrm>
          <a:prstGeom prst="rect">
            <a:avLst/>
          </a:prstGeom>
        </p:spPr>
      </p:pic>
      <p:sp>
        <p:nvSpPr>
          <p:cNvPr id="6" name="Rectangle 5"/>
          <p:cNvSpPr/>
          <p:nvPr/>
        </p:nvSpPr>
        <p:spPr>
          <a:xfrm>
            <a:off x="179512" y="3176968"/>
            <a:ext cx="100811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29090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Pupil Information Sheet</a:t>
            </a:r>
            <a:endParaRPr lang="en-GB" dirty="0"/>
          </a:p>
        </p:txBody>
      </p:sp>
      <p:pic>
        <p:nvPicPr>
          <p:cNvPr id="7" name="Content Placeholder 6"/>
          <p:cNvPicPr>
            <a:picLocks noGrp="1" noChangeAspect="1"/>
          </p:cNvPicPr>
          <p:nvPr>
            <p:ph idx="1"/>
          </p:nvPr>
        </p:nvPicPr>
        <p:blipFill>
          <a:blip r:embed="rId2"/>
          <a:stretch>
            <a:fillRect/>
          </a:stretch>
        </p:blipFill>
        <p:spPr>
          <a:xfrm>
            <a:off x="107504" y="1417638"/>
            <a:ext cx="5805776" cy="4525963"/>
          </a:xfrm>
          <a:prstGeom prst="rect">
            <a:avLst/>
          </a:prstGeom>
        </p:spPr>
      </p:pic>
    </p:spTree>
    <p:extLst>
      <p:ext uri="{BB962C8B-B14F-4D97-AF65-F5344CB8AC3E}">
        <p14:creationId xmlns:p14="http://schemas.microsoft.com/office/powerpoint/2010/main" val="2603760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79512" y="188640"/>
            <a:ext cx="4800600" cy="2305050"/>
          </a:xfrm>
          <a:prstGeom prst="rect">
            <a:avLst/>
          </a:prstGeom>
        </p:spPr>
      </p:pic>
      <p:pic>
        <p:nvPicPr>
          <p:cNvPr id="5" name="Picture 4">
            <a:hlinkClick r:id="rId3" action="ppaction://hlinksldjump"/>
          </p:cNvPr>
          <p:cNvPicPr>
            <a:picLocks noChangeAspect="1"/>
          </p:cNvPicPr>
          <p:nvPr/>
        </p:nvPicPr>
        <p:blipFill>
          <a:blip r:embed="rId4"/>
          <a:stretch>
            <a:fillRect/>
          </a:stretch>
        </p:blipFill>
        <p:spPr>
          <a:xfrm>
            <a:off x="179512" y="2493690"/>
            <a:ext cx="5295900" cy="3533775"/>
          </a:xfrm>
          <a:prstGeom prst="rect">
            <a:avLst/>
          </a:prstGeom>
        </p:spPr>
      </p:pic>
      <p:sp>
        <p:nvSpPr>
          <p:cNvPr id="6" name="Rectangle 5"/>
          <p:cNvSpPr/>
          <p:nvPr/>
        </p:nvSpPr>
        <p:spPr>
          <a:xfrm>
            <a:off x="179512" y="5301208"/>
            <a:ext cx="1296144"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6198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buNone/>
            </a:pPr>
            <a:r>
              <a:rPr lang="en-GB" dirty="0" smtClean="0"/>
              <a:t>The Children Act 2004 (Section 52) places a positive duty on responsible authorities to promote the educational achievement of Looked After Children :</a:t>
            </a:r>
          </a:p>
          <a:p>
            <a:r>
              <a:rPr lang="en-GB" dirty="0" smtClean="0"/>
              <a:t>Appoint Looked After Education Co-ordinators</a:t>
            </a:r>
          </a:p>
          <a:p>
            <a:r>
              <a:rPr lang="en-GB" dirty="0" smtClean="0"/>
              <a:t>Every child should have a high quality Personal Education Plan (PEP)</a:t>
            </a:r>
            <a:endParaRPr lang="en-GB" dirty="0"/>
          </a:p>
        </p:txBody>
      </p:sp>
    </p:spTree>
    <p:extLst>
      <p:ext uri="{BB962C8B-B14F-4D97-AF65-F5344CB8AC3E}">
        <p14:creationId xmlns:p14="http://schemas.microsoft.com/office/powerpoint/2010/main" val="16187336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2060848"/>
            <a:ext cx="8229600" cy="1143000"/>
          </a:xfrm>
        </p:spPr>
        <p:txBody>
          <a:bodyPr>
            <a:normAutofit fontScale="90000"/>
          </a:bodyPr>
          <a:lstStyle/>
          <a:p>
            <a:r>
              <a:rPr lang="en-GB" dirty="0" smtClean="0"/>
              <a:t>The LACE team based in Education</a:t>
            </a:r>
            <a:endParaRPr lang="en-GB" dirty="0"/>
          </a:p>
        </p:txBody>
      </p:sp>
      <p:sp>
        <p:nvSpPr>
          <p:cNvPr id="2" name="Content Placeholder 1"/>
          <p:cNvSpPr>
            <a:spLocks noGrp="1"/>
          </p:cNvSpPr>
          <p:nvPr>
            <p:ph idx="1"/>
          </p:nvPr>
        </p:nvSpPr>
        <p:spPr/>
        <p:txBody>
          <a:bodyPr/>
          <a:lstStyle/>
          <a:p>
            <a:pPr marL="109537" indent="0">
              <a:buNone/>
            </a:pPr>
            <a:endParaRPr lang="en-GB" dirty="0" smtClean="0"/>
          </a:p>
          <a:p>
            <a:pPr marL="109537" indent="0">
              <a:buNone/>
            </a:pPr>
            <a:endParaRPr lang="en-GB" dirty="0"/>
          </a:p>
          <a:p>
            <a:pPr marL="109537" indent="0">
              <a:buNone/>
            </a:pPr>
            <a:endParaRPr lang="en-GB" dirty="0"/>
          </a:p>
        </p:txBody>
      </p:sp>
    </p:spTree>
    <p:extLst>
      <p:ext uri="{BB962C8B-B14F-4D97-AF65-F5344CB8AC3E}">
        <p14:creationId xmlns:p14="http://schemas.microsoft.com/office/powerpoint/2010/main" val="35809394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Personal Education Plans (PEPs)</a:t>
            </a:r>
            <a:endParaRPr lang="en-GB" dirty="0"/>
          </a:p>
        </p:txBody>
      </p:sp>
      <p:sp>
        <p:nvSpPr>
          <p:cNvPr id="3" name="Content Placeholder 2"/>
          <p:cNvSpPr>
            <a:spLocks noGrp="1"/>
          </p:cNvSpPr>
          <p:nvPr>
            <p:ph idx="1"/>
          </p:nvPr>
        </p:nvSpPr>
        <p:spPr/>
        <p:txBody>
          <a:bodyPr/>
          <a:lstStyle/>
          <a:p>
            <a:endParaRPr lang="en-GB" sz="2400" dirty="0"/>
          </a:p>
          <a:p>
            <a:endParaRPr lang="en-GB" sz="2400" dirty="0" smtClean="0"/>
          </a:p>
          <a:p>
            <a:r>
              <a:rPr lang="en-GB" sz="2400" dirty="0" smtClean="0"/>
              <a:t>Wherever the child is place, his/her social worker MUST take the lead to:</a:t>
            </a:r>
          </a:p>
          <a:p>
            <a:pPr marL="0" indent="0">
              <a:buNone/>
            </a:pPr>
            <a:r>
              <a:rPr lang="en-GB" sz="2400" dirty="0" smtClean="0"/>
              <a:t>  - initiate a PEP, as part of the Care Plan, irrespective of whether the child has a school place or not</a:t>
            </a:r>
            <a:endParaRPr lang="en-GB" sz="2400" dirty="0"/>
          </a:p>
        </p:txBody>
      </p:sp>
    </p:spTree>
    <p:extLst>
      <p:ext uri="{BB962C8B-B14F-4D97-AF65-F5344CB8AC3E}">
        <p14:creationId xmlns:p14="http://schemas.microsoft.com/office/powerpoint/2010/main" val="24265300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 PEP?</a:t>
            </a:r>
            <a:endParaRPr lang="en-GB" dirty="0"/>
          </a:p>
        </p:txBody>
      </p:sp>
      <p:sp>
        <p:nvSpPr>
          <p:cNvPr id="3" name="Content Placeholder 2"/>
          <p:cNvSpPr>
            <a:spLocks noGrp="1"/>
          </p:cNvSpPr>
          <p:nvPr>
            <p:ph idx="1"/>
          </p:nvPr>
        </p:nvSpPr>
        <p:spPr/>
        <p:txBody>
          <a:bodyPr/>
          <a:lstStyle/>
          <a:p>
            <a:pPr marL="0" indent="0">
              <a:buNone/>
            </a:pPr>
            <a:r>
              <a:rPr lang="en-GB" sz="2400" b="1" dirty="0" smtClean="0"/>
              <a:t>‘ A tool to support personalised learning of the child reflecting educational needs/ views and ambitions’</a:t>
            </a:r>
          </a:p>
          <a:p>
            <a:pPr marL="0" indent="0">
              <a:buNone/>
            </a:pPr>
            <a:endParaRPr lang="en-GB" sz="2400" b="1" dirty="0"/>
          </a:p>
          <a:p>
            <a:r>
              <a:rPr lang="en-GB" sz="2400" dirty="0" smtClean="0"/>
              <a:t>Sets clear goals or targets relating to their achievements, out of school activities and personal/behavioural targets</a:t>
            </a:r>
          </a:p>
          <a:p>
            <a:r>
              <a:rPr lang="en-GB" sz="2400" dirty="0" smtClean="0"/>
              <a:t>MUST involve the child, parent and /or family member and carer</a:t>
            </a:r>
          </a:p>
          <a:p>
            <a:r>
              <a:rPr lang="en-GB" sz="2400" dirty="0" smtClean="0"/>
              <a:t>Completed in partnership with key people in the child’s life</a:t>
            </a:r>
          </a:p>
          <a:p>
            <a:endParaRPr lang="en-GB" sz="2400" dirty="0"/>
          </a:p>
        </p:txBody>
      </p:sp>
    </p:spTree>
    <p:extLst>
      <p:ext uri="{BB962C8B-B14F-4D97-AF65-F5344CB8AC3E}">
        <p14:creationId xmlns:p14="http://schemas.microsoft.com/office/powerpoint/2010/main" val="39353974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And……..</a:t>
            </a:r>
            <a:endParaRPr lang="en-GB" dirty="0"/>
          </a:p>
        </p:txBody>
      </p:sp>
      <p:sp>
        <p:nvSpPr>
          <p:cNvPr id="3" name="Content Placeholder 2"/>
          <p:cNvSpPr>
            <a:spLocks noGrp="1"/>
          </p:cNvSpPr>
          <p:nvPr>
            <p:ph idx="1"/>
          </p:nvPr>
        </p:nvSpPr>
        <p:spPr/>
        <p:txBody>
          <a:bodyPr/>
          <a:lstStyle/>
          <a:p>
            <a:r>
              <a:rPr lang="en-GB" sz="2400" dirty="0" smtClean="0"/>
              <a:t>Is an achievement record</a:t>
            </a:r>
          </a:p>
          <a:p>
            <a:r>
              <a:rPr lang="en-GB" sz="2400" dirty="0" smtClean="0"/>
              <a:t>Includes a history of educational placements</a:t>
            </a:r>
          </a:p>
          <a:p>
            <a:r>
              <a:rPr lang="en-GB" sz="2400" dirty="0" smtClean="0"/>
              <a:t>Is linked to other education plans e.g. Individual Education Plans (IEPs)</a:t>
            </a:r>
          </a:p>
          <a:p>
            <a:r>
              <a:rPr lang="en-GB" sz="2400" dirty="0" smtClean="0"/>
              <a:t>Identifies additional needs, e.g. developmental, educational, behavioural and emotional needs</a:t>
            </a:r>
          </a:p>
          <a:p>
            <a:r>
              <a:rPr lang="en-GB" sz="2400" dirty="0" smtClean="0"/>
              <a:t>Records short and long term targets</a:t>
            </a:r>
          </a:p>
          <a:p>
            <a:r>
              <a:rPr lang="en-GB" sz="2400" dirty="0" smtClean="0"/>
              <a:t>Identifies the support required and how it will be provided</a:t>
            </a:r>
          </a:p>
          <a:p>
            <a:pPr marL="0" indent="0">
              <a:buNone/>
            </a:pPr>
            <a:endParaRPr lang="en-GB" sz="2400" dirty="0"/>
          </a:p>
        </p:txBody>
      </p:sp>
    </p:spTree>
    <p:extLst>
      <p:ext uri="{BB962C8B-B14F-4D97-AF65-F5344CB8AC3E}">
        <p14:creationId xmlns:p14="http://schemas.microsoft.com/office/powerpoint/2010/main" val="1197099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539552" y="1196752"/>
            <a:ext cx="8229600" cy="4525963"/>
          </a:xfrm>
        </p:spPr>
        <p:txBody>
          <a:bodyPr/>
          <a:lstStyle/>
          <a:p>
            <a:pPr marL="0" indent="0">
              <a:buNone/>
            </a:pPr>
            <a:r>
              <a:rPr lang="en-GB" dirty="0" smtClean="0"/>
              <a:t>There is a gap in educational outcomes of children that are looked after at every key stage</a:t>
            </a:r>
          </a:p>
          <a:p>
            <a:pPr marL="0" indent="0">
              <a:buNone/>
            </a:pP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278970020"/>
              </p:ext>
            </p:extLst>
          </p:nvPr>
        </p:nvGraphicFramePr>
        <p:xfrm>
          <a:off x="1043608" y="2780928"/>
          <a:ext cx="6432375" cy="2895600"/>
        </p:xfrm>
        <a:graphic>
          <a:graphicData uri="http://schemas.openxmlformats.org/drawingml/2006/table">
            <a:tbl>
              <a:tblPr firstRow="1" bandRow="1">
                <a:tableStyleId>{5C22544A-7EE6-4342-B048-85BDC9FD1C3A}</a:tableStyleId>
              </a:tblPr>
              <a:tblGrid>
                <a:gridCol w="2144125"/>
                <a:gridCol w="2144125"/>
                <a:gridCol w="2144125"/>
              </a:tblGrid>
              <a:tr h="0">
                <a:tc>
                  <a:txBody>
                    <a:bodyPr/>
                    <a:lstStyle/>
                    <a:p>
                      <a:r>
                        <a:rPr lang="en-GB" dirty="0" smtClean="0"/>
                        <a:t>Stage</a:t>
                      </a:r>
                      <a:endParaRPr lang="en-GB" dirty="0"/>
                    </a:p>
                  </a:txBody>
                  <a:tcPr/>
                </a:tc>
                <a:tc>
                  <a:txBody>
                    <a:bodyPr/>
                    <a:lstStyle/>
                    <a:p>
                      <a:r>
                        <a:rPr lang="en-GB" b="0" dirty="0" smtClean="0"/>
                        <a:t>Pupils in Wales</a:t>
                      </a:r>
                      <a:endParaRPr lang="en-GB" b="0" dirty="0"/>
                    </a:p>
                  </a:txBody>
                  <a:tcPr/>
                </a:tc>
                <a:tc>
                  <a:txBody>
                    <a:bodyPr/>
                    <a:lstStyle/>
                    <a:p>
                      <a:r>
                        <a:rPr lang="en-GB" dirty="0" smtClean="0"/>
                        <a:t>Looked</a:t>
                      </a:r>
                      <a:r>
                        <a:rPr lang="en-GB" baseline="0" dirty="0" smtClean="0"/>
                        <a:t> After Children</a:t>
                      </a:r>
                      <a:endParaRPr lang="en-GB" dirty="0"/>
                    </a:p>
                  </a:txBody>
                  <a:tcPr/>
                </a:tc>
              </a:tr>
              <a:tr h="0">
                <a:tc>
                  <a:txBody>
                    <a:bodyPr/>
                    <a:lstStyle/>
                    <a:p>
                      <a:r>
                        <a:rPr lang="en-GB" sz="1400" dirty="0" smtClean="0"/>
                        <a:t>Foundation Phase</a:t>
                      </a:r>
                      <a:endParaRPr lang="en-GB" sz="1400" dirty="0"/>
                    </a:p>
                  </a:txBody>
                  <a:tcPr/>
                </a:tc>
                <a:tc>
                  <a:txBody>
                    <a:bodyPr/>
                    <a:lstStyle/>
                    <a:p>
                      <a:r>
                        <a:rPr lang="en-GB" b="0" dirty="0" smtClean="0"/>
                        <a:t>83%</a:t>
                      </a:r>
                      <a:endParaRPr lang="en-GB" b="0" dirty="0"/>
                    </a:p>
                  </a:txBody>
                  <a:tcPr/>
                </a:tc>
                <a:tc>
                  <a:txBody>
                    <a:bodyPr/>
                    <a:lstStyle/>
                    <a:p>
                      <a:r>
                        <a:rPr lang="en-GB" dirty="0" smtClean="0"/>
                        <a:t>53%</a:t>
                      </a:r>
                      <a:endParaRPr lang="en-GB" dirty="0"/>
                    </a:p>
                  </a:txBody>
                  <a:tcPr/>
                </a:tc>
              </a:tr>
              <a:tr h="0">
                <a:tc>
                  <a:txBody>
                    <a:bodyPr/>
                    <a:lstStyle/>
                    <a:p>
                      <a:r>
                        <a:rPr lang="en-GB" sz="1400" dirty="0" smtClean="0"/>
                        <a:t>Key Stage 2 CSI</a:t>
                      </a:r>
                      <a:endParaRPr lang="en-GB" sz="1400" dirty="0"/>
                    </a:p>
                  </a:txBody>
                  <a:tcPr/>
                </a:tc>
                <a:tc>
                  <a:txBody>
                    <a:bodyPr/>
                    <a:lstStyle/>
                    <a:p>
                      <a:r>
                        <a:rPr lang="en-GB" b="0" dirty="0" smtClean="0"/>
                        <a:t>84%</a:t>
                      </a:r>
                      <a:endParaRPr lang="en-GB" b="0" dirty="0"/>
                    </a:p>
                  </a:txBody>
                  <a:tcPr/>
                </a:tc>
                <a:tc>
                  <a:txBody>
                    <a:bodyPr/>
                    <a:lstStyle/>
                    <a:p>
                      <a:r>
                        <a:rPr lang="en-GB" dirty="0" smtClean="0"/>
                        <a:t>53%</a:t>
                      </a:r>
                      <a:endParaRPr lang="en-GB" dirty="0"/>
                    </a:p>
                  </a:txBody>
                  <a:tcPr/>
                </a:tc>
              </a:tr>
              <a:tr h="0">
                <a:tc>
                  <a:txBody>
                    <a:bodyPr/>
                    <a:lstStyle/>
                    <a:p>
                      <a:r>
                        <a:rPr lang="en-GB" sz="1400" dirty="0" smtClean="0"/>
                        <a:t>Key Stage 3 CSI</a:t>
                      </a:r>
                      <a:endParaRPr lang="en-GB" sz="1400" dirty="0"/>
                    </a:p>
                  </a:txBody>
                  <a:tcPr/>
                </a:tc>
                <a:tc>
                  <a:txBody>
                    <a:bodyPr/>
                    <a:lstStyle/>
                    <a:p>
                      <a:r>
                        <a:rPr lang="en-GB" b="0" dirty="0" smtClean="0"/>
                        <a:t>77%</a:t>
                      </a:r>
                      <a:endParaRPr lang="en-GB" b="0" dirty="0"/>
                    </a:p>
                  </a:txBody>
                  <a:tcPr/>
                </a:tc>
                <a:tc>
                  <a:txBody>
                    <a:bodyPr/>
                    <a:lstStyle/>
                    <a:p>
                      <a:r>
                        <a:rPr lang="en-GB" dirty="0" smtClean="0"/>
                        <a:t>36%</a:t>
                      </a:r>
                      <a:endParaRPr lang="en-GB" dirty="0"/>
                    </a:p>
                  </a:txBody>
                  <a:tcPr/>
                </a:tc>
              </a:tr>
              <a:tr h="0">
                <a:tc>
                  <a:txBody>
                    <a:bodyPr/>
                    <a:lstStyle/>
                    <a:p>
                      <a:r>
                        <a:rPr lang="en-GB" sz="1400" dirty="0" smtClean="0"/>
                        <a:t>Key stage 4:</a:t>
                      </a:r>
                      <a:r>
                        <a:rPr lang="en-GB" sz="1400" baseline="0" dirty="0" smtClean="0"/>
                        <a:t> 5 GCSEs at Grade A* -C in English or Welsh first Language and Mathematics</a:t>
                      </a:r>
                      <a:endParaRPr lang="en-GB" sz="1400" dirty="0"/>
                    </a:p>
                  </a:txBody>
                  <a:tcPr/>
                </a:tc>
                <a:tc>
                  <a:txBody>
                    <a:bodyPr/>
                    <a:lstStyle/>
                    <a:p>
                      <a:r>
                        <a:rPr lang="en-GB" b="0" dirty="0" smtClean="0"/>
                        <a:t>53%</a:t>
                      </a:r>
                      <a:endParaRPr lang="en-GB" b="0" dirty="0"/>
                    </a:p>
                  </a:txBody>
                  <a:tcPr/>
                </a:tc>
                <a:tc>
                  <a:txBody>
                    <a:bodyPr/>
                    <a:lstStyle/>
                    <a:p>
                      <a:r>
                        <a:rPr lang="en-GB" dirty="0" smtClean="0"/>
                        <a:t>13%</a:t>
                      </a:r>
                      <a:endParaRPr lang="en-GB" dirty="0"/>
                    </a:p>
                  </a:txBody>
                  <a:tcPr/>
                </a:tc>
              </a:tr>
            </a:tbl>
          </a:graphicData>
        </a:graphic>
      </p:graphicFrame>
    </p:spTree>
    <p:extLst>
      <p:ext uri="{BB962C8B-B14F-4D97-AF65-F5344CB8AC3E}">
        <p14:creationId xmlns:p14="http://schemas.microsoft.com/office/powerpoint/2010/main" val="12202747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And …….</a:t>
            </a:r>
            <a:endParaRPr lang="en-GB" dirty="0"/>
          </a:p>
        </p:txBody>
      </p:sp>
      <p:sp>
        <p:nvSpPr>
          <p:cNvPr id="3" name="Content Placeholder 2"/>
          <p:cNvSpPr>
            <a:spLocks noGrp="1"/>
          </p:cNvSpPr>
          <p:nvPr>
            <p:ph idx="1"/>
          </p:nvPr>
        </p:nvSpPr>
        <p:spPr>
          <a:xfrm>
            <a:off x="457200" y="2204864"/>
            <a:ext cx="8229600" cy="3921299"/>
          </a:xfrm>
        </p:spPr>
        <p:txBody>
          <a:bodyPr/>
          <a:lstStyle/>
          <a:p>
            <a:r>
              <a:rPr lang="en-GB" sz="2400" dirty="0" smtClean="0"/>
              <a:t>Identifies and plans for transitions in particular movement to higher education, employment and training</a:t>
            </a:r>
          </a:p>
          <a:p>
            <a:r>
              <a:rPr lang="en-GB" sz="2400" dirty="0" smtClean="0"/>
              <a:t>Considers out of school life and engagement in positive activities</a:t>
            </a:r>
          </a:p>
          <a:p>
            <a:r>
              <a:rPr lang="en-GB" sz="2400" dirty="0" smtClean="0"/>
              <a:t>Monitors attendance</a:t>
            </a:r>
            <a:endParaRPr lang="en-GB" sz="2400" dirty="0"/>
          </a:p>
        </p:txBody>
      </p:sp>
    </p:spTree>
    <p:extLst>
      <p:ext uri="{BB962C8B-B14F-4D97-AF65-F5344CB8AC3E}">
        <p14:creationId xmlns:p14="http://schemas.microsoft.com/office/powerpoint/2010/main" val="24257873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makes a good PEP?</a:t>
            </a:r>
            <a:endParaRPr lang="en-GB" dirty="0"/>
          </a:p>
        </p:txBody>
      </p:sp>
      <p:sp>
        <p:nvSpPr>
          <p:cNvPr id="3" name="Content Placeholder 2"/>
          <p:cNvSpPr>
            <a:spLocks noGrp="1"/>
          </p:cNvSpPr>
          <p:nvPr>
            <p:ph idx="1"/>
          </p:nvPr>
        </p:nvSpPr>
        <p:spPr>
          <a:xfrm>
            <a:off x="457200" y="1196752"/>
            <a:ext cx="8229600" cy="4525963"/>
          </a:xfrm>
        </p:spPr>
        <p:txBody>
          <a:bodyPr/>
          <a:lstStyle/>
          <a:p>
            <a:r>
              <a:rPr lang="en-GB" sz="2400" dirty="0" smtClean="0"/>
              <a:t>Listens to the voice of the child</a:t>
            </a:r>
          </a:p>
          <a:p>
            <a:r>
              <a:rPr lang="en-GB" sz="2400" dirty="0" smtClean="0"/>
              <a:t>Timely</a:t>
            </a:r>
          </a:p>
          <a:p>
            <a:r>
              <a:rPr lang="en-GB" sz="2400" dirty="0" smtClean="0"/>
              <a:t>Detailed</a:t>
            </a:r>
          </a:p>
          <a:p>
            <a:r>
              <a:rPr lang="en-GB" sz="2400" dirty="0" smtClean="0"/>
              <a:t>Contains all requested data</a:t>
            </a:r>
          </a:p>
          <a:p>
            <a:r>
              <a:rPr lang="en-GB" sz="2400" dirty="0" smtClean="0"/>
              <a:t>Clear, relevant but achievable goals</a:t>
            </a:r>
          </a:p>
          <a:p>
            <a:r>
              <a:rPr lang="en-GB" sz="2400" dirty="0" smtClean="0"/>
              <a:t>Linked to notes recorded in the PEP</a:t>
            </a:r>
          </a:p>
          <a:p>
            <a:r>
              <a:rPr lang="en-GB" sz="2400" dirty="0" smtClean="0"/>
              <a:t>Takes account of views of all key people e.g. foster carer, school staff, social worker and other key professionals</a:t>
            </a:r>
          </a:p>
          <a:p>
            <a:r>
              <a:rPr lang="en-GB" sz="2400" dirty="0" smtClean="0"/>
              <a:t>Is holistic</a:t>
            </a:r>
          </a:p>
          <a:p>
            <a:r>
              <a:rPr lang="en-GB" sz="2400" dirty="0" smtClean="0"/>
              <a:t>Plans and records the aspirations for the child’s future</a:t>
            </a:r>
          </a:p>
          <a:p>
            <a:endParaRPr lang="en-GB" sz="2400" dirty="0" smtClean="0"/>
          </a:p>
          <a:p>
            <a:endParaRPr lang="en-GB" sz="2400" dirty="0"/>
          </a:p>
        </p:txBody>
      </p:sp>
    </p:spTree>
    <p:extLst>
      <p:ext uri="{BB962C8B-B14F-4D97-AF65-F5344CB8AC3E}">
        <p14:creationId xmlns:p14="http://schemas.microsoft.com/office/powerpoint/2010/main" val="29510964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dirty="0"/>
          </a:p>
        </p:txBody>
      </p:sp>
      <p:sp>
        <p:nvSpPr>
          <p:cNvPr id="2" name="Content Placeholder 1"/>
          <p:cNvSpPr>
            <a:spLocks noGrp="1"/>
          </p:cNvSpPr>
          <p:nvPr>
            <p:ph idx="1"/>
          </p:nvPr>
        </p:nvSpPr>
        <p:spPr/>
        <p:txBody>
          <a:bodyPr/>
          <a:lstStyle/>
          <a:p>
            <a:pPr marL="109537" indent="0">
              <a:buNone/>
            </a:pPr>
            <a:r>
              <a:rPr lang="en-GB" dirty="0" smtClean="0"/>
              <a:t>What does good provision in school look like for  Looked After Children look like?</a:t>
            </a:r>
            <a:endParaRPr lang="en-GB" dirty="0"/>
          </a:p>
        </p:txBody>
      </p:sp>
    </p:spTree>
    <p:extLst>
      <p:ext uri="{BB962C8B-B14F-4D97-AF65-F5344CB8AC3E}">
        <p14:creationId xmlns:p14="http://schemas.microsoft.com/office/powerpoint/2010/main" val="41114874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C79B479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40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8" descr="IMG_047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463" y="2946400"/>
            <a:ext cx="3263900" cy="2459038"/>
          </a:xfrm>
          <a:prstGeom prst="rect">
            <a:avLst/>
          </a:prstGeom>
          <a:noFill/>
          <a:ln w="539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148" name="Picture 2" descr="G:\DCIM\114___02\IMG_092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36673">
            <a:off x="2754313" y="4394200"/>
            <a:ext cx="2063750" cy="2062163"/>
          </a:xfrm>
          <a:prstGeom prst="rect">
            <a:avLst/>
          </a:prstGeom>
          <a:noFill/>
          <a:ln w="412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149" name="Picture 7" descr="IMG_066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735489">
            <a:off x="3738563" y="488950"/>
            <a:ext cx="2536825" cy="2535238"/>
          </a:xfrm>
          <a:prstGeom prst="rect">
            <a:avLst/>
          </a:prstGeom>
          <a:noFill/>
          <a:ln w="412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15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638" y="234950"/>
            <a:ext cx="2297112"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WordArt 9"/>
          <p:cNvSpPr>
            <a:spLocks noChangeArrowheads="1" noChangeShapeType="1" noTextEdit="1"/>
          </p:cNvSpPr>
          <p:nvPr/>
        </p:nvSpPr>
        <p:spPr bwMode="auto">
          <a:xfrm rot="648120">
            <a:off x="3757613" y="2262188"/>
            <a:ext cx="2259012" cy="690562"/>
          </a:xfrm>
          <a:prstGeom prst="rect">
            <a:avLst/>
          </a:prstGeom>
        </p:spPr>
        <p:txBody>
          <a:bodyPr wrap="none" fromWordArt="1">
            <a:prstTxWarp prst="textPlain">
              <a:avLst>
                <a:gd name="adj" fmla="val 50000"/>
              </a:avLst>
            </a:prstTxWarp>
          </a:bodyPr>
          <a:lstStyle/>
          <a:p>
            <a:pPr algn="ctr"/>
            <a:r>
              <a:rPr lang="en-GB" sz="3600" kern="10" dirty="0">
                <a:ln w="0">
                  <a:solidFill>
                    <a:srgbClr val="FF0000"/>
                  </a:solidFill>
                  <a:round/>
                  <a:headEnd/>
                  <a:tailEnd/>
                </a:ln>
                <a:solidFill>
                  <a:schemeClr val="bg1"/>
                </a:solidFill>
                <a:latin typeface="Segoe Script"/>
              </a:rPr>
              <a:t>Build to Express</a:t>
            </a:r>
          </a:p>
        </p:txBody>
      </p:sp>
      <p:sp>
        <p:nvSpPr>
          <p:cNvPr id="6152" name="WordArt 10"/>
          <p:cNvSpPr>
            <a:spLocks noChangeArrowheads="1" noChangeShapeType="1" noTextEdit="1"/>
          </p:cNvSpPr>
          <p:nvPr/>
        </p:nvSpPr>
        <p:spPr bwMode="auto">
          <a:xfrm>
            <a:off x="188913" y="3027363"/>
            <a:ext cx="2257425" cy="690562"/>
          </a:xfrm>
          <a:prstGeom prst="rect">
            <a:avLst/>
          </a:prstGeom>
        </p:spPr>
        <p:txBody>
          <a:bodyPr wrap="none" fromWordArt="1">
            <a:prstTxWarp prst="textPlain">
              <a:avLst>
                <a:gd name="adj" fmla="val 50000"/>
              </a:avLst>
            </a:prstTxWarp>
          </a:bodyPr>
          <a:lstStyle/>
          <a:p>
            <a:pPr algn="ctr"/>
            <a:r>
              <a:rPr lang="en-GB" sz="3600" kern="10" dirty="0">
                <a:ln w="19050">
                  <a:solidFill>
                    <a:srgbClr val="000000"/>
                  </a:solidFill>
                  <a:round/>
                  <a:headEnd/>
                  <a:tailEnd/>
                </a:ln>
                <a:solidFill>
                  <a:srgbClr val="000000"/>
                </a:solidFill>
                <a:latin typeface="Segoe Script"/>
              </a:rPr>
              <a:t>Cookery Therapy</a:t>
            </a:r>
          </a:p>
        </p:txBody>
      </p:sp>
      <p:sp>
        <p:nvSpPr>
          <p:cNvPr id="6153" name="WordArt 11"/>
          <p:cNvSpPr>
            <a:spLocks noChangeArrowheads="1" noChangeShapeType="1" noTextEdit="1"/>
          </p:cNvSpPr>
          <p:nvPr/>
        </p:nvSpPr>
        <p:spPr bwMode="auto">
          <a:xfrm rot="-726487">
            <a:off x="3101975" y="5948363"/>
            <a:ext cx="1720850" cy="444500"/>
          </a:xfrm>
          <a:prstGeom prst="rect">
            <a:avLst/>
          </a:prstGeom>
        </p:spPr>
        <p:txBody>
          <a:bodyPr wrap="none" fromWordArt="1">
            <a:prstTxWarp prst="textPlain">
              <a:avLst>
                <a:gd name="adj" fmla="val 50000"/>
              </a:avLst>
            </a:prstTxWarp>
          </a:bodyPr>
          <a:lstStyle/>
          <a:p>
            <a:pPr algn="ctr"/>
            <a:r>
              <a:rPr lang="en-GB" sz="3600" b="1" kern="10" dirty="0">
                <a:ln w="19050">
                  <a:solidFill>
                    <a:srgbClr val="000000"/>
                  </a:solidFill>
                  <a:round/>
                  <a:headEnd/>
                  <a:tailEnd/>
                </a:ln>
                <a:solidFill>
                  <a:srgbClr val="FFFFFF"/>
                </a:solidFill>
                <a:latin typeface="Segoe Script"/>
              </a:rPr>
              <a:t>Mrs Smith</a:t>
            </a:r>
          </a:p>
        </p:txBody>
      </p:sp>
      <p:pic>
        <p:nvPicPr>
          <p:cNvPr id="8" name="Picture 7"/>
          <p:cNvPicPr>
            <a:picLocks noChangeAspect="1"/>
          </p:cNvPicPr>
          <p:nvPr/>
        </p:nvPicPr>
        <p:blipFill rotWithShape="1">
          <a:blip r:embed="rId7" cstate="print">
            <a:extLst/>
          </a:blip>
          <a:srcRect l="17499" r="10102"/>
          <a:stretch/>
        </p:blipFill>
        <p:spPr>
          <a:xfrm rot="20909646">
            <a:off x="6768505" y="290959"/>
            <a:ext cx="2167956" cy="2815684"/>
          </a:xfrm>
          <a:prstGeom prst="rect">
            <a:avLst/>
          </a:prstGeom>
          <a:scene3d>
            <a:camera prst="orthographicFront"/>
            <a:lightRig rig="threePt" dir="t"/>
          </a:scene3d>
          <a:sp3d extrusionH="31750" contourW="31750">
            <a:bevelT w="31750"/>
            <a:bevelB w="31750"/>
          </a:sp3d>
        </p:spPr>
      </p:pic>
    </p:spTree>
    <p:extLst>
      <p:ext uri="{BB962C8B-B14F-4D97-AF65-F5344CB8AC3E}">
        <p14:creationId xmlns:p14="http://schemas.microsoft.com/office/powerpoint/2010/main" val="5279513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u="sng" dirty="0" smtClean="0"/>
              <a:t>Some questions to answer as a governor</a:t>
            </a:r>
            <a:endParaRPr lang="en-GB" sz="3200" u="sng" dirty="0"/>
          </a:p>
        </p:txBody>
      </p:sp>
      <p:sp>
        <p:nvSpPr>
          <p:cNvPr id="3" name="Content Placeholder 2"/>
          <p:cNvSpPr>
            <a:spLocks noGrp="1"/>
          </p:cNvSpPr>
          <p:nvPr>
            <p:ph idx="1"/>
          </p:nvPr>
        </p:nvSpPr>
        <p:spPr/>
        <p:txBody>
          <a:bodyPr/>
          <a:lstStyle/>
          <a:p>
            <a:r>
              <a:rPr lang="en-GB" sz="2400" dirty="0" smtClean="0"/>
              <a:t>Who is the Looked After Children’s designated teacher in your school?</a:t>
            </a:r>
          </a:p>
          <a:p>
            <a:r>
              <a:rPr lang="en-GB" sz="2400" dirty="0" smtClean="0"/>
              <a:t>Is the LAC designated teacher tracking, monitoring and challenging where necessary the progress of Looked After pupils?</a:t>
            </a:r>
          </a:p>
          <a:p>
            <a:r>
              <a:rPr lang="en-GB" sz="2400" dirty="0" smtClean="0"/>
              <a:t>What has your school got in place to consider the well being of Looked After pupils?</a:t>
            </a:r>
          </a:p>
          <a:p>
            <a:r>
              <a:rPr lang="en-GB" sz="2400" dirty="0" smtClean="0"/>
              <a:t>Is there a designated  governor for Looked After Children on the governing body?</a:t>
            </a:r>
          </a:p>
          <a:p>
            <a:r>
              <a:rPr lang="en-GB" sz="2400" dirty="0" smtClean="0"/>
              <a:t>Is the designated teacher reporting the progress of Looked After pupils on a regular basis?</a:t>
            </a:r>
            <a:endParaRPr lang="en-GB" sz="2400" dirty="0"/>
          </a:p>
        </p:txBody>
      </p:sp>
    </p:spTree>
    <p:extLst>
      <p:ext uri="{BB962C8B-B14F-4D97-AF65-F5344CB8AC3E}">
        <p14:creationId xmlns:p14="http://schemas.microsoft.com/office/powerpoint/2010/main" val="17389568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395536" y="764704"/>
            <a:ext cx="8229600" cy="6009531"/>
          </a:xfrm>
        </p:spPr>
        <p:txBody>
          <a:bodyPr/>
          <a:lstStyle/>
          <a:p>
            <a:r>
              <a:rPr lang="en-GB" sz="2000" dirty="0" smtClean="0"/>
              <a:t>What additional support and intervention is in place for the LAC pupils in the school?</a:t>
            </a:r>
          </a:p>
          <a:p>
            <a:r>
              <a:rPr lang="en-GB" sz="2000" dirty="0" smtClean="0"/>
              <a:t>Are the attendance and any exclusions of the Looked After pupils being monitored?</a:t>
            </a:r>
          </a:p>
          <a:p>
            <a:r>
              <a:rPr lang="en-GB" sz="2000" dirty="0" smtClean="0"/>
              <a:t>Are the views of the Looked After pupils sought, valued and used to inform appropriate provision?</a:t>
            </a:r>
          </a:p>
          <a:p>
            <a:r>
              <a:rPr lang="en-GB" sz="2000" dirty="0" smtClean="0"/>
              <a:t>Is the school involving, communicating and working in partnership with the foster carers or children’s home?</a:t>
            </a:r>
          </a:p>
          <a:p>
            <a:r>
              <a:rPr lang="en-GB" sz="2000" dirty="0" smtClean="0"/>
              <a:t>Are the Personal Education Plans (PEPs) up to date and of good quality?</a:t>
            </a:r>
          </a:p>
          <a:p>
            <a:r>
              <a:rPr lang="en-GB" sz="2000" dirty="0" smtClean="0"/>
              <a:t>Is the governing body challenging under-performance of Looked After pupils?</a:t>
            </a:r>
          </a:p>
          <a:p>
            <a:r>
              <a:rPr lang="en-GB" sz="2000" dirty="0" smtClean="0"/>
              <a:t>Has the governing body accessed training to understand fully their responsibilities in working with this vulnerable group of young people</a:t>
            </a:r>
            <a:r>
              <a:rPr lang="en-GB" sz="2400" dirty="0" smtClean="0"/>
              <a:t>?</a:t>
            </a:r>
            <a:endParaRPr lang="en-GB" sz="2400" dirty="0"/>
          </a:p>
        </p:txBody>
      </p:sp>
    </p:spTree>
    <p:extLst>
      <p:ext uri="{BB962C8B-B14F-4D97-AF65-F5344CB8AC3E}">
        <p14:creationId xmlns:p14="http://schemas.microsoft.com/office/powerpoint/2010/main" val="13346964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Two things to take away</a:t>
            </a:r>
            <a:endParaRPr lang="en-GB" dirty="0"/>
          </a:p>
        </p:txBody>
      </p:sp>
      <p:sp>
        <p:nvSpPr>
          <p:cNvPr id="3" name="Content Placeholder 2"/>
          <p:cNvSpPr>
            <a:spLocks noGrp="1"/>
          </p:cNvSpPr>
          <p:nvPr>
            <p:ph idx="1"/>
          </p:nvPr>
        </p:nvSpPr>
        <p:spPr>
          <a:xfrm>
            <a:off x="467544" y="1772816"/>
            <a:ext cx="8219256" cy="4234284"/>
          </a:xfrm>
        </p:spPr>
        <p:txBody>
          <a:bodyPr/>
          <a:lstStyle/>
          <a:p>
            <a:r>
              <a:rPr lang="en-GB" dirty="0" smtClean="0"/>
              <a:t>Remember we all need to go the ‘extra mile’ for Looked </a:t>
            </a:r>
            <a:r>
              <a:rPr lang="en-GB" dirty="0"/>
              <a:t>A</a:t>
            </a:r>
            <a:r>
              <a:rPr lang="en-GB" dirty="0" smtClean="0"/>
              <a:t>fter </a:t>
            </a:r>
            <a:r>
              <a:rPr lang="en-GB" dirty="0"/>
              <a:t>C</a:t>
            </a:r>
            <a:r>
              <a:rPr lang="en-GB" dirty="0" smtClean="0"/>
              <a:t>hildren in our schools</a:t>
            </a:r>
          </a:p>
          <a:p>
            <a:r>
              <a:rPr lang="en-GB" dirty="0" smtClean="0"/>
              <a:t>As a governor you can be a ‘champion’ of Looked After pupils in your school to ensure that they get the best possible school experience</a:t>
            </a:r>
            <a:endParaRPr lang="en-GB" dirty="0"/>
          </a:p>
        </p:txBody>
      </p:sp>
    </p:spTree>
    <p:extLst>
      <p:ext uri="{BB962C8B-B14F-4D97-AF65-F5344CB8AC3E}">
        <p14:creationId xmlns:p14="http://schemas.microsoft.com/office/powerpoint/2010/main" val="36599955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defRPr/>
            </a:pPr>
            <a:endParaRPr lang="en-GB" dirty="0" smtClean="0">
              <a:effectLst/>
            </a:endParaRPr>
          </a:p>
        </p:txBody>
      </p:sp>
      <p:sp>
        <p:nvSpPr>
          <p:cNvPr id="71682" name="Rectangle 3"/>
          <p:cNvSpPr>
            <a:spLocks noGrp="1"/>
          </p:cNvSpPr>
          <p:nvPr>
            <p:ph idx="1"/>
          </p:nvPr>
        </p:nvSpPr>
        <p:spPr/>
        <p:txBody>
          <a:bodyPr/>
          <a:lstStyle/>
          <a:p>
            <a:pPr algn="ctr" eaLnBrk="1" hangingPunct="1"/>
            <a:r>
              <a:rPr lang="en-GB" sz="4000" dirty="0" smtClean="0"/>
              <a:t>Consider 3 things you will do following on from today’s workshop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1556792"/>
            <a:ext cx="8229600" cy="4525963"/>
          </a:xfrm>
        </p:spPr>
        <p:txBody>
          <a:bodyPr/>
          <a:lstStyle/>
          <a:p>
            <a:pPr marL="0" indent="0">
              <a:buNone/>
            </a:pPr>
            <a:r>
              <a:rPr lang="en-GB" dirty="0" smtClean="0"/>
              <a:t>               Thank you for listening</a:t>
            </a:r>
            <a:endParaRPr lang="en-GB" dirty="0"/>
          </a:p>
          <a:p>
            <a:pPr marL="0" indent="0" algn="ctr">
              <a:buNone/>
            </a:pPr>
            <a:endParaRPr lang="en-GB" dirty="0" smtClean="0"/>
          </a:p>
          <a:p>
            <a:pPr marL="0" indent="0" algn="ctr">
              <a:buNone/>
            </a:pPr>
            <a:endParaRPr lang="en-GB" dirty="0"/>
          </a:p>
          <a:p>
            <a:pPr marL="0" indent="0" algn="ctr">
              <a:buNone/>
            </a:pPr>
            <a:endParaRPr lang="en-GB" dirty="0"/>
          </a:p>
          <a:p>
            <a:pPr marL="0" indent="0" algn="ctr">
              <a:buNone/>
            </a:pPr>
            <a:r>
              <a:rPr lang="en-GB" sz="2400" dirty="0" smtClean="0"/>
              <a:t>      Debbie Martin- Jones</a:t>
            </a:r>
            <a:r>
              <a:rPr lang="en-GB" dirty="0" smtClean="0"/>
              <a:t> </a:t>
            </a:r>
            <a:r>
              <a:rPr lang="en-GB" sz="2400" dirty="0" smtClean="0">
                <a:hlinkClick r:id="rId2"/>
              </a:rPr>
              <a:t>DMartinJones@cardiff.gov.uk</a:t>
            </a:r>
            <a:endParaRPr lang="en-GB" sz="2400" dirty="0" smtClean="0"/>
          </a:p>
          <a:p>
            <a:pPr marL="0" indent="0">
              <a:buNone/>
            </a:pPr>
            <a:r>
              <a:rPr lang="en-GB" sz="2400" dirty="0"/>
              <a:t> </a:t>
            </a:r>
            <a:r>
              <a:rPr lang="en-GB" sz="2400" dirty="0" smtClean="0"/>
              <a:t>      Gillian James - </a:t>
            </a:r>
            <a:r>
              <a:rPr lang="en-GB" sz="2400" dirty="0" smtClean="0">
                <a:hlinkClick r:id="rId3"/>
              </a:rPr>
              <a:t>GillJames@Cardiff.gov.uk</a:t>
            </a:r>
            <a:endParaRPr lang="en-GB" sz="2400" dirty="0" smtClean="0"/>
          </a:p>
          <a:p>
            <a:pPr marL="0" indent="0" algn="ctr">
              <a:buNone/>
            </a:pPr>
            <a:endParaRPr lang="en-GB" dirty="0"/>
          </a:p>
        </p:txBody>
      </p:sp>
      <p:sp>
        <p:nvSpPr>
          <p:cNvPr id="4" name="Smiley Face 3"/>
          <p:cNvSpPr/>
          <p:nvPr/>
        </p:nvSpPr>
        <p:spPr>
          <a:xfrm>
            <a:off x="3419872" y="2114176"/>
            <a:ext cx="1557888" cy="1125839"/>
          </a:xfrm>
          <a:prstGeom prst="smileyFace">
            <a:avLst>
              <a:gd name="adj" fmla="val 4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dirty="0"/>
          </a:p>
        </p:txBody>
      </p:sp>
    </p:spTree>
    <p:extLst>
      <p:ext uri="{BB962C8B-B14F-4D97-AF65-F5344CB8AC3E}">
        <p14:creationId xmlns:p14="http://schemas.microsoft.com/office/powerpoint/2010/main" val="384605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25069422"/>
              </p:ext>
            </p:extLst>
          </p:nvPr>
        </p:nvGraphicFramePr>
        <p:xfrm>
          <a:off x="1331638" y="1052735"/>
          <a:ext cx="5590179" cy="4740786"/>
        </p:xfrm>
        <a:graphic>
          <a:graphicData uri="http://schemas.openxmlformats.org/drawingml/2006/table">
            <a:tbl>
              <a:tblPr firstRow="1" firstCol="1" bandRow="1">
                <a:tableStyleId>{5C22544A-7EE6-4342-B048-85BDC9FD1C3A}</a:tableStyleId>
              </a:tblPr>
              <a:tblGrid>
                <a:gridCol w="1585432"/>
                <a:gridCol w="980415"/>
                <a:gridCol w="756083"/>
                <a:gridCol w="756083"/>
                <a:gridCol w="756083"/>
                <a:gridCol w="756083"/>
              </a:tblGrid>
              <a:tr h="1760350">
                <a:tc>
                  <a:txBody>
                    <a:bodyPr/>
                    <a:lstStyle/>
                    <a:p>
                      <a:pPr>
                        <a:lnSpc>
                          <a:spcPct val="115000"/>
                        </a:lnSpc>
                        <a:spcAft>
                          <a:spcPts val="0"/>
                        </a:spcAft>
                      </a:pPr>
                      <a:r>
                        <a:rPr lang="en-GB" sz="1200" dirty="0">
                          <a:effectLst/>
                        </a:rPr>
                        <a:t> </a:t>
                      </a:r>
                      <a:endParaRPr lang="en-GB" sz="11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200">
                          <a:effectLst/>
                        </a:rPr>
                        <a:t>Cardiff LAC</a:t>
                      </a:r>
                      <a:endParaRPr lang="en-GB" sz="1100">
                        <a:effectLst/>
                      </a:endParaRPr>
                    </a:p>
                    <a:p>
                      <a:pPr algn="ctr">
                        <a:lnSpc>
                          <a:spcPct val="115000"/>
                        </a:lnSpc>
                        <a:spcAft>
                          <a:spcPts val="0"/>
                        </a:spcAft>
                      </a:pPr>
                      <a:r>
                        <a:rPr lang="en-GB" sz="1200">
                          <a:effectLst/>
                        </a:rPr>
                        <a:t>2015</a:t>
                      </a:r>
                      <a:endParaRPr lang="en-GB" sz="1100">
                        <a:effectLst/>
                      </a:endParaRPr>
                    </a:p>
                    <a:p>
                      <a:pPr algn="ctr">
                        <a:lnSpc>
                          <a:spcPct val="115000"/>
                        </a:lnSpc>
                        <a:spcAft>
                          <a:spcPts val="0"/>
                        </a:spcAft>
                      </a:pPr>
                      <a:r>
                        <a:rPr lang="en-GB" sz="1200">
                          <a:effectLst/>
                        </a:rPr>
                        <a:t> </a:t>
                      </a:r>
                      <a:endParaRPr lang="en-GB"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200">
                          <a:effectLst/>
                        </a:rPr>
                        <a:t>Wales </a:t>
                      </a:r>
                      <a:endParaRPr lang="en-GB" sz="1100">
                        <a:effectLst/>
                      </a:endParaRPr>
                    </a:p>
                    <a:p>
                      <a:pPr algn="ctr">
                        <a:lnSpc>
                          <a:spcPct val="115000"/>
                        </a:lnSpc>
                        <a:spcAft>
                          <a:spcPts val="0"/>
                        </a:spcAft>
                      </a:pPr>
                      <a:r>
                        <a:rPr lang="en-GB" sz="1200">
                          <a:effectLst/>
                        </a:rPr>
                        <a:t>Children in need census</a:t>
                      </a:r>
                      <a:endParaRPr lang="en-GB" sz="1100">
                        <a:effectLst/>
                      </a:endParaRPr>
                    </a:p>
                    <a:p>
                      <a:pPr algn="ctr">
                        <a:lnSpc>
                          <a:spcPct val="115000"/>
                        </a:lnSpc>
                        <a:spcAft>
                          <a:spcPts val="0"/>
                        </a:spcAft>
                      </a:pPr>
                      <a:r>
                        <a:rPr lang="en-GB" sz="1200">
                          <a:effectLst/>
                        </a:rPr>
                        <a:t>2015</a:t>
                      </a:r>
                      <a:endParaRPr lang="en-GB"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200">
                          <a:effectLst/>
                        </a:rPr>
                        <a:t>Cardiff</a:t>
                      </a:r>
                      <a:endParaRPr lang="en-GB" sz="1100">
                        <a:effectLst/>
                      </a:endParaRPr>
                    </a:p>
                    <a:p>
                      <a:pPr algn="ctr">
                        <a:lnSpc>
                          <a:spcPct val="115000"/>
                        </a:lnSpc>
                        <a:spcAft>
                          <a:spcPts val="0"/>
                        </a:spcAft>
                      </a:pPr>
                      <a:r>
                        <a:rPr lang="en-GB" sz="1200">
                          <a:effectLst/>
                        </a:rPr>
                        <a:t>LAC</a:t>
                      </a:r>
                      <a:endParaRPr lang="en-GB" sz="1100">
                        <a:effectLst/>
                      </a:endParaRPr>
                    </a:p>
                    <a:p>
                      <a:pPr algn="ctr">
                        <a:lnSpc>
                          <a:spcPct val="115000"/>
                        </a:lnSpc>
                        <a:spcAft>
                          <a:spcPts val="0"/>
                        </a:spcAft>
                      </a:pPr>
                      <a:r>
                        <a:rPr lang="en-GB" sz="1200">
                          <a:effectLst/>
                        </a:rPr>
                        <a:t>2016</a:t>
                      </a:r>
                      <a:endParaRPr lang="en-GB"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200">
                          <a:effectLst/>
                        </a:rPr>
                        <a:t>Cardiff All Pupils 2016</a:t>
                      </a:r>
                      <a:endParaRPr lang="en-GB"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200">
                          <a:effectLst/>
                        </a:rPr>
                        <a:t>Cardiff LAC OOC</a:t>
                      </a:r>
                      <a:endParaRPr lang="en-GB" sz="1100">
                        <a:effectLst/>
                        <a:latin typeface="Calibri"/>
                        <a:ea typeface="Times New Roman"/>
                        <a:cs typeface="Times New Roman"/>
                      </a:endParaRPr>
                    </a:p>
                  </a:txBody>
                  <a:tcPr marL="68580" marR="68580" marT="0" marB="0"/>
                </a:tc>
              </a:tr>
              <a:tr h="745109">
                <a:tc>
                  <a:txBody>
                    <a:bodyPr/>
                    <a:lstStyle/>
                    <a:p>
                      <a:pPr>
                        <a:lnSpc>
                          <a:spcPct val="115000"/>
                        </a:lnSpc>
                        <a:spcAft>
                          <a:spcPts val="0"/>
                        </a:spcAft>
                      </a:pPr>
                      <a:r>
                        <a:rPr lang="en-GB" sz="1200">
                          <a:effectLst/>
                        </a:rPr>
                        <a:t>Foundation Phase Outcome Indicator</a:t>
                      </a:r>
                      <a:endParaRPr lang="en-GB" sz="1100">
                        <a:effectLst/>
                        <a:latin typeface="Calibri"/>
                        <a:ea typeface="Times New Roman"/>
                        <a:cs typeface="Times New Roman"/>
                      </a:endParaRPr>
                    </a:p>
                  </a:txBody>
                  <a:tcPr marL="68580" marR="68580" marT="0" marB="0"/>
                </a:tc>
                <a:tc>
                  <a:txBody>
                    <a:bodyPr/>
                    <a:lstStyle/>
                    <a:p>
                      <a:pPr algn="ctr">
                        <a:lnSpc>
                          <a:spcPct val="115000"/>
                        </a:lnSpc>
                        <a:spcBef>
                          <a:spcPts val="600"/>
                        </a:spcBef>
                        <a:spcAft>
                          <a:spcPts val="0"/>
                        </a:spcAft>
                      </a:pPr>
                      <a:r>
                        <a:rPr lang="en-GB" sz="1200">
                          <a:effectLst/>
                        </a:rPr>
                        <a:t>75%</a:t>
                      </a:r>
                      <a:endParaRPr lang="en-GB" sz="1100">
                        <a:effectLst/>
                        <a:latin typeface="Calibri"/>
                        <a:ea typeface="Times New Roman"/>
                        <a:cs typeface="Times New Roman"/>
                      </a:endParaRPr>
                    </a:p>
                  </a:txBody>
                  <a:tcPr marL="68580" marR="68580" marT="0" marB="0"/>
                </a:tc>
                <a:tc>
                  <a:txBody>
                    <a:bodyPr/>
                    <a:lstStyle/>
                    <a:p>
                      <a:pPr algn="ctr">
                        <a:lnSpc>
                          <a:spcPct val="115000"/>
                        </a:lnSpc>
                        <a:spcBef>
                          <a:spcPts val="600"/>
                        </a:spcBef>
                        <a:spcAft>
                          <a:spcPts val="0"/>
                        </a:spcAft>
                      </a:pPr>
                      <a:r>
                        <a:rPr lang="en-GB" sz="1200">
                          <a:effectLst/>
                        </a:rPr>
                        <a:t>64%</a:t>
                      </a:r>
                      <a:endParaRPr lang="en-GB" sz="1100">
                        <a:effectLst/>
                        <a:latin typeface="Calibri"/>
                        <a:ea typeface="Times New Roman"/>
                        <a:cs typeface="Times New Roman"/>
                      </a:endParaRPr>
                    </a:p>
                  </a:txBody>
                  <a:tcPr marL="68580" marR="68580" marT="0" marB="0"/>
                </a:tc>
                <a:tc>
                  <a:txBody>
                    <a:bodyPr/>
                    <a:lstStyle/>
                    <a:p>
                      <a:pPr algn="ctr">
                        <a:lnSpc>
                          <a:spcPct val="115000"/>
                        </a:lnSpc>
                        <a:spcBef>
                          <a:spcPts val="600"/>
                        </a:spcBef>
                        <a:spcAft>
                          <a:spcPts val="0"/>
                        </a:spcAft>
                      </a:pPr>
                      <a:r>
                        <a:rPr lang="en-GB" sz="1200">
                          <a:effectLst/>
                        </a:rPr>
                        <a:t>89%</a:t>
                      </a:r>
                      <a:endParaRPr lang="en-GB" sz="1100">
                        <a:effectLst/>
                        <a:latin typeface="Calibri"/>
                        <a:ea typeface="Times New Roman"/>
                        <a:cs typeface="Times New Roman"/>
                      </a:endParaRPr>
                    </a:p>
                  </a:txBody>
                  <a:tcPr marL="68580" marR="68580" marT="0" marB="0"/>
                </a:tc>
                <a:tc>
                  <a:txBody>
                    <a:bodyPr/>
                    <a:lstStyle/>
                    <a:p>
                      <a:pPr algn="ctr">
                        <a:lnSpc>
                          <a:spcPct val="115000"/>
                        </a:lnSpc>
                        <a:spcBef>
                          <a:spcPts val="600"/>
                        </a:spcBef>
                        <a:spcAft>
                          <a:spcPts val="0"/>
                        </a:spcAft>
                      </a:pPr>
                      <a:r>
                        <a:rPr lang="en-GB" sz="1200">
                          <a:effectLst/>
                        </a:rPr>
                        <a:t>88.9%</a:t>
                      </a:r>
                      <a:endParaRPr lang="en-GB" sz="1100">
                        <a:effectLst/>
                        <a:latin typeface="Calibri"/>
                        <a:ea typeface="Times New Roman"/>
                        <a:cs typeface="Times New Roman"/>
                      </a:endParaRPr>
                    </a:p>
                  </a:txBody>
                  <a:tcPr marL="68580" marR="68580" marT="0" marB="0"/>
                </a:tc>
                <a:tc>
                  <a:txBody>
                    <a:bodyPr/>
                    <a:lstStyle/>
                    <a:p>
                      <a:pPr algn="ctr">
                        <a:lnSpc>
                          <a:spcPct val="115000"/>
                        </a:lnSpc>
                        <a:spcBef>
                          <a:spcPts val="600"/>
                        </a:spcBef>
                        <a:spcAft>
                          <a:spcPts val="0"/>
                        </a:spcAft>
                      </a:pPr>
                      <a:r>
                        <a:rPr lang="en-GB" sz="1200">
                          <a:effectLst/>
                        </a:rPr>
                        <a:t>50%</a:t>
                      </a:r>
                      <a:endParaRPr lang="en-GB" sz="1100">
                        <a:effectLst/>
                        <a:latin typeface="Calibri"/>
                        <a:ea typeface="Times New Roman"/>
                        <a:cs typeface="Times New Roman"/>
                      </a:endParaRPr>
                    </a:p>
                  </a:txBody>
                  <a:tcPr marL="68580" marR="68580" marT="0" marB="0"/>
                </a:tc>
              </a:tr>
              <a:tr h="745109">
                <a:tc>
                  <a:txBody>
                    <a:bodyPr/>
                    <a:lstStyle/>
                    <a:p>
                      <a:pPr>
                        <a:lnSpc>
                          <a:spcPct val="115000"/>
                        </a:lnSpc>
                        <a:spcAft>
                          <a:spcPts val="0"/>
                        </a:spcAft>
                      </a:pPr>
                      <a:r>
                        <a:rPr lang="en-GB" sz="1200">
                          <a:effectLst/>
                        </a:rPr>
                        <a:t>Key Stage 2 Core Subject Indicator</a:t>
                      </a:r>
                      <a:endParaRPr lang="en-GB" sz="1100">
                        <a:effectLst/>
                        <a:latin typeface="Calibri"/>
                        <a:ea typeface="Times New Roman"/>
                        <a:cs typeface="Times New Roman"/>
                      </a:endParaRPr>
                    </a:p>
                  </a:txBody>
                  <a:tcPr marL="68580" marR="68580" marT="0" marB="0"/>
                </a:tc>
                <a:tc>
                  <a:txBody>
                    <a:bodyPr/>
                    <a:lstStyle/>
                    <a:p>
                      <a:pPr algn="ctr">
                        <a:lnSpc>
                          <a:spcPct val="115000"/>
                        </a:lnSpc>
                        <a:spcBef>
                          <a:spcPts val="600"/>
                        </a:spcBef>
                        <a:spcAft>
                          <a:spcPts val="0"/>
                        </a:spcAft>
                      </a:pPr>
                      <a:r>
                        <a:rPr lang="en-GB" sz="1200">
                          <a:effectLst/>
                        </a:rPr>
                        <a:t>56%</a:t>
                      </a:r>
                      <a:endParaRPr lang="en-GB" sz="1100">
                        <a:effectLst/>
                        <a:latin typeface="Calibri"/>
                        <a:ea typeface="Times New Roman"/>
                        <a:cs typeface="Times New Roman"/>
                      </a:endParaRPr>
                    </a:p>
                  </a:txBody>
                  <a:tcPr marL="68580" marR="68580" marT="0" marB="0"/>
                </a:tc>
                <a:tc>
                  <a:txBody>
                    <a:bodyPr/>
                    <a:lstStyle/>
                    <a:p>
                      <a:pPr algn="ctr">
                        <a:lnSpc>
                          <a:spcPct val="115000"/>
                        </a:lnSpc>
                        <a:spcBef>
                          <a:spcPts val="600"/>
                        </a:spcBef>
                        <a:spcAft>
                          <a:spcPts val="0"/>
                        </a:spcAft>
                      </a:pPr>
                      <a:r>
                        <a:rPr lang="en-GB" sz="1200">
                          <a:effectLst/>
                        </a:rPr>
                        <a:t>64%</a:t>
                      </a:r>
                      <a:endParaRPr lang="en-GB" sz="1100">
                        <a:effectLst/>
                        <a:latin typeface="Calibri"/>
                        <a:ea typeface="Times New Roman"/>
                        <a:cs typeface="Times New Roman"/>
                      </a:endParaRPr>
                    </a:p>
                  </a:txBody>
                  <a:tcPr marL="68580" marR="68580" marT="0" marB="0"/>
                </a:tc>
                <a:tc>
                  <a:txBody>
                    <a:bodyPr/>
                    <a:lstStyle/>
                    <a:p>
                      <a:pPr algn="ctr">
                        <a:lnSpc>
                          <a:spcPct val="115000"/>
                        </a:lnSpc>
                        <a:spcBef>
                          <a:spcPts val="600"/>
                        </a:spcBef>
                        <a:spcAft>
                          <a:spcPts val="0"/>
                        </a:spcAft>
                      </a:pPr>
                      <a:r>
                        <a:rPr lang="en-GB" sz="1200">
                          <a:effectLst/>
                        </a:rPr>
                        <a:t>68%</a:t>
                      </a:r>
                      <a:endParaRPr lang="en-GB" sz="1100">
                        <a:effectLst/>
                        <a:latin typeface="Calibri"/>
                        <a:ea typeface="Times New Roman"/>
                        <a:cs typeface="Times New Roman"/>
                      </a:endParaRPr>
                    </a:p>
                  </a:txBody>
                  <a:tcPr marL="68580" marR="68580" marT="0" marB="0"/>
                </a:tc>
                <a:tc>
                  <a:txBody>
                    <a:bodyPr/>
                    <a:lstStyle/>
                    <a:p>
                      <a:pPr algn="ctr">
                        <a:lnSpc>
                          <a:spcPct val="115000"/>
                        </a:lnSpc>
                        <a:spcBef>
                          <a:spcPts val="600"/>
                        </a:spcBef>
                        <a:spcAft>
                          <a:spcPts val="0"/>
                        </a:spcAft>
                      </a:pPr>
                      <a:r>
                        <a:rPr lang="en-GB" sz="1200">
                          <a:effectLst/>
                        </a:rPr>
                        <a:t>89.5%</a:t>
                      </a:r>
                      <a:endParaRPr lang="en-GB" sz="1100">
                        <a:effectLst/>
                        <a:latin typeface="Calibri"/>
                        <a:ea typeface="Times New Roman"/>
                        <a:cs typeface="Times New Roman"/>
                      </a:endParaRPr>
                    </a:p>
                  </a:txBody>
                  <a:tcPr marL="68580" marR="68580" marT="0" marB="0"/>
                </a:tc>
                <a:tc>
                  <a:txBody>
                    <a:bodyPr/>
                    <a:lstStyle/>
                    <a:p>
                      <a:pPr algn="ctr">
                        <a:lnSpc>
                          <a:spcPct val="115000"/>
                        </a:lnSpc>
                        <a:spcBef>
                          <a:spcPts val="600"/>
                        </a:spcBef>
                        <a:spcAft>
                          <a:spcPts val="0"/>
                        </a:spcAft>
                      </a:pPr>
                      <a:r>
                        <a:rPr lang="en-GB" sz="1200">
                          <a:effectLst/>
                        </a:rPr>
                        <a:t>75%</a:t>
                      </a:r>
                      <a:endParaRPr lang="en-GB" sz="1100">
                        <a:effectLst/>
                        <a:latin typeface="Calibri"/>
                        <a:ea typeface="Times New Roman"/>
                        <a:cs typeface="Times New Roman"/>
                      </a:endParaRPr>
                    </a:p>
                  </a:txBody>
                  <a:tcPr marL="68580" marR="68580" marT="0" marB="0"/>
                </a:tc>
              </a:tr>
              <a:tr h="745109">
                <a:tc>
                  <a:txBody>
                    <a:bodyPr/>
                    <a:lstStyle/>
                    <a:p>
                      <a:pPr>
                        <a:lnSpc>
                          <a:spcPct val="115000"/>
                        </a:lnSpc>
                        <a:spcAft>
                          <a:spcPts val="0"/>
                        </a:spcAft>
                      </a:pPr>
                      <a:r>
                        <a:rPr lang="en-GB" sz="1200">
                          <a:effectLst/>
                        </a:rPr>
                        <a:t>Key Stage 3 Core Subject Indicator</a:t>
                      </a:r>
                      <a:endParaRPr lang="en-GB" sz="1100">
                        <a:effectLst/>
                        <a:latin typeface="Calibri"/>
                        <a:ea typeface="Times New Roman"/>
                        <a:cs typeface="Times New Roman"/>
                      </a:endParaRPr>
                    </a:p>
                  </a:txBody>
                  <a:tcPr marL="68580" marR="68580" marT="0" marB="0"/>
                </a:tc>
                <a:tc>
                  <a:txBody>
                    <a:bodyPr/>
                    <a:lstStyle/>
                    <a:p>
                      <a:pPr algn="ctr">
                        <a:lnSpc>
                          <a:spcPct val="115000"/>
                        </a:lnSpc>
                        <a:spcBef>
                          <a:spcPts val="600"/>
                        </a:spcBef>
                        <a:spcAft>
                          <a:spcPts val="0"/>
                        </a:spcAft>
                      </a:pPr>
                      <a:r>
                        <a:rPr lang="en-GB" sz="1200">
                          <a:effectLst/>
                        </a:rPr>
                        <a:t>38%</a:t>
                      </a:r>
                      <a:endParaRPr lang="en-GB" sz="1100">
                        <a:effectLst/>
                        <a:latin typeface="Calibri"/>
                        <a:ea typeface="Times New Roman"/>
                        <a:cs typeface="Times New Roman"/>
                      </a:endParaRPr>
                    </a:p>
                  </a:txBody>
                  <a:tcPr marL="68580" marR="68580" marT="0" marB="0"/>
                </a:tc>
                <a:tc>
                  <a:txBody>
                    <a:bodyPr/>
                    <a:lstStyle/>
                    <a:p>
                      <a:pPr algn="ctr">
                        <a:lnSpc>
                          <a:spcPct val="115000"/>
                        </a:lnSpc>
                        <a:spcBef>
                          <a:spcPts val="600"/>
                        </a:spcBef>
                        <a:spcAft>
                          <a:spcPts val="0"/>
                        </a:spcAft>
                      </a:pPr>
                      <a:r>
                        <a:rPr lang="en-GB" sz="1200">
                          <a:effectLst/>
                        </a:rPr>
                        <a:t>48%</a:t>
                      </a:r>
                      <a:endParaRPr lang="en-GB" sz="1100">
                        <a:effectLst/>
                        <a:latin typeface="Calibri"/>
                        <a:ea typeface="Times New Roman"/>
                        <a:cs typeface="Times New Roman"/>
                      </a:endParaRPr>
                    </a:p>
                  </a:txBody>
                  <a:tcPr marL="68580" marR="68580" marT="0" marB="0"/>
                </a:tc>
                <a:tc>
                  <a:txBody>
                    <a:bodyPr/>
                    <a:lstStyle/>
                    <a:p>
                      <a:pPr algn="ctr">
                        <a:lnSpc>
                          <a:spcPct val="115000"/>
                        </a:lnSpc>
                        <a:spcBef>
                          <a:spcPts val="600"/>
                        </a:spcBef>
                        <a:spcAft>
                          <a:spcPts val="0"/>
                        </a:spcAft>
                      </a:pPr>
                      <a:r>
                        <a:rPr lang="en-GB" sz="1200">
                          <a:effectLst/>
                        </a:rPr>
                        <a:t>47%</a:t>
                      </a:r>
                      <a:endParaRPr lang="en-GB" sz="1100">
                        <a:effectLst/>
                        <a:latin typeface="Calibri"/>
                        <a:ea typeface="Times New Roman"/>
                        <a:cs typeface="Times New Roman"/>
                      </a:endParaRPr>
                    </a:p>
                  </a:txBody>
                  <a:tcPr marL="68580" marR="68580" marT="0" marB="0"/>
                </a:tc>
                <a:tc>
                  <a:txBody>
                    <a:bodyPr/>
                    <a:lstStyle/>
                    <a:p>
                      <a:pPr algn="ctr">
                        <a:lnSpc>
                          <a:spcPct val="115000"/>
                        </a:lnSpc>
                        <a:spcBef>
                          <a:spcPts val="600"/>
                        </a:spcBef>
                        <a:spcAft>
                          <a:spcPts val="0"/>
                        </a:spcAft>
                      </a:pPr>
                      <a:r>
                        <a:rPr lang="en-GB" sz="1200">
                          <a:effectLst/>
                        </a:rPr>
                        <a:t>87%</a:t>
                      </a:r>
                      <a:endParaRPr lang="en-GB" sz="1100">
                        <a:effectLst/>
                        <a:latin typeface="Calibri"/>
                        <a:ea typeface="Times New Roman"/>
                        <a:cs typeface="Times New Roman"/>
                      </a:endParaRPr>
                    </a:p>
                  </a:txBody>
                  <a:tcPr marL="68580" marR="68580" marT="0" marB="0"/>
                </a:tc>
                <a:tc>
                  <a:txBody>
                    <a:bodyPr/>
                    <a:lstStyle/>
                    <a:p>
                      <a:pPr algn="ctr">
                        <a:lnSpc>
                          <a:spcPct val="115000"/>
                        </a:lnSpc>
                        <a:spcBef>
                          <a:spcPts val="600"/>
                        </a:spcBef>
                        <a:spcAft>
                          <a:spcPts val="0"/>
                        </a:spcAft>
                      </a:pPr>
                      <a:r>
                        <a:rPr lang="en-GB" sz="1200">
                          <a:effectLst/>
                        </a:rPr>
                        <a:t>63%</a:t>
                      </a:r>
                      <a:endParaRPr lang="en-GB" sz="1100">
                        <a:effectLst/>
                        <a:latin typeface="Calibri"/>
                        <a:ea typeface="Times New Roman"/>
                        <a:cs typeface="Times New Roman"/>
                      </a:endParaRPr>
                    </a:p>
                  </a:txBody>
                  <a:tcPr marL="68580" marR="68580" marT="0" marB="0"/>
                </a:tc>
              </a:tr>
              <a:tr h="745109">
                <a:tc>
                  <a:txBody>
                    <a:bodyPr/>
                    <a:lstStyle/>
                    <a:p>
                      <a:pPr>
                        <a:lnSpc>
                          <a:spcPct val="115000"/>
                        </a:lnSpc>
                        <a:spcAft>
                          <a:spcPts val="0"/>
                        </a:spcAft>
                      </a:pPr>
                      <a:r>
                        <a:rPr lang="en-GB" sz="1200">
                          <a:effectLst/>
                        </a:rPr>
                        <a:t>Key Stage 4 Level 2+ Threshold</a:t>
                      </a:r>
                      <a:endParaRPr lang="en-GB" sz="1100">
                        <a:effectLst/>
                        <a:latin typeface="Calibri"/>
                        <a:ea typeface="Times New Roman"/>
                        <a:cs typeface="Times New Roman"/>
                      </a:endParaRPr>
                    </a:p>
                  </a:txBody>
                  <a:tcPr marL="68580" marR="68580" marT="0" marB="0"/>
                </a:tc>
                <a:tc>
                  <a:txBody>
                    <a:bodyPr/>
                    <a:lstStyle/>
                    <a:p>
                      <a:pPr algn="ctr">
                        <a:lnSpc>
                          <a:spcPct val="115000"/>
                        </a:lnSpc>
                        <a:spcBef>
                          <a:spcPts val="600"/>
                        </a:spcBef>
                        <a:spcAft>
                          <a:spcPts val="0"/>
                        </a:spcAft>
                      </a:pPr>
                      <a:r>
                        <a:rPr lang="en-GB" sz="1200">
                          <a:effectLst/>
                        </a:rPr>
                        <a:t>17.1%</a:t>
                      </a:r>
                      <a:endParaRPr lang="en-GB" sz="1100">
                        <a:effectLst/>
                        <a:latin typeface="Calibri"/>
                        <a:ea typeface="Times New Roman"/>
                        <a:cs typeface="Times New Roman"/>
                      </a:endParaRPr>
                    </a:p>
                  </a:txBody>
                  <a:tcPr marL="68580" marR="68580" marT="0" marB="0"/>
                </a:tc>
                <a:tc>
                  <a:txBody>
                    <a:bodyPr/>
                    <a:lstStyle/>
                    <a:p>
                      <a:pPr algn="ctr">
                        <a:lnSpc>
                          <a:spcPct val="115000"/>
                        </a:lnSpc>
                        <a:spcBef>
                          <a:spcPts val="600"/>
                        </a:spcBef>
                        <a:spcAft>
                          <a:spcPts val="0"/>
                        </a:spcAft>
                      </a:pPr>
                      <a:r>
                        <a:rPr lang="en-GB" sz="1200">
                          <a:effectLst/>
                        </a:rPr>
                        <a:t>18%</a:t>
                      </a:r>
                      <a:endParaRPr lang="en-GB" sz="1100">
                        <a:effectLst/>
                        <a:latin typeface="Calibri"/>
                        <a:ea typeface="Times New Roman"/>
                        <a:cs typeface="Times New Roman"/>
                      </a:endParaRPr>
                    </a:p>
                  </a:txBody>
                  <a:tcPr marL="68580" marR="68580" marT="0" marB="0"/>
                </a:tc>
                <a:tc>
                  <a:txBody>
                    <a:bodyPr/>
                    <a:lstStyle/>
                    <a:p>
                      <a:pPr algn="ctr">
                        <a:lnSpc>
                          <a:spcPct val="115000"/>
                        </a:lnSpc>
                        <a:spcBef>
                          <a:spcPts val="600"/>
                        </a:spcBef>
                        <a:spcAft>
                          <a:spcPts val="0"/>
                        </a:spcAft>
                      </a:pPr>
                      <a:r>
                        <a:rPr lang="en-GB" sz="1200">
                          <a:effectLst/>
                        </a:rPr>
                        <a:t>21%</a:t>
                      </a:r>
                      <a:endParaRPr lang="en-GB" sz="1100">
                        <a:effectLst/>
                        <a:latin typeface="Calibri"/>
                        <a:ea typeface="Times New Roman"/>
                        <a:cs typeface="Times New Roman"/>
                      </a:endParaRPr>
                    </a:p>
                  </a:txBody>
                  <a:tcPr marL="68580" marR="68580" marT="0" marB="0"/>
                </a:tc>
                <a:tc>
                  <a:txBody>
                    <a:bodyPr/>
                    <a:lstStyle/>
                    <a:p>
                      <a:pPr algn="ctr">
                        <a:lnSpc>
                          <a:spcPct val="115000"/>
                        </a:lnSpc>
                        <a:spcBef>
                          <a:spcPts val="600"/>
                        </a:spcBef>
                        <a:spcAft>
                          <a:spcPts val="0"/>
                        </a:spcAft>
                      </a:pPr>
                      <a:r>
                        <a:rPr lang="en-GB" sz="1200">
                          <a:effectLst/>
                        </a:rPr>
                        <a:t>62%</a:t>
                      </a:r>
                      <a:endParaRPr lang="en-GB" sz="1100">
                        <a:effectLst/>
                        <a:latin typeface="Calibri"/>
                        <a:ea typeface="Times New Roman"/>
                        <a:cs typeface="Times New Roman"/>
                      </a:endParaRPr>
                    </a:p>
                  </a:txBody>
                  <a:tcPr marL="68580" marR="68580" marT="0" marB="0"/>
                </a:tc>
                <a:tc>
                  <a:txBody>
                    <a:bodyPr/>
                    <a:lstStyle/>
                    <a:p>
                      <a:pPr algn="ctr">
                        <a:lnSpc>
                          <a:spcPct val="115000"/>
                        </a:lnSpc>
                        <a:spcBef>
                          <a:spcPts val="600"/>
                        </a:spcBef>
                        <a:spcAft>
                          <a:spcPts val="0"/>
                        </a:spcAft>
                      </a:pPr>
                      <a:r>
                        <a:rPr lang="en-GB" sz="1200" dirty="0">
                          <a:effectLst/>
                        </a:rPr>
                        <a:t>17%</a:t>
                      </a:r>
                      <a:endParaRPr lang="en-GB" sz="1100" dirty="0">
                        <a:effectLst/>
                        <a:latin typeface="Calibri"/>
                        <a:ea typeface="Times New Roman"/>
                        <a:cs typeface="Times New Roman"/>
                      </a:endParaRPr>
                    </a:p>
                  </a:txBody>
                  <a:tcPr marL="68580" marR="68580" marT="0" marB="0"/>
                </a:tc>
              </a:tr>
            </a:tbl>
          </a:graphicData>
        </a:graphic>
      </p:graphicFrame>
      <p:sp>
        <p:nvSpPr>
          <p:cNvPr id="5" name="Rectangle 1"/>
          <p:cNvSpPr>
            <a:spLocks noChangeArrowheads="1"/>
          </p:cNvSpPr>
          <p:nvPr/>
        </p:nvSpPr>
        <p:spPr bwMode="auto">
          <a:xfrm>
            <a:off x="755576" y="683157"/>
            <a:ext cx="1061092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Comparative performance of Looked After Children</a:t>
            </a:r>
            <a:endParaRPr kumimoji="0" lang="en-GB"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610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defRPr/>
            </a:pPr>
            <a:r>
              <a:rPr lang="en-GB" dirty="0" smtClean="0">
                <a:effectLst/>
              </a:rPr>
              <a:t>Quiz</a:t>
            </a:r>
          </a:p>
        </p:txBody>
      </p:sp>
      <p:sp>
        <p:nvSpPr>
          <p:cNvPr id="49154" name="Rectangle 3"/>
          <p:cNvSpPr>
            <a:spLocks noGrp="1"/>
          </p:cNvSpPr>
          <p:nvPr>
            <p:ph idx="1"/>
          </p:nvPr>
        </p:nvSpPr>
        <p:spPr/>
        <p:txBody>
          <a:bodyPr/>
          <a:lstStyle/>
          <a:p>
            <a:pPr eaLnBrk="1" hangingPunct="1"/>
            <a:r>
              <a:rPr lang="en-GB" sz="2500" dirty="0" smtClean="0"/>
              <a:t>How many Looked After Children are there in Cardiff? </a:t>
            </a:r>
          </a:p>
          <a:p>
            <a:pPr eaLnBrk="1" hangingPunct="1"/>
            <a:endParaRPr lang="en-GB" sz="2500" dirty="0" smtClean="0"/>
          </a:p>
          <a:p>
            <a:pPr eaLnBrk="1" hangingPunct="1">
              <a:buFont typeface="Wingdings 3" pitchFamily="18" charset="2"/>
              <a:buAutoNum type="arabicPeriod"/>
            </a:pPr>
            <a:r>
              <a:rPr lang="en-GB" sz="2500" dirty="0" smtClean="0"/>
              <a:t>502</a:t>
            </a:r>
          </a:p>
          <a:p>
            <a:pPr eaLnBrk="1" hangingPunct="1">
              <a:buFont typeface="Wingdings 3" pitchFamily="18" charset="2"/>
              <a:buAutoNum type="arabicPeriod"/>
            </a:pPr>
            <a:r>
              <a:rPr lang="en-GB" sz="2500" dirty="0" smtClean="0"/>
              <a:t>589</a:t>
            </a:r>
          </a:p>
          <a:p>
            <a:pPr eaLnBrk="1" hangingPunct="1">
              <a:buFont typeface="Wingdings 3" pitchFamily="18" charset="2"/>
              <a:buAutoNum type="arabicPeriod"/>
            </a:pPr>
            <a:r>
              <a:rPr lang="en-GB" sz="2500" dirty="0" smtClean="0"/>
              <a:t>720</a:t>
            </a:r>
          </a:p>
          <a:p>
            <a:pPr eaLnBrk="1" hangingPunct="1">
              <a:buFont typeface="Wingdings 3" pitchFamily="18" charset="2"/>
              <a:buAutoNum type="arabicPeriod"/>
            </a:pPr>
            <a:r>
              <a:rPr lang="en-GB" sz="2500" dirty="0" smtClean="0"/>
              <a:t>649</a:t>
            </a:r>
          </a:p>
          <a:p>
            <a:pPr marL="109537" indent="0" eaLnBrk="1" hangingPunct="1">
              <a:buNone/>
            </a:pPr>
            <a:endParaRPr lang="en-GB" sz="2500" dirty="0" smtClean="0"/>
          </a:p>
          <a:p>
            <a:pPr marL="109537" indent="0" eaLnBrk="1" hangingPunct="1">
              <a:buNone/>
            </a:pPr>
            <a:endParaRPr lang="en-GB" sz="25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defRPr/>
            </a:pPr>
            <a:r>
              <a:rPr lang="en-GB" dirty="0" smtClean="0">
                <a:effectLst/>
              </a:rPr>
              <a:t>Quiz</a:t>
            </a:r>
          </a:p>
        </p:txBody>
      </p:sp>
      <p:sp>
        <p:nvSpPr>
          <p:cNvPr id="51202" name="Rectangle 3"/>
          <p:cNvSpPr>
            <a:spLocks noGrp="1"/>
          </p:cNvSpPr>
          <p:nvPr>
            <p:ph idx="1"/>
          </p:nvPr>
        </p:nvSpPr>
        <p:spPr/>
        <p:txBody>
          <a:bodyPr/>
          <a:lstStyle/>
          <a:p>
            <a:pPr marL="109538" indent="0" eaLnBrk="1" hangingPunct="1">
              <a:buNone/>
            </a:pPr>
            <a:r>
              <a:rPr lang="en-GB" sz="2500" dirty="0" smtClean="0"/>
              <a:t>How many looked After Children in Cardiff are educated out of county?</a:t>
            </a:r>
          </a:p>
          <a:p>
            <a:pPr marL="109538" indent="0" eaLnBrk="1" hangingPunct="1">
              <a:buNone/>
            </a:pPr>
            <a:r>
              <a:rPr lang="en-GB" dirty="0" smtClean="0"/>
              <a:t>Approximately:</a:t>
            </a:r>
          </a:p>
          <a:p>
            <a:pPr marL="566738" indent="-457200" eaLnBrk="1" hangingPunct="1"/>
            <a:r>
              <a:rPr lang="en-GB" dirty="0" smtClean="0"/>
              <a:t>200</a:t>
            </a:r>
          </a:p>
          <a:p>
            <a:pPr marL="566738" indent="-457200" eaLnBrk="1" hangingPunct="1"/>
            <a:r>
              <a:rPr lang="en-GB" dirty="0" smtClean="0"/>
              <a:t>300</a:t>
            </a:r>
          </a:p>
          <a:p>
            <a:pPr marL="566738" indent="-457200" eaLnBrk="1" hangingPunct="1"/>
            <a:r>
              <a:rPr lang="en-GB" dirty="0" smtClean="0"/>
              <a:t>400</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defRPr/>
            </a:pPr>
            <a:r>
              <a:rPr lang="en-GB" dirty="0" smtClean="0">
                <a:effectLst/>
              </a:rPr>
              <a:t>Quiz</a:t>
            </a:r>
          </a:p>
        </p:txBody>
      </p:sp>
      <p:sp>
        <p:nvSpPr>
          <p:cNvPr id="50178" name="Rectangle 3"/>
          <p:cNvSpPr>
            <a:spLocks noGrp="1"/>
          </p:cNvSpPr>
          <p:nvPr>
            <p:ph idx="1"/>
          </p:nvPr>
        </p:nvSpPr>
        <p:spPr/>
        <p:txBody>
          <a:bodyPr/>
          <a:lstStyle/>
          <a:p>
            <a:pPr eaLnBrk="1" hangingPunct="1"/>
            <a:r>
              <a:rPr lang="en-GB" dirty="0" smtClean="0"/>
              <a:t>Which answers match to which age range? </a:t>
            </a:r>
            <a:r>
              <a:rPr lang="en-GB" b="1" dirty="0" smtClean="0"/>
              <a:t>195; 139; 162; 0; 151</a:t>
            </a:r>
            <a:r>
              <a:rPr lang="en-GB" dirty="0" smtClean="0">
                <a:solidFill>
                  <a:schemeClr val="accent2"/>
                </a:solidFill>
              </a:rPr>
              <a:t> </a:t>
            </a:r>
          </a:p>
          <a:p>
            <a:pPr eaLnBrk="1" hangingPunct="1"/>
            <a:endParaRPr lang="en-GB" dirty="0" smtClean="0">
              <a:solidFill>
                <a:schemeClr val="accent2"/>
              </a:solidFill>
            </a:endParaRPr>
          </a:p>
          <a:p>
            <a:pPr eaLnBrk="1" hangingPunct="1"/>
            <a:r>
              <a:rPr lang="en-GB" dirty="0" smtClean="0"/>
              <a:t>0 – 4</a:t>
            </a:r>
            <a:r>
              <a:rPr lang="en-GB" dirty="0" smtClean="0">
                <a:solidFill>
                  <a:schemeClr val="accent2"/>
                </a:solidFill>
              </a:rPr>
              <a:t>		</a:t>
            </a:r>
            <a:r>
              <a:rPr lang="en-GB" dirty="0" smtClean="0"/>
              <a:t>5 – 10		11 – 15		16 – 17		18+		</a:t>
            </a:r>
          </a:p>
          <a:p>
            <a:pPr eaLnBrk="1" hangingPunct="1"/>
            <a:endParaRPr lang="en-GB" dirty="0" smtClean="0">
              <a:solidFill>
                <a:schemeClr val="accent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defRPr/>
            </a:pPr>
            <a:r>
              <a:rPr lang="en-GB" dirty="0" smtClean="0">
                <a:effectLst/>
              </a:rPr>
              <a:t>Quiz </a:t>
            </a:r>
          </a:p>
        </p:txBody>
      </p:sp>
      <p:sp>
        <p:nvSpPr>
          <p:cNvPr id="52226" name="Rectangle 3"/>
          <p:cNvSpPr>
            <a:spLocks noGrp="1"/>
          </p:cNvSpPr>
          <p:nvPr>
            <p:ph idx="1"/>
          </p:nvPr>
        </p:nvSpPr>
        <p:spPr/>
        <p:txBody>
          <a:bodyPr/>
          <a:lstStyle/>
          <a:p>
            <a:pPr marL="623888" indent="-514350" eaLnBrk="1" hangingPunct="1"/>
            <a:r>
              <a:rPr lang="en-GB" sz="2500" dirty="0" smtClean="0"/>
              <a:t>How many Looked After Children have a Disability? </a:t>
            </a:r>
          </a:p>
          <a:p>
            <a:pPr marL="623888" indent="-514350" eaLnBrk="1" hangingPunct="1">
              <a:buFont typeface="Wingdings 3" pitchFamily="18" charset="2"/>
              <a:buAutoNum type="arabicPeriod"/>
            </a:pPr>
            <a:r>
              <a:rPr lang="en-GB" sz="2500" dirty="0" smtClean="0"/>
              <a:t>9</a:t>
            </a:r>
          </a:p>
          <a:p>
            <a:pPr marL="623888" indent="-514350" eaLnBrk="1" hangingPunct="1">
              <a:buFont typeface="Wingdings 3" pitchFamily="18" charset="2"/>
              <a:buAutoNum type="arabicPeriod"/>
            </a:pPr>
            <a:r>
              <a:rPr lang="en-GB" sz="2500" dirty="0" smtClean="0"/>
              <a:t>20</a:t>
            </a:r>
          </a:p>
          <a:p>
            <a:pPr marL="623888" indent="-514350" eaLnBrk="1" hangingPunct="1">
              <a:buFont typeface="Wingdings 3" pitchFamily="18" charset="2"/>
              <a:buAutoNum type="arabicPeriod"/>
            </a:pPr>
            <a:r>
              <a:rPr lang="en-GB" sz="2500" dirty="0" smtClean="0"/>
              <a:t>35</a:t>
            </a:r>
          </a:p>
          <a:p>
            <a:pPr marL="623888" indent="-514350" eaLnBrk="1" hangingPunct="1">
              <a:buFont typeface="Wingdings 3" pitchFamily="18" charset="2"/>
              <a:buAutoNum type="arabicPeriod"/>
            </a:pPr>
            <a:r>
              <a:rPr lang="en-GB" sz="2500" dirty="0" smtClean="0"/>
              <a:t>41</a:t>
            </a:r>
          </a:p>
          <a:p>
            <a:pPr marL="623888" indent="-514350" eaLnBrk="1" hangingPunct="1"/>
            <a:endParaRPr lang="en-GB" sz="2500" dirty="0" smtClean="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015 ppt template Make the Difference presentatio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Governor training 27th April</Template>
  <TotalTime>1013</TotalTime>
  <Words>2573</Words>
  <Application>Microsoft Office PowerPoint</Application>
  <PresentationFormat>On-screen Show (4:3)</PresentationFormat>
  <Paragraphs>389</Paragraphs>
  <Slides>48</Slides>
  <Notes>22</Notes>
  <HiddenSlides>3</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2015 ppt template Make the Difference presentation template</vt:lpstr>
      <vt:lpstr>Governor training Looked After Children </vt:lpstr>
      <vt:lpstr>Objectives </vt:lpstr>
      <vt:lpstr>Some facts</vt:lpstr>
      <vt:lpstr>PowerPoint Presentation</vt:lpstr>
      <vt:lpstr>PowerPoint Presentation</vt:lpstr>
      <vt:lpstr>Quiz</vt:lpstr>
      <vt:lpstr>Quiz</vt:lpstr>
      <vt:lpstr>Quiz</vt:lpstr>
      <vt:lpstr>Quiz </vt:lpstr>
      <vt:lpstr>Quiz</vt:lpstr>
      <vt:lpstr>How Many Looked After Children are from Ethnic Minorities?</vt:lpstr>
      <vt:lpstr>What is Corporate Parenting? </vt:lpstr>
      <vt:lpstr>Activity</vt:lpstr>
      <vt:lpstr>A Looked After Child’s Story</vt:lpstr>
      <vt:lpstr>If this were my child…….</vt:lpstr>
      <vt:lpstr>A Good Corporate Parent Means…</vt:lpstr>
      <vt:lpstr>A Good Corporate Parent Should…</vt:lpstr>
      <vt:lpstr> Corporate Parenting- Why is it important? </vt:lpstr>
      <vt:lpstr>Activity</vt:lpstr>
      <vt:lpstr>Activity</vt:lpstr>
      <vt:lpstr>Key documents/legislation</vt:lpstr>
      <vt:lpstr>Key messages from Young People in Cardiff:</vt:lpstr>
      <vt:lpstr>The When I’m Ready scheme has three main objectives: </vt:lpstr>
      <vt:lpstr>Corporate Parenting Strategy</vt:lpstr>
      <vt:lpstr>PowerPoint Presentation</vt:lpstr>
      <vt:lpstr>Raising the ambitions and educational attainment of children who are looked after in Wales</vt:lpstr>
      <vt:lpstr>PowerPoint Presentation</vt:lpstr>
      <vt:lpstr>WG framework for future action:</vt:lpstr>
      <vt:lpstr>PowerPoint Presentation</vt:lpstr>
      <vt:lpstr>Defining attainment</vt:lpstr>
      <vt:lpstr>‘ensure that the learner’s progress is properly tracked , so that interventions are quickly applied where attainment appears to be in decline’</vt:lpstr>
      <vt:lpstr>VS Register</vt:lpstr>
      <vt:lpstr>Pupil Information Sheet</vt:lpstr>
      <vt:lpstr>PowerPoint Presentation</vt:lpstr>
      <vt:lpstr>PowerPoint Presentation</vt:lpstr>
      <vt:lpstr>The LACE team based in Education</vt:lpstr>
      <vt:lpstr>Personal Education Plans (PEPs)</vt:lpstr>
      <vt:lpstr>What is a PEP?</vt:lpstr>
      <vt:lpstr>And……..</vt:lpstr>
      <vt:lpstr>And …….</vt:lpstr>
      <vt:lpstr>What makes a good PEP?</vt:lpstr>
      <vt:lpstr>PowerPoint Presentation</vt:lpstr>
      <vt:lpstr>PowerPoint Presentation</vt:lpstr>
      <vt:lpstr>Some questions to answer as a governor</vt:lpstr>
      <vt:lpstr>PowerPoint Presentation</vt:lpstr>
      <vt:lpstr>Two things to take away</vt:lpstr>
      <vt:lpstr>PowerPoint Presentation</vt:lpstr>
      <vt:lpstr>PowerPoint Presentation</vt:lpstr>
    </vt:vector>
  </TitlesOfParts>
  <Company>Cardiff Council - Cyngor Caerdydd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Parenting: An Introduction for Elected Members</dc:title>
  <dc:creator>Godfrey, Michelle</dc:creator>
  <cp:lastModifiedBy>Jones, Jonathan (EPS - SLD)</cp:lastModifiedBy>
  <cp:revision>70</cp:revision>
  <cp:lastPrinted>2015-09-08T12:22:59Z</cp:lastPrinted>
  <dcterms:created xsi:type="dcterms:W3CDTF">2015-07-21T09:24:22Z</dcterms:created>
  <dcterms:modified xsi:type="dcterms:W3CDTF">2017-08-31T13:28:34Z</dcterms:modified>
</cp:coreProperties>
</file>