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60" r:id="rId3"/>
    <p:sldId id="263" r:id="rId4"/>
    <p:sldId id="264" r:id="rId5"/>
    <p:sldId id="265" r:id="rId6"/>
    <p:sldId id="274" r:id="rId7"/>
    <p:sldId id="259" r:id="rId8"/>
    <p:sldId id="261" r:id="rId9"/>
    <p:sldId id="271" r:id="rId10"/>
    <p:sldId id="268" r:id="rId11"/>
    <p:sldId id="269" r:id="rId12"/>
    <p:sldId id="270" r:id="rId13"/>
    <p:sldId id="272" r:id="rId14"/>
    <p:sldId id="267" r:id="rId15"/>
    <p:sldId id="273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F82"/>
    <a:srgbClr val="F9C402"/>
    <a:srgbClr val="E03882"/>
    <a:srgbClr val="4FB9AB"/>
    <a:srgbClr val="28B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7"/>
    <p:restoredTop sz="89416" autoAdjust="0"/>
  </p:normalViewPr>
  <p:slideViewPr>
    <p:cSldViewPr snapToGrid="0" snapToObjects="1" showGuides="1">
      <p:cViewPr>
        <p:scale>
          <a:sx n="87" d="100"/>
          <a:sy n="87" d="100"/>
        </p:scale>
        <p:origin x="564" y="-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3841F-BFA5-E84D-9FBF-C2EF90B9D7E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0E142-3AF0-A947-ABB3-AF8FB947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4033A-9BE4-C148-A588-EF9D888CAC46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21FB3-2FB1-D246-9430-EC4C2EC16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6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Obesity</a:t>
            </a:r>
            <a:r>
              <a:rPr lang="en-GB" baseline="0" dirty="0" smtClean="0"/>
              <a:t> isn’t caused by a single factor but emerges from a complex system of distinct and interconnecting factors such as those identified in the Obesity Systems map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21FB3-2FB1-D246-9430-EC4C2EC16A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29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Similarly this diagram</a:t>
            </a:r>
            <a:r>
              <a:rPr lang="en-GB" baseline="0" dirty="0" smtClean="0"/>
              <a:t> depicts </a:t>
            </a:r>
            <a:r>
              <a:rPr lang="en-GB" dirty="0" smtClean="0"/>
              <a:t>risk factors significantly associated with child wellbeing</a:t>
            </a:r>
            <a:r>
              <a:rPr lang="en-GB" baseline="0" dirty="0" smtClean="0"/>
              <a:t>, produced by a team at the University of Sheffield to directly feed into the NICE guideline on social and emotional wellbeing in children age 0-4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21FB3-2FB1-D246-9430-EC4C2EC16A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91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21FB3-2FB1-D246-9430-EC4C2EC16A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3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5207313"/>
            <a:ext cx="3247256" cy="93175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8457" y="718457"/>
            <a:ext cx="10492882" cy="83099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l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 hasCustomPrompt="1"/>
          </p:nvPr>
        </p:nvSpPr>
        <p:spPr>
          <a:xfrm>
            <a:off x="719138" y="2805101"/>
            <a:ext cx="104922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 baseline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28th July 2017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8" y="2253927"/>
            <a:ext cx="10491787" cy="3671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Presented By: Insert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3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3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3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440128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3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4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9081397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5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805562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46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9081397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7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3504441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8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228606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49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3504441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50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6292919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51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017084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52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6292919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4 Column Text &amp; Icon Slide Heading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&amp; Text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39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1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9081397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3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3504441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6292919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7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340729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48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706163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49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129207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50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917685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4 Column Text &amp; Icon Slide Heading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9081397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3504441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6292919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23991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622884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278456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8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6715887" y="323991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656633" y="1432038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10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6715887" y="278456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rgbClr val="324F82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2 Column Comparison Slide Heading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5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mparison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24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289611"/>
            <a:ext cx="476049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Quid </a:t>
            </a:r>
            <a:r>
              <a:rPr lang="en-US" dirty="0" err="1" smtClean="0"/>
              <a:t>enim</a:t>
            </a:r>
            <a:r>
              <a:rPr lang="en-US" dirty="0" smtClean="0"/>
              <a:t> de </a:t>
            </a:r>
            <a:r>
              <a:rPr lang="en-US" dirty="0" err="1" smtClean="0"/>
              <a:t>amicitia</a:t>
            </a:r>
            <a:r>
              <a:rPr lang="en-US" dirty="0" smtClean="0"/>
              <a:t> </a:t>
            </a:r>
            <a:r>
              <a:rPr lang="en-US" dirty="0" err="1" smtClean="0"/>
              <a:t>statueris</a:t>
            </a:r>
            <a:r>
              <a:rPr lang="en-US" dirty="0" smtClean="0"/>
              <a:t> </a:t>
            </a:r>
            <a:r>
              <a:rPr lang="en-US" dirty="0" err="1" smtClean="0"/>
              <a:t>utilitatis</a:t>
            </a:r>
            <a:r>
              <a:rPr lang="en-US" dirty="0" smtClean="0"/>
              <a:t> causa </a:t>
            </a:r>
            <a:r>
              <a:rPr lang="en-US" dirty="0" err="1" smtClean="0"/>
              <a:t>expetenda</a:t>
            </a:r>
            <a:r>
              <a:rPr lang="en-US" dirty="0" smtClean="0"/>
              <a:t> vides. Quod </a:t>
            </a:r>
            <a:r>
              <a:rPr lang="en-US" dirty="0" err="1" smtClean="0"/>
              <a:t>vestri</a:t>
            </a:r>
            <a:r>
              <a:rPr lang="en-US" dirty="0" smtClean="0"/>
              <a:t> non item.</a:t>
            </a:r>
            <a:endParaRPr lang="en-US" dirty="0"/>
          </a:p>
        </p:txBody>
      </p:sp>
      <p:sp>
        <p:nvSpPr>
          <p:cNvPr id="25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622884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26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2834261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27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6715887" y="3289611"/>
            <a:ext cx="476049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Quid </a:t>
            </a:r>
            <a:r>
              <a:rPr lang="en-US" dirty="0" err="1" smtClean="0"/>
              <a:t>enim</a:t>
            </a:r>
            <a:r>
              <a:rPr lang="en-US" dirty="0" smtClean="0"/>
              <a:t> de </a:t>
            </a:r>
            <a:r>
              <a:rPr lang="en-US" dirty="0" err="1" smtClean="0"/>
              <a:t>amicitia</a:t>
            </a:r>
            <a:r>
              <a:rPr lang="en-US" dirty="0" smtClean="0"/>
              <a:t> </a:t>
            </a:r>
            <a:r>
              <a:rPr lang="en-US" dirty="0" err="1" smtClean="0"/>
              <a:t>statueris</a:t>
            </a:r>
            <a:r>
              <a:rPr lang="en-US" dirty="0" smtClean="0"/>
              <a:t> </a:t>
            </a:r>
            <a:r>
              <a:rPr lang="en-US" dirty="0" err="1" smtClean="0"/>
              <a:t>utilitatis</a:t>
            </a:r>
            <a:r>
              <a:rPr lang="en-US" dirty="0" smtClean="0"/>
              <a:t> causa </a:t>
            </a:r>
            <a:r>
              <a:rPr lang="en-US" dirty="0" err="1" smtClean="0"/>
              <a:t>expetenda</a:t>
            </a:r>
            <a:r>
              <a:rPr lang="en-US" dirty="0" smtClean="0"/>
              <a:t> vides. Quod </a:t>
            </a:r>
            <a:r>
              <a:rPr lang="en-US" dirty="0" err="1" smtClean="0"/>
              <a:t>vestri</a:t>
            </a:r>
            <a:r>
              <a:rPr lang="en-US" dirty="0" smtClean="0"/>
              <a:t> non item.</a:t>
            </a:r>
            <a:endParaRPr lang="en-US" dirty="0"/>
          </a:p>
        </p:txBody>
      </p:sp>
      <p:sp>
        <p:nvSpPr>
          <p:cNvPr id="28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622808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2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6715887" y="2834261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2 Column Comparison Slide Heading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955389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48173" y="1805183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1955389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rgbClr val="324F82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15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955389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48173" y="3103987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17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955389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955389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9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48173" y="443339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955389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31" hasCustomPrompt="1"/>
          </p:nvPr>
        </p:nvSpPr>
        <p:spPr>
          <a:xfrm>
            <a:off x="6715888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3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6715888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24" name="Content Placeholder 17"/>
          <p:cNvSpPr>
            <a:spLocks noGrp="1"/>
          </p:cNvSpPr>
          <p:nvPr>
            <p:ph sz="quarter" idx="34" hasCustomPrompt="1"/>
          </p:nvPr>
        </p:nvSpPr>
        <p:spPr>
          <a:xfrm>
            <a:off x="6715888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6" name="Content Placeholder 17"/>
          <p:cNvSpPr>
            <a:spLocks noGrp="1"/>
          </p:cNvSpPr>
          <p:nvPr>
            <p:ph sz="quarter" idx="36" hasCustomPrompt="1"/>
          </p:nvPr>
        </p:nvSpPr>
        <p:spPr>
          <a:xfrm>
            <a:off x="6715888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7" hasCustomPrompt="1"/>
          </p:nvPr>
        </p:nvSpPr>
        <p:spPr>
          <a:xfrm>
            <a:off x="6715888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9" name="Content Placeholder 17"/>
          <p:cNvSpPr>
            <a:spLocks noGrp="1"/>
          </p:cNvSpPr>
          <p:nvPr>
            <p:ph sz="quarter" idx="39" hasCustomPrompt="1"/>
          </p:nvPr>
        </p:nvSpPr>
        <p:spPr>
          <a:xfrm>
            <a:off x="6715888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30" name="Picture Placeholder 3" title="Click the Icon to add your Image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0545321" y="1805183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31" name="Picture Placeholder 3" title="Click the Icon to add your Image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0545321" y="3103987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32" name="Picture Placeholder 3" title="Click the Icon to add your Image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0545321" y="443339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 baseline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6 Icons &amp; Text Slide Heading</a:t>
            </a:r>
            <a:endParaRPr lang="en-US" dirty="0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mparison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48173" y="181512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20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48173" y="3113926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32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48173" y="4443331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40" name="Picture Placeholder 3" title="Click the Icon to add your Image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0545321" y="181512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41" name="Picture Placeholder 3" title="Click the Icon to add your Image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0545321" y="3113926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42" name="Picture Placeholder 3" title="Click the Icon to add your Image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0545321" y="4443331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6 Icons &amp; Text Slide Heading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  <p:sp>
        <p:nvSpPr>
          <p:cNvPr id="27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955389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8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1955389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955389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3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955389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4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955389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955389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6" name="Content Placeholder 17"/>
          <p:cNvSpPr>
            <a:spLocks noGrp="1"/>
          </p:cNvSpPr>
          <p:nvPr>
            <p:ph sz="quarter" idx="31" hasCustomPrompt="1"/>
          </p:nvPr>
        </p:nvSpPr>
        <p:spPr>
          <a:xfrm>
            <a:off x="6715888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7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6715888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8" name="Content Placeholder 17"/>
          <p:cNvSpPr>
            <a:spLocks noGrp="1"/>
          </p:cNvSpPr>
          <p:nvPr>
            <p:ph sz="quarter" idx="34" hasCustomPrompt="1"/>
          </p:nvPr>
        </p:nvSpPr>
        <p:spPr>
          <a:xfrm>
            <a:off x="6715888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9" name="Content Placeholder 17"/>
          <p:cNvSpPr>
            <a:spLocks noGrp="1"/>
          </p:cNvSpPr>
          <p:nvPr>
            <p:ph sz="quarter" idx="36" hasCustomPrompt="1"/>
          </p:nvPr>
        </p:nvSpPr>
        <p:spPr>
          <a:xfrm>
            <a:off x="6715888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50" name="Content Placeholder 17"/>
          <p:cNvSpPr>
            <a:spLocks noGrp="1"/>
          </p:cNvSpPr>
          <p:nvPr>
            <p:ph sz="quarter" idx="37" hasCustomPrompt="1"/>
          </p:nvPr>
        </p:nvSpPr>
        <p:spPr>
          <a:xfrm>
            <a:off x="6715888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1" name="Content Placeholder 17"/>
          <p:cNvSpPr>
            <a:spLocks noGrp="1"/>
          </p:cNvSpPr>
          <p:nvPr>
            <p:ph sz="quarter" idx="39" hasCustomPrompt="1"/>
          </p:nvPr>
        </p:nvSpPr>
        <p:spPr>
          <a:xfrm>
            <a:off x="6715888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Imag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2" y="4560199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15962" y="2010139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2" y="4224117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33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4440173" y="4537025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5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4440173" y="4200943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36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8164384" y="4537025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8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8164384" y="4200943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1" name="Picture Placeholder 3" title="Click the Icon to add your Image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440173" y="2010139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42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168689" y="2003311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4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3 Column Text &amp; Image Slide Heading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597485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6089373" y="0"/>
            <a:ext cx="6102626" cy="6858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15618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6089373" y="5814391"/>
            <a:ext cx="6102626" cy="1043609"/>
          </a:xfrm>
          <a:prstGeom prst="rect">
            <a:avLst/>
          </a:prstGeom>
          <a:gradFill>
            <a:gsLst>
              <a:gs pos="100000">
                <a:srgbClr val="324F82">
                  <a:alpha val="50000"/>
                </a:srgbClr>
              </a:gs>
              <a:gs pos="0">
                <a:srgbClr val="324F82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0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715964" y="2166730"/>
            <a:ext cx="4657792" cy="3161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4657793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 baseline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Split Image Slide Heading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15963" y="1158975"/>
            <a:ext cx="4657794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102626" cy="6858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102626" y="1"/>
            <a:ext cx="6089374" cy="6858000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6818244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5814391"/>
            <a:ext cx="6102626" cy="1043609"/>
          </a:xfrm>
          <a:prstGeom prst="rect">
            <a:avLst/>
          </a:prstGeom>
          <a:gradFill>
            <a:gsLst>
              <a:gs pos="100000">
                <a:schemeClr val="bg1">
                  <a:alpha val="49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6818589" y="2162650"/>
            <a:ext cx="4657792" cy="3161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818244" y="716218"/>
            <a:ext cx="4657793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Split Image Slide Heading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818244" y="1158975"/>
            <a:ext cx="4657794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718456" y="2703444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5207313"/>
            <a:ext cx="3247256" cy="931754"/>
          </a:xfrm>
          <a:prstGeom prst="rect">
            <a:avLst/>
          </a:prstGeom>
        </p:spPr>
      </p:pic>
      <p:sp>
        <p:nvSpPr>
          <p:cNvPr id="28" name="Content Placeholder 26"/>
          <p:cNvSpPr>
            <a:spLocks noGrp="1"/>
          </p:cNvSpPr>
          <p:nvPr>
            <p:ph sz="quarter" idx="14" hasCustomPrompt="1"/>
          </p:nvPr>
        </p:nvSpPr>
        <p:spPr>
          <a:xfrm>
            <a:off x="719138" y="3639988"/>
            <a:ext cx="104922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 baseline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28th July 2017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8" y="3088814"/>
            <a:ext cx="10491787" cy="3671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Presented By: Insert Name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18457" y="721772"/>
            <a:ext cx="10492882" cy="166199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Two Lines Template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617" y="715617"/>
            <a:ext cx="10760766" cy="5401276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 algn="ctr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 smtClean="0"/>
              <a:t>Chapter/Slide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Chapter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617" y="2057401"/>
            <a:ext cx="10760766" cy="4059492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 algn="ctr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 smtClean="0"/>
              <a:t>Icon Chapter Slide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4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430079" y="2057400"/>
            <a:ext cx="1331842" cy="1331842"/>
          </a:xfrm>
          <a:prstGeom prst="rect">
            <a:avLst/>
          </a:prstGeom>
          <a:noFill/>
        </p:spPr>
        <p:txBody>
          <a:bodyPr wrap="squar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?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715617" y="3315615"/>
            <a:ext cx="107640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 smtClean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Thank</a:t>
            </a:r>
            <a:r>
              <a:rPr lang="en-US" sz="4400" b="1" i="0" baseline="0" dirty="0" smtClean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you for listening.</a:t>
            </a:r>
          </a:p>
          <a:p>
            <a:pPr algn="ctr"/>
            <a:r>
              <a:rPr lang="en-US" sz="4400" b="1" i="0" baseline="0" dirty="0" smtClean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Any questions?</a:t>
            </a:r>
            <a:endParaRPr lang="en-US" sz="4400" b="1" i="0" dirty="0">
              <a:solidFill>
                <a:schemeClr val="bg1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89" y="1769165"/>
            <a:ext cx="1717886" cy="140928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8" name="Chart Placeholder 7"/>
          <p:cNvSpPr>
            <a:spLocks noGrp="1"/>
          </p:cNvSpPr>
          <p:nvPr>
            <p:ph type="chart" sz="quarter" idx="14" hasCustomPrompt="1"/>
          </p:nvPr>
        </p:nvSpPr>
        <p:spPr>
          <a:xfrm>
            <a:off x="715963" y="1838325"/>
            <a:ext cx="10760075" cy="3736975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400" b="0" i="0" baseline="0">
                <a:solidFill>
                  <a:srgbClr val="324F82"/>
                </a:solidFill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r>
              <a:rPr lang="en-US" dirty="0" smtClean="0"/>
              <a:t>Click the icon to start building your chart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Chart Slide Heading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1123122" y="-18387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715963" y="2230644"/>
            <a:ext cx="10760075" cy="20651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1 Column Text Slide Heading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99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Slide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715963" y="2230644"/>
            <a:ext cx="10760075" cy="20651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1 Column Text Slide Heading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17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715964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6453809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2 Column Text Slide Heading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715964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6453809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2 Column Text Slide Heading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2230644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28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4481097" y="2230642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8246231" y="2230641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3 Column Text Slide Heading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Slide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2230644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28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4481097" y="2230642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8246231" y="1868557"/>
            <a:ext cx="3229803" cy="3641970"/>
          </a:xfrm>
          <a:prstGeom prst="rect">
            <a:avLst/>
          </a:prstGeom>
          <a:solidFill>
            <a:srgbClr val="324F82"/>
          </a:solidFill>
        </p:spPr>
        <p:txBody>
          <a:bodyPr wrap="square" lIns="360000" tIns="360000" rIns="360000" bIns="360000">
            <a:no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3 Column Pull Out Slide Heading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53807" y="2230643"/>
            <a:ext cx="5022576" cy="292900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12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715963" y="2230644"/>
            <a:ext cx="5022227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Text &amp; Image Slide Heading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35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0" r:id="rId3"/>
    <p:sldLayoutId id="2147483666" r:id="rId4"/>
    <p:sldLayoutId id="2147483651" r:id="rId5"/>
    <p:sldLayoutId id="2147483667" r:id="rId6"/>
    <p:sldLayoutId id="2147483652" r:id="rId7"/>
    <p:sldLayoutId id="2147483665" r:id="rId8"/>
    <p:sldLayoutId id="2147483654" r:id="rId9"/>
    <p:sldLayoutId id="2147483656" r:id="rId10"/>
    <p:sldLayoutId id="2147483663" r:id="rId11"/>
    <p:sldLayoutId id="2147483660" r:id="rId12"/>
    <p:sldLayoutId id="2147483664" r:id="rId13"/>
    <p:sldLayoutId id="2147483670" r:id="rId14"/>
    <p:sldLayoutId id="2147483671" r:id="rId15"/>
    <p:sldLayoutId id="2147483657" r:id="rId16"/>
    <p:sldLayoutId id="2147483653" r:id="rId17"/>
    <p:sldLayoutId id="2147483668" r:id="rId18"/>
    <p:sldLayoutId id="2147483669" r:id="rId19"/>
    <p:sldLayoutId id="2147483658" r:id="rId20"/>
    <p:sldLayoutId id="2147483655" r:id="rId21"/>
    <p:sldLayoutId id="2147483662" r:id="rId22"/>
    <p:sldLayoutId id="2147483673" r:id="rId23"/>
    <p:sldLayoutId id="2147483659" r:id="rId2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202498/" TargetMode="External"/><Relationship Id="rId2" Type="http://schemas.openxmlformats.org/officeDocument/2006/relationships/hyperlink" Target="https://www.ncbi.nlm.nih.gov/books/NBK202498/table/tab_9_1/?report=objectonly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ncbi.nlm.nih.gov/books/about/copyright/" TargetMode="External"/><Relationship Id="rId5" Type="http://schemas.openxmlformats.org/officeDocument/2006/relationships/hyperlink" Target="http://www.nap.edu/" TargetMode="External"/><Relationship Id="rId4" Type="http://schemas.openxmlformats.org/officeDocument/2006/relationships/hyperlink" Target="https://www.ncbi.nlm.nih.gov/books/n/nap18334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719139" y="4147639"/>
            <a:ext cx="10492200" cy="332399"/>
          </a:xfrm>
        </p:spPr>
        <p:txBody>
          <a:bodyPr/>
          <a:lstStyle/>
          <a:p>
            <a:r>
              <a:rPr lang="en-GB" dirty="0" smtClean="0"/>
              <a:t>19 March 2019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Dr Amrita Jesurasa, Acting Consultant in Public Health</a:t>
            </a:r>
          </a:p>
          <a:p>
            <a:r>
              <a:rPr lang="en-GB" dirty="0" smtClean="0"/>
              <a:t>First 1000 Days Programme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8457" y="306274"/>
            <a:ext cx="10492882" cy="2492990"/>
          </a:xfrm>
        </p:spPr>
        <p:txBody>
          <a:bodyPr/>
          <a:lstStyle/>
          <a:p>
            <a:r>
              <a:rPr lang="en-GB" dirty="0" smtClean="0"/>
              <a:t>Approaches to system working – learning from system engagement events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603631" y="4970585"/>
            <a:ext cx="6154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i="0" dirty="0" smtClean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Slides adapted from those produced by:</a:t>
            </a:r>
          </a:p>
          <a:p>
            <a:r>
              <a:rPr lang="en-GB" sz="2400" b="0" i="0" dirty="0" smtClean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Dr Julie Bishop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Director of Health Improvement</a:t>
            </a:r>
          </a:p>
          <a:p>
            <a:r>
              <a:rPr lang="en-GB" sz="2400" b="0" i="0" dirty="0" smtClean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Public Health Wales</a:t>
            </a:r>
          </a:p>
        </p:txBody>
      </p:sp>
    </p:spTree>
    <p:extLst>
      <p:ext uri="{BB962C8B-B14F-4D97-AF65-F5344CB8AC3E}">
        <p14:creationId xmlns:p14="http://schemas.microsoft.com/office/powerpoint/2010/main" val="23535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596" y="1930624"/>
            <a:ext cx="4244635" cy="2999549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715964" y="1467854"/>
            <a:ext cx="5022228" cy="4206280"/>
          </a:xfrm>
        </p:spPr>
        <p:txBody>
          <a:bodyPr/>
          <a:lstStyle/>
          <a:p>
            <a:r>
              <a:rPr lang="en-GB" dirty="0" smtClean="0"/>
              <a:t>Little evidence yet of leadership or responsibility over the system or to facilitate the system to work in most areas</a:t>
            </a:r>
          </a:p>
          <a:p>
            <a:r>
              <a:rPr lang="en-GB" dirty="0" smtClean="0"/>
              <a:t>Distributed leadership?</a:t>
            </a:r>
          </a:p>
          <a:p>
            <a:r>
              <a:rPr lang="en-GB" dirty="0" smtClean="0"/>
              <a:t>Senior leaders not engaged directly in most cases</a:t>
            </a:r>
          </a:p>
          <a:p>
            <a:r>
              <a:rPr lang="en-GB" dirty="0" smtClean="0"/>
              <a:t>NHS leadership role lacking</a:t>
            </a:r>
          </a:p>
          <a:p>
            <a:r>
              <a:rPr lang="en-GB" dirty="0" smtClean="0"/>
              <a:t>No collective accountability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Leadership</a:t>
            </a:r>
            <a:endParaRPr lang="en-GB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0"/>
          </p:nvPr>
        </p:nvSpPr>
        <p:spPr>
          <a:xfrm>
            <a:off x="348491" y="6294968"/>
            <a:ext cx="3597275" cy="221599"/>
          </a:xfrm>
        </p:spPr>
        <p:txBody>
          <a:bodyPr/>
          <a:lstStyle/>
          <a:p>
            <a:r>
              <a:rPr lang="en-GB" dirty="0"/>
              <a:t>Approaches to system working</a:t>
            </a:r>
          </a:p>
        </p:txBody>
      </p:sp>
    </p:spTree>
    <p:extLst>
      <p:ext uri="{BB962C8B-B14F-4D97-AF65-F5344CB8AC3E}">
        <p14:creationId xmlns:p14="http://schemas.microsoft.com/office/powerpoint/2010/main" val="38804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715963" y="1319174"/>
            <a:ext cx="5022228" cy="4078039"/>
          </a:xfrm>
        </p:spPr>
        <p:txBody>
          <a:bodyPr/>
          <a:lstStyle/>
          <a:p>
            <a:r>
              <a:rPr lang="en-GB" dirty="0" smtClean="0"/>
              <a:t>Confusion over outcomes and indicators</a:t>
            </a:r>
          </a:p>
          <a:p>
            <a:r>
              <a:rPr lang="en-GB" dirty="0" smtClean="0"/>
              <a:t>Lack of common accountability mechanisms</a:t>
            </a:r>
          </a:p>
          <a:p>
            <a:r>
              <a:rPr lang="en-GB" dirty="0" smtClean="0"/>
              <a:t>Limited or poor use of data to drive self evaluation, adjustment, self correction of the system</a:t>
            </a:r>
          </a:p>
          <a:p>
            <a:r>
              <a:rPr lang="en-GB" dirty="0" smtClean="0"/>
              <a:t>‘Real time feedback’ very challenging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Learning and adaptation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0621" y="2420563"/>
            <a:ext cx="3553598" cy="187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Approaches to system working</a:t>
            </a:r>
          </a:p>
        </p:txBody>
      </p:sp>
    </p:spTree>
    <p:extLst>
      <p:ext uri="{BB962C8B-B14F-4D97-AF65-F5344CB8AC3E}">
        <p14:creationId xmlns:p14="http://schemas.microsoft.com/office/powerpoint/2010/main" val="20513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715964" y="1280149"/>
            <a:ext cx="5022228" cy="4575612"/>
          </a:xfrm>
        </p:spPr>
        <p:txBody>
          <a:bodyPr/>
          <a:lstStyle/>
          <a:p>
            <a:r>
              <a:rPr lang="en-GB" dirty="0" smtClean="0"/>
              <a:t>High level of innovation – people like their own ideas</a:t>
            </a:r>
          </a:p>
          <a:p>
            <a:r>
              <a:rPr lang="en-GB" dirty="0" smtClean="0"/>
              <a:t>‘it won’t work here…..’</a:t>
            </a:r>
          </a:p>
          <a:p>
            <a:r>
              <a:rPr lang="en-GB" dirty="0" smtClean="0"/>
              <a:t>Innovation without measurement or evaluation </a:t>
            </a:r>
          </a:p>
          <a:p>
            <a:r>
              <a:rPr lang="en-GB" dirty="0" smtClean="0"/>
              <a:t>Creativity and innovation not necessarily driven by desire to improve outcomes</a:t>
            </a:r>
          </a:p>
          <a:p>
            <a:r>
              <a:rPr lang="en-GB" dirty="0" smtClean="0"/>
              <a:t>Little evidence of understanding what the system already knows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Creativity and Innovation</a:t>
            </a:r>
            <a:endParaRPr lang="en-GB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7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7211" y="1280148"/>
            <a:ext cx="3512177" cy="305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Approaches to system working</a:t>
            </a:r>
          </a:p>
        </p:txBody>
      </p:sp>
    </p:spTree>
    <p:extLst>
      <p:ext uri="{BB962C8B-B14F-4D97-AF65-F5344CB8AC3E}">
        <p14:creationId xmlns:p14="http://schemas.microsoft.com/office/powerpoint/2010/main" val="15218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739644559"/>
              </p:ext>
            </p:extLst>
          </p:nvPr>
        </p:nvGraphicFramePr>
        <p:xfrm>
          <a:off x="1074266" y="1263090"/>
          <a:ext cx="9609777" cy="3035260"/>
        </p:xfrm>
        <a:graphic>
          <a:graphicData uri="http://schemas.openxmlformats.org/drawingml/2006/table">
            <a:tbl>
              <a:tblPr/>
              <a:tblGrid>
                <a:gridCol w="3203259">
                  <a:extLst>
                    <a:ext uri="{9D8B030D-6E8A-4147-A177-3AD203B41FA5}">
                      <a16:colId xmlns="" xmlns:a16="http://schemas.microsoft.com/office/drawing/2014/main" val="802838041"/>
                    </a:ext>
                  </a:extLst>
                </a:gridCol>
                <a:gridCol w="3203259">
                  <a:extLst>
                    <a:ext uri="{9D8B030D-6E8A-4147-A177-3AD203B41FA5}">
                      <a16:colId xmlns="" xmlns:a16="http://schemas.microsoft.com/office/drawing/2014/main" val="1938092894"/>
                    </a:ext>
                  </a:extLst>
                </a:gridCol>
                <a:gridCol w="3203259">
                  <a:extLst>
                    <a:ext uri="{9D8B030D-6E8A-4147-A177-3AD203B41FA5}">
                      <a16:colId xmlns="" xmlns:a16="http://schemas.microsoft.com/office/drawing/2014/main" val="1313634639"/>
                    </a:ext>
                  </a:extLst>
                </a:gridCol>
              </a:tblGrid>
              <a:tr h="152844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dirty="0">
                          <a:effectLst/>
                        </a:rPr>
                        <a:t>Level</a:t>
                      </a:r>
                    </a:p>
                  </a:txBody>
                  <a:tcPr marL="3528" marR="3528" marT="1764" marB="17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dirty="0">
                          <a:effectLst/>
                        </a:rPr>
                        <a:t>Definition/Description</a:t>
                      </a:r>
                    </a:p>
                  </a:txBody>
                  <a:tcPr marL="3528" marR="3528" marT="1764" marB="17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dirty="0">
                          <a:effectLst/>
                        </a:rPr>
                        <a:t>Evaluation Objective</a:t>
                      </a:r>
                    </a:p>
                  </a:txBody>
                  <a:tcPr marL="3528" marR="3528" marT="1764" marB="17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91493407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fontAlgn="t"/>
                      <a:endParaRPr lang="en-GB" sz="1200" dirty="0" smtClean="0">
                        <a:effectLst/>
                      </a:endParaRPr>
                    </a:p>
                    <a:p>
                      <a:pPr fontAlgn="t"/>
                      <a:r>
                        <a:rPr lang="en-GB" sz="1200" dirty="0" smtClean="0">
                          <a:effectLst/>
                        </a:rPr>
                        <a:t>Structural </a:t>
                      </a:r>
                      <a:r>
                        <a:rPr lang="en-GB" sz="1200" dirty="0">
                          <a:effectLst/>
                        </a:rPr>
                        <a:t>elements</a:t>
                      </a:r>
                    </a:p>
                  </a:txBody>
                  <a:tcPr marL="3528" marR="3528" marT="1764" marB="17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 smtClean="0">
                        <a:effectLst/>
                      </a:endParaRPr>
                    </a:p>
                    <a:p>
                      <a:pPr fontAlgn="t"/>
                      <a:r>
                        <a:rPr lang="en-US" sz="1200" dirty="0" smtClean="0">
                          <a:effectLst/>
                        </a:rPr>
                        <a:t>Subsystems</a:t>
                      </a:r>
                      <a:r>
                        <a:rPr lang="en-US" sz="1200" dirty="0">
                          <a:effectLst/>
                        </a:rPr>
                        <a:t>, actors, and the physical structure of the </a:t>
                      </a:r>
                      <a:r>
                        <a:rPr lang="en-US" sz="1200" dirty="0" smtClean="0">
                          <a:effectLst/>
                        </a:rPr>
                        <a:t>system</a:t>
                      </a:r>
                    </a:p>
                    <a:p>
                      <a:pPr fontAlgn="t"/>
                      <a:endParaRPr lang="en-US" sz="1200" dirty="0">
                        <a:effectLst/>
                      </a:endParaRPr>
                    </a:p>
                  </a:txBody>
                  <a:tcPr marL="3528" marR="3528" marT="1764" marB="17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 smtClean="0">
                        <a:effectLst/>
                      </a:endParaRPr>
                    </a:p>
                    <a:p>
                      <a:pPr fontAlgn="t"/>
                      <a:r>
                        <a:rPr lang="en-US" sz="1200" dirty="0" smtClean="0">
                          <a:effectLst/>
                        </a:rPr>
                        <a:t>Assess </a:t>
                      </a:r>
                      <a:r>
                        <a:rPr lang="en-US" sz="1200" dirty="0">
                          <a:effectLst/>
                        </a:rPr>
                        <a:t>level of coherence among the components of the system</a:t>
                      </a:r>
                    </a:p>
                  </a:txBody>
                  <a:tcPr marL="3528" marR="3528" marT="1764" marB="17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66494751"/>
                  </a:ext>
                </a:extLst>
              </a:tr>
              <a:tr h="632301"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effectLst/>
                        </a:rPr>
                        <a:t>Feedback and delays</a:t>
                      </a:r>
                    </a:p>
                  </a:txBody>
                  <a:tcPr marL="3528" marR="3528" marT="1764" marB="17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Self-regulation, self-reinforcement, and adaptation of the system. Reinforcing loops for driving growth and balancing loops for constraining </a:t>
                      </a:r>
                      <a:r>
                        <a:rPr lang="en-US" sz="1200" dirty="0" smtClean="0">
                          <a:effectLst/>
                        </a:rPr>
                        <a:t>goals</a:t>
                      </a:r>
                    </a:p>
                    <a:p>
                      <a:pPr fontAlgn="t"/>
                      <a:endParaRPr lang="en-US" sz="1200" dirty="0">
                        <a:effectLst/>
                      </a:endParaRPr>
                    </a:p>
                  </a:txBody>
                  <a:tcPr marL="3528" marR="3528" marT="1764" marB="17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Assess degree to which the system operates in a continuous manner, and assess the likelihood that the system will or will not grow</a:t>
                      </a:r>
                    </a:p>
                  </a:txBody>
                  <a:tcPr marL="3528" marR="3528" marT="1764" marB="17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16265257"/>
                  </a:ext>
                </a:extLst>
              </a:tr>
              <a:tr h="426820">
                <a:tc>
                  <a:txBody>
                    <a:bodyPr/>
                    <a:lstStyle/>
                    <a:p>
                      <a:pPr fontAlgn="t"/>
                      <a:r>
                        <a:rPr lang="en-GB" sz="1200">
                          <a:effectLst/>
                        </a:rPr>
                        <a:t>Structure</a:t>
                      </a:r>
                    </a:p>
                  </a:txBody>
                  <a:tcPr marL="3528" marR="3528" marT="1764" marB="17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Enhancing connections across most of the system as a whole</a:t>
                      </a:r>
                    </a:p>
                  </a:txBody>
                  <a:tcPr marL="3528" marR="3528" marT="1764" marB="17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Assess degree to which interdependent elements in a network work together</a:t>
                      </a:r>
                    </a:p>
                  </a:txBody>
                  <a:tcPr marL="3528" marR="3528" marT="1764" marB="17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27849972"/>
                  </a:ext>
                </a:extLst>
              </a:tr>
              <a:tr h="221340">
                <a:tc>
                  <a:txBody>
                    <a:bodyPr/>
                    <a:lstStyle/>
                    <a:p>
                      <a:pPr fontAlgn="t"/>
                      <a:r>
                        <a:rPr lang="en-GB" sz="1200">
                          <a:effectLst/>
                        </a:rPr>
                        <a:t>Goals</a:t>
                      </a:r>
                    </a:p>
                  </a:txBody>
                  <a:tcPr marL="3528" marR="3528" marT="1764" marB="17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What the system is trying to achieve</a:t>
                      </a:r>
                    </a:p>
                  </a:txBody>
                  <a:tcPr marL="3528" marR="3528" marT="1764" marB="17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Evaluate how well the system adapts to its environment</a:t>
                      </a:r>
                    </a:p>
                  </a:txBody>
                  <a:tcPr marL="3528" marR="3528" marT="1764" marB="17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78579715"/>
                  </a:ext>
                </a:extLst>
              </a:tr>
              <a:tr h="358327">
                <a:tc>
                  <a:txBody>
                    <a:bodyPr/>
                    <a:lstStyle/>
                    <a:p>
                      <a:pPr fontAlgn="t"/>
                      <a:r>
                        <a:rPr lang="en-GB" sz="1200">
                          <a:effectLst/>
                        </a:rPr>
                        <a:t>Paradigm</a:t>
                      </a:r>
                    </a:p>
                  </a:txBody>
                  <a:tcPr marL="3528" marR="3528" marT="1764" marB="17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effectLst/>
                        </a:rPr>
                        <a:t>A system's deepest belief</a:t>
                      </a:r>
                    </a:p>
                  </a:txBody>
                  <a:tcPr marL="3528" marR="3528" marT="1764" marB="17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Understand the degree to which the system acts as a learning environment</a:t>
                      </a:r>
                    </a:p>
                  </a:txBody>
                  <a:tcPr marL="3528" marR="3528" marT="1764" marB="17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16904147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1475" y="4934541"/>
            <a:ext cx="106174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Places to Intervene in a Complex System and the Associated Evaluation Objectives.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SOURCES: Adapted from 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hlinkClick r:id="rId2"/>
              </a:rPr>
              <a:t>Finegood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hlinkClick r:id="rId2"/>
              </a:rPr>
              <a:t>, 2011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; 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hlinkClick r:id="rId2"/>
              </a:rPr>
              <a:t>Malhi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hlinkClick r:id="rId2"/>
              </a:rPr>
              <a:t> et al., 2009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; and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hlinkClick r:id="rId2"/>
              </a:rPr>
              <a:t>Meadows, 2008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From: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hlinkClick r:id="rId3"/>
              </a:rPr>
              <a:t>9, Systems and Evaluation: Placing a System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hlinkClick r:id="rId4" tooltip="Table of Contents Page"/>
              </a:rPr>
              <a:t>s Approach in Context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hlinkClick r:id="rId4" tooltip="Table of Contents Page"/>
              </a:rPr>
              <a:t>  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Evaluating Obesity Prevention Efforts: A Plan for Measuring Progress. Committee on Evaluating Progress of Obesity Prevention Effort; Food and Nutrition Board; Institute of Medicine; Green LW, Sim L, 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Breiner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H, editors Washington (DC):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hlinkClick r:id="rId5"/>
              </a:rPr>
              <a:t>National Academies Press (US)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; 2013 Dec 11.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hlinkClick r:id="rId6"/>
              </a:rPr>
              <a:t>Copyright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2013 by the National Academy of Sciences. All rights reserved. NCBI Bookshelf. A service of the National Library of Medicine, National Institutes of Health</a:t>
            </a: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 i="0" kern="120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Approaches to system working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0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Approaches to system 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715963" y="1713286"/>
            <a:ext cx="5022228" cy="2713563"/>
          </a:xfrm>
        </p:spPr>
        <p:txBody>
          <a:bodyPr/>
          <a:lstStyle/>
          <a:p>
            <a:r>
              <a:rPr lang="en-GB" dirty="0" smtClean="0"/>
              <a:t>System drivers for efficiency and modernisation working against desired ways of working</a:t>
            </a:r>
          </a:p>
          <a:p>
            <a:r>
              <a:rPr lang="en-GB" dirty="0" smtClean="0"/>
              <a:t>Process emphasis and standardisation – tick box culture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Unintended Consequences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3880" y="716218"/>
            <a:ext cx="2976642" cy="25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1" r="70244" b="65650"/>
          <a:stretch/>
        </p:blipFill>
        <p:spPr>
          <a:xfrm>
            <a:off x="5264739" y="3607239"/>
            <a:ext cx="4463715" cy="219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Approaches to system working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715963" y="2230644"/>
            <a:ext cx="10760075" cy="2098010"/>
          </a:xfrm>
        </p:spPr>
        <p:txBody>
          <a:bodyPr/>
          <a:lstStyle/>
          <a:p>
            <a:r>
              <a:rPr lang="en-GB" sz="3200" dirty="0" smtClean="0"/>
              <a:t>Systems working in public health theoretical perspectives from obesity </a:t>
            </a:r>
          </a:p>
          <a:p>
            <a:r>
              <a:rPr lang="en-GB" sz="3200" dirty="0" smtClean="0"/>
              <a:t>Learning from systems working events in First 1000 Days</a:t>
            </a:r>
            <a:endParaRPr lang="en-GB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3600" dirty="0" smtClean="0"/>
              <a:t>Overview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1142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08" y="805218"/>
            <a:ext cx="6345268" cy="472824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Approaches to system working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83940" y="955343"/>
            <a:ext cx="3848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systems Working is Important</a:t>
            </a:r>
            <a:endParaRPr lang="en-GB" sz="3000" b="0" i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Approaches to system working</a:t>
            </a: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 l="17957" t="12811" r="19140" b="8031"/>
          <a:stretch>
            <a:fillRect/>
          </a:stretch>
        </p:blipFill>
        <p:spPr bwMode="auto">
          <a:xfrm>
            <a:off x="1828799" y="354841"/>
            <a:ext cx="7306967" cy="539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85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48491" y="6294968"/>
            <a:ext cx="3597275" cy="571438"/>
          </a:xfrm>
        </p:spPr>
        <p:txBody>
          <a:bodyPr/>
          <a:lstStyle/>
          <a:p>
            <a:r>
              <a:rPr lang="en-GB" dirty="0"/>
              <a:t>Approaches to system working</a:t>
            </a:r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12371" y="4050495"/>
            <a:ext cx="1964474" cy="1227178"/>
            <a:chOff x="348491" y="3144350"/>
            <a:chExt cx="2219325" cy="12573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491" y="3144350"/>
              <a:ext cx="2171700" cy="12573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434341" y="3773000"/>
              <a:ext cx="1085850" cy="294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 flipH="1">
              <a:off x="1435999" y="3812365"/>
              <a:ext cx="1131817" cy="44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solidFill>
                    <a:srgbClr val="E34B8E"/>
                  </a:solidFill>
                  <a:latin typeface="Calibri" panose="020F0502020204030204" pitchFamily="34" charset="0"/>
                  <a:ea typeface="Ubuntu" charset="0"/>
                  <a:cs typeface="Calibri" panose="020F0502020204030204" pitchFamily="34" charset="0"/>
                </a:rPr>
                <a:t>children aged under 2</a:t>
              </a:r>
              <a:endParaRPr lang="en-GB" sz="1100" b="0" i="0" dirty="0" smtClean="0">
                <a:solidFill>
                  <a:srgbClr val="E34B8E"/>
                </a:solidFill>
                <a:latin typeface="Calibri" panose="020F0502020204030204" pitchFamily="34" charset="0"/>
                <a:ea typeface="Ubuntu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8457" y="2461530"/>
            <a:ext cx="2159329" cy="1169498"/>
            <a:chOff x="348491" y="1907703"/>
            <a:chExt cx="2339525" cy="10953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8491" y="1907703"/>
              <a:ext cx="2219325" cy="109537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522033" y="2391026"/>
              <a:ext cx="998158" cy="523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 flipH="1">
              <a:off x="1556199" y="2524263"/>
              <a:ext cx="1131817" cy="403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E34B8E"/>
                  </a:solidFill>
                  <a:latin typeface="Calibri" panose="020F0502020204030204" pitchFamily="34" charset="0"/>
                  <a:ea typeface="Ubuntu" charset="0"/>
                  <a:cs typeface="Calibri" panose="020F0502020204030204" pitchFamily="34" charset="0"/>
                </a:rPr>
                <a:t>l</a:t>
              </a:r>
              <a:r>
                <a:rPr lang="en-GB" sz="1100" dirty="0" smtClean="0">
                  <a:solidFill>
                    <a:srgbClr val="E34B8E"/>
                  </a:solidFill>
                  <a:latin typeface="Calibri" panose="020F0502020204030204" pitchFamily="34" charset="0"/>
                  <a:ea typeface="Ubuntu" charset="0"/>
                  <a:cs typeface="Calibri" panose="020F0502020204030204" pitchFamily="34" charset="0"/>
                </a:rPr>
                <a:t>ive births per year </a:t>
              </a:r>
              <a:endParaRPr lang="en-GB" sz="1100" b="0" i="0" dirty="0" smtClean="0">
                <a:solidFill>
                  <a:srgbClr val="E34B8E"/>
                </a:solidFill>
                <a:latin typeface="Calibri" panose="020F0502020204030204" pitchFamily="34" charset="0"/>
                <a:ea typeface="Ubuntu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011" y="1874664"/>
            <a:ext cx="1168560" cy="384937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731196" y="1874664"/>
            <a:ext cx="2171700" cy="1448837"/>
            <a:chOff x="3731196" y="1874664"/>
            <a:chExt cx="2171700" cy="144883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1196" y="1874664"/>
              <a:ext cx="2171700" cy="123825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401911" y="2450517"/>
              <a:ext cx="1467205" cy="872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4358508" y="2420772"/>
              <a:ext cx="149923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E34B8E"/>
                  </a:solidFill>
                  <a:latin typeface="Calibri" panose="020F0502020204030204" pitchFamily="34" charset="0"/>
                  <a:ea typeface="Ubuntu" charset="0"/>
                  <a:cs typeface="Calibri" panose="020F0502020204030204" pitchFamily="34" charset="0"/>
                </a:rPr>
                <a:t>w</a:t>
              </a:r>
              <a:r>
                <a:rPr lang="en-GB" sz="1100" b="0" i="0" dirty="0" smtClean="0">
                  <a:solidFill>
                    <a:srgbClr val="E34B8E"/>
                  </a:solidFill>
                  <a:latin typeface="Calibri" panose="020F0502020204030204" pitchFamily="34" charset="0"/>
                  <a:ea typeface="Ubuntu" charset="0"/>
                  <a:cs typeface="Calibri" panose="020F0502020204030204" pitchFamily="34" charset="0"/>
                </a:rPr>
                <a:t>omen experience postnatal anxiety or depression each year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76584" y="1963972"/>
              <a:ext cx="707666" cy="119270"/>
            </a:xfrm>
            <a:prstGeom prst="rect">
              <a:avLst/>
            </a:prstGeom>
            <a:solidFill>
              <a:srgbClr val="FED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01911" y="1889739"/>
              <a:ext cx="1477838" cy="13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41687" y="1721733"/>
            <a:ext cx="2595859" cy="1398079"/>
            <a:chOff x="6141687" y="1721733"/>
            <a:chExt cx="2595859" cy="139807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41687" y="1721733"/>
              <a:ext cx="2571292" cy="1398079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7427333" y="2250324"/>
              <a:ext cx="1310213" cy="6443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79288" y="2222388"/>
              <a:ext cx="126208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E34B8E"/>
                  </a:solidFill>
                  <a:latin typeface="Calibri" panose="020F0502020204030204" pitchFamily="34" charset="0"/>
                  <a:ea typeface="Ubuntu" charset="0"/>
                  <a:cs typeface="Calibri" panose="020F0502020204030204" pitchFamily="34" charset="0"/>
                </a:rPr>
                <a:t>c</a:t>
              </a:r>
              <a:r>
                <a:rPr lang="en-GB" sz="1100" b="0" i="0" dirty="0" smtClean="0">
                  <a:solidFill>
                    <a:srgbClr val="E34B8E"/>
                  </a:solidFill>
                  <a:latin typeface="Calibri" panose="020F0502020204030204" pitchFamily="34" charset="0"/>
                  <a:ea typeface="Ubuntu" charset="0"/>
                  <a:cs typeface="Calibri" panose="020F0502020204030204" pitchFamily="34" charset="0"/>
                </a:rPr>
                <a:t>hildren aged 0-4 living in income deprivation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31196" y="3533699"/>
            <a:ext cx="2518321" cy="2032050"/>
            <a:chOff x="3731196" y="3533699"/>
            <a:chExt cx="2518321" cy="203205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8"/>
            <a:srcRect t="1" r="44339" b="5468"/>
            <a:stretch/>
          </p:blipFill>
          <p:spPr>
            <a:xfrm>
              <a:off x="3731196" y="3533699"/>
              <a:ext cx="2518321" cy="1971904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3748079" y="4144110"/>
              <a:ext cx="1550667" cy="14216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 flipH="1">
              <a:off x="3748078" y="4182197"/>
              <a:ext cx="181452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E34B8E"/>
                  </a:solidFill>
                  <a:latin typeface="Calibri" panose="020F0502020204030204" pitchFamily="34" charset="0"/>
                  <a:ea typeface="Ubuntu" charset="0"/>
                  <a:cs typeface="Calibri" panose="020F0502020204030204" pitchFamily="34" charset="0"/>
                </a:rPr>
                <a:t>o</a:t>
              </a:r>
              <a:r>
                <a:rPr lang="en-GB" sz="1100" b="0" i="0" dirty="0" smtClean="0">
                  <a:solidFill>
                    <a:srgbClr val="E34B8E"/>
                  </a:solidFill>
                  <a:latin typeface="Calibri" panose="020F0502020204030204" pitchFamily="34" charset="0"/>
                  <a:ea typeface="Ubuntu" charset="0"/>
                  <a:cs typeface="Calibri" panose="020F0502020204030204" pitchFamily="34" charset="0"/>
                </a:rPr>
                <a:t>f children living in Flying Start areas in Wales are reaching or exceeding their developmental milestones at 2 years of age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889429" y="1755216"/>
            <a:ext cx="2586609" cy="1562248"/>
            <a:chOff x="8680522" y="1557564"/>
            <a:chExt cx="2586609" cy="156224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80522" y="1557564"/>
              <a:ext cx="2552700" cy="148590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9911306" y="2007299"/>
              <a:ext cx="1355825" cy="1112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 flipH="1">
              <a:off x="9935873" y="2049263"/>
              <a:ext cx="12727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E34B8E"/>
                  </a:solidFill>
                  <a:latin typeface="Calibri" panose="020F0502020204030204" pitchFamily="34" charset="0"/>
                  <a:ea typeface="Ubuntu" charset="0"/>
                  <a:cs typeface="Calibri" panose="020F0502020204030204" pitchFamily="34" charset="0"/>
                </a:rPr>
                <a:t>c</a:t>
              </a:r>
              <a:r>
                <a:rPr lang="en-GB" sz="1100" b="0" i="0" dirty="0" smtClean="0">
                  <a:solidFill>
                    <a:srgbClr val="E34B8E"/>
                  </a:solidFill>
                  <a:latin typeface="Calibri" panose="020F0502020204030204" pitchFamily="34" charset="0"/>
                  <a:ea typeface="Ubuntu" charset="0"/>
                  <a:cs typeface="Calibri" panose="020F0502020204030204" pitchFamily="34" charset="0"/>
                </a:rPr>
                <a:t>hildren aged under 4 are allocated a Flying Start Health Visitor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988751" y="3135646"/>
            <a:ext cx="2028825" cy="2790825"/>
            <a:chOff x="8942459" y="3033733"/>
            <a:chExt cx="2028825" cy="279082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42459" y="3033733"/>
              <a:ext cx="2028825" cy="2790825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9066627" y="4382084"/>
              <a:ext cx="869245" cy="239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062637" y="4986957"/>
              <a:ext cx="1837652" cy="737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027783" y="5012981"/>
              <a:ext cx="187250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E34B8E"/>
                  </a:solidFill>
                  <a:latin typeface="Calibri" panose="020F0502020204030204" pitchFamily="34" charset="0"/>
                  <a:ea typeface="Ubuntu" charset="0"/>
                  <a:cs typeface="Calibri" panose="020F0502020204030204" pitchFamily="34" charset="0"/>
                </a:rPr>
                <a:t>o</a:t>
              </a:r>
              <a:r>
                <a:rPr lang="en-GB" sz="1100" b="0" i="0" dirty="0" smtClean="0">
                  <a:solidFill>
                    <a:srgbClr val="E34B8E"/>
                  </a:solidFill>
                  <a:latin typeface="Calibri" panose="020F0502020204030204" pitchFamily="34" charset="0"/>
                  <a:ea typeface="Ubuntu" charset="0"/>
                  <a:cs typeface="Calibri" panose="020F0502020204030204" pitchFamily="34" charset="0"/>
                </a:rPr>
                <a:t>f children in income deprivation in Wales live outside of Flying Start areas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198835" y="3762377"/>
            <a:ext cx="2514600" cy="1616488"/>
            <a:chOff x="9198835" y="3762377"/>
            <a:chExt cx="2514600" cy="161648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198835" y="3762377"/>
              <a:ext cx="2514600" cy="1171575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9982200" y="4352925"/>
              <a:ext cx="1731235" cy="1025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935697" y="3762377"/>
              <a:ext cx="1341903" cy="207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978654" y="4390611"/>
              <a:ext cx="16389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E34B8E"/>
                  </a:solidFill>
                </a:rPr>
                <a:t>women experience domestic violence during their pregnancy each year</a:t>
              </a:r>
              <a:endParaRPr lang="en-GB" sz="1200" dirty="0">
                <a:solidFill>
                  <a:srgbClr val="E34B8E"/>
                </a:solidFill>
              </a:endParaRPr>
            </a:p>
          </p:txBody>
        </p:sp>
      </p:grpSp>
      <p:sp>
        <p:nvSpPr>
          <p:cNvPr id="41" name="Text Placeholder 7"/>
          <p:cNvSpPr txBox="1">
            <a:spLocks/>
          </p:cNvSpPr>
          <p:nvPr/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rgbClr val="324F82"/>
                </a:solidFill>
                <a:latin typeface="Ubuntu"/>
              </a:rPr>
              <a:t>Complex system of factors affecting child wellbeing in Wales </a:t>
            </a:r>
            <a:endParaRPr lang="en-GB" b="1" dirty="0">
              <a:solidFill>
                <a:srgbClr val="324F82"/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457028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Approaches to system working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11426" y="1407695"/>
            <a:ext cx="10760075" cy="4329390"/>
          </a:xfrm>
        </p:spPr>
        <p:txBody>
          <a:bodyPr/>
          <a:lstStyle/>
          <a:p>
            <a:r>
              <a:rPr lang="en-GB" sz="1800" dirty="0"/>
              <a:t>facilitative leadership </a:t>
            </a:r>
          </a:p>
          <a:p>
            <a:r>
              <a:rPr lang="en-GB" sz="1800" dirty="0" smtClean="0"/>
              <a:t>learning </a:t>
            </a:r>
            <a:r>
              <a:rPr lang="en-GB" sz="1800" dirty="0"/>
              <a:t>and adaptation</a:t>
            </a:r>
          </a:p>
          <a:p>
            <a:r>
              <a:rPr lang="en-GB" sz="1800" dirty="0" smtClean="0"/>
              <a:t>capacity </a:t>
            </a:r>
            <a:r>
              <a:rPr lang="en-GB" sz="1800" dirty="0"/>
              <a:t>building </a:t>
            </a:r>
          </a:p>
          <a:p>
            <a:r>
              <a:rPr lang="en-US" sz="1800" dirty="0"/>
              <a:t>encouragement of local </a:t>
            </a:r>
            <a:r>
              <a:rPr lang="en-US" sz="1800" dirty="0" smtClean="0"/>
              <a:t>creativity and/or </a:t>
            </a:r>
            <a:r>
              <a:rPr lang="en-US" sz="1800" dirty="0"/>
              <a:t>innovation </a:t>
            </a:r>
          </a:p>
          <a:p>
            <a:r>
              <a:rPr lang="en-GB" sz="1800" dirty="0"/>
              <a:t>developing working relationships </a:t>
            </a:r>
          </a:p>
          <a:p>
            <a:r>
              <a:rPr lang="en-GB" sz="1800" dirty="0"/>
              <a:t>enhancing communication </a:t>
            </a:r>
          </a:p>
          <a:p>
            <a:r>
              <a:rPr lang="en-GB" sz="1800" dirty="0" smtClean="0"/>
              <a:t>community </a:t>
            </a:r>
            <a:r>
              <a:rPr lang="en-GB" sz="1800" dirty="0"/>
              <a:t>engagement </a:t>
            </a:r>
          </a:p>
          <a:p>
            <a:r>
              <a:rPr lang="en-US" sz="1800" dirty="0"/>
              <a:t>explicit recognition of the (public health) </a:t>
            </a:r>
            <a:r>
              <a:rPr lang="en-US" sz="1800" dirty="0" smtClean="0"/>
              <a:t>system</a:t>
            </a:r>
          </a:p>
          <a:p>
            <a:r>
              <a:rPr lang="en-US" sz="1800" dirty="0" smtClean="0"/>
              <a:t>embeddedness </a:t>
            </a:r>
            <a:r>
              <a:rPr lang="en-US" sz="1800" dirty="0"/>
              <a:t>of policy and action </a:t>
            </a:r>
          </a:p>
          <a:p>
            <a:r>
              <a:rPr lang="en-GB" sz="1800" dirty="0"/>
              <a:t>robustness and sustainability </a:t>
            </a:r>
          </a:p>
          <a:p>
            <a:endParaRPr lang="en-GB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15963" y="519447"/>
            <a:ext cx="10760075" cy="393542"/>
          </a:xfrm>
        </p:spPr>
        <p:txBody>
          <a:bodyPr/>
          <a:lstStyle/>
          <a:p>
            <a:r>
              <a:rPr lang="en-GB" dirty="0" smtClean="0"/>
              <a:t>Key Concepts and Components of System Approaches (Adapted from Garside et al, 2010)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419600" y="53248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https://www.nice.org.uk/guidance/ph42/evidence/review-1-identifying-the-key-elements-and-interactions-of-a-whole-system-approach-to-obesity-prevention-69056029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9600" y="510326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Ruth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Garside</a:t>
            </a:r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Mark Pearson</a:t>
            </a:r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Harriet </a:t>
            </a:r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Hunt;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Tiffany </a:t>
            </a:r>
            <a:r>
              <a:rPr lang="en-GB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Moxham</a:t>
            </a:r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,;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Rob Anderson</a:t>
            </a:r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PenTAG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436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715963" y="1861312"/>
            <a:ext cx="5022228" cy="1974900"/>
          </a:xfrm>
        </p:spPr>
        <p:txBody>
          <a:bodyPr/>
          <a:lstStyle/>
          <a:p>
            <a:r>
              <a:rPr lang="en-GB" dirty="0" smtClean="0"/>
              <a:t>Sense of common ground but not of being part of a system</a:t>
            </a:r>
          </a:p>
          <a:p>
            <a:r>
              <a:rPr lang="en-GB" dirty="0" smtClean="0"/>
              <a:t>Some groups with something to offer did not feel included in the system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6453809" y="1890177"/>
            <a:ext cx="5022228" cy="3211135"/>
          </a:xfrm>
        </p:spPr>
        <p:txBody>
          <a:bodyPr/>
          <a:lstStyle/>
          <a:p>
            <a:r>
              <a:rPr lang="en-GB" dirty="0" smtClean="0"/>
              <a:t>No clear sense of collective purpose</a:t>
            </a:r>
          </a:p>
          <a:p>
            <a:r>
              <a:rPr lang="en-GB" dirty="0" smtClean="0"/>
              <a:t>No sense of alignment around a common set of goals</a:t>
            </a:r>
          </a:p>
          <a:p>
            <a:r>
              <a:rPr lang="en-GB" dirty="0" smtClean="0"/>
              <a:t>Time to explore is needed – pressure to show quick wins or outcomes is counter productive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Identification of the system; with the system and sense of purpose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085" r="84892" b="72103"/>
          <a:stretch/>
        </p:blipFill>
        <p:spPr>
          <a:xfrm>
            <a:off x="847431" y="3970420"/>
            <a:ext cx="4121611" cy="18889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Approaches to system working</a:t>
            </a:r>
          </a:p>
        </p:txBody>
      </p:sp>
    </p:spTree>
    <p:extLst>
      <p:ext uri="{BB962C8B-B14F-4D97-AF65-F5344CB8AC3E}">
        <p14:creationId xmlns:p14="http://schemas.microsoft.com/office/powerpoint/2010/main" val="29204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Approaches to system 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715964" y="2230644"/>
            <a:ext cx="5022228" cy="3098284"/>
          </a:xfrm>
        </p:spPr>
        <p:txBody>
          <a:bodyPr/>
          <a:lstStyle/>
          <a:p>
            <a:r>
              <a:rPr lang="en-GB" dirty="0"/>
              <a:t>Avoid ‘motherhood and apple pie objectives and outcomes’</a:t>
            </a:r>
          </a:p>
          <a:p>
            <a:r>
              <a:rPr lang="en-GB" dirty="0" smtClean="0"/>
              <a:t>Need to unpack outcomes</a:t>
            </a:r>
          </a:p>
          <a:p>
            <a:r>
              <a:rPr lang="en-GB" dirty="0" smtClean="0"/>
              <a:t>Systems within systems</a:t>
            </a:r>
          </a:p>
          <a:p>
            <a:r>
              <a:rPr lang="en-GB" dirty="0" smtClean="0"/>
              <a:t>All actors may not be aligned to the overarching purpose</a:t>
            </a:r>
            <a:endParaRPr lang="en-GB" dirty="0"/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021" y="1355746"/>
            <a:ext cx="3248526" cy="444162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Designing purpose and outcomes at a system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2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715964" y="1544844"/>
            <a:ext cx="5022228" cy="3211135"/>
          </a:xfrm>
        </p:spPr>
        <p:txBody>
          <a:bodyPr/>
          <a:lstStyle/>
          <a:p>
            <a:r>
              <a:rPr lang="en-GB" dirty="0" smtClean="0"/>
              <a:t>Relationships are accidental or between individuals</a:t>
            </a:r>
          </a:p>
          <a:p>
            <a:r>
              <a:rPr lang="en-GB" dirty="0" smtClean="0"/>
              <a:t>Little evidence of purposeful relationship building as a desirable outcome</a:t>
            </a:r>
          </a:p>
          <a:p>
            <a:r>
              <a:rPr lang="en-GB" dirty="0" smtClean="0"/>
              <a:t>Sense that time spent with others would be seen as a ‘waste of time’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6453809" y="1544844"/>
            <a:ext cx="5022228" cy="2103140"/>
          </a:xfrm>
        </p:spPr>
        <p:txBody>
          <a:bodyPr/>
          <a:lstStyle/>
          <a:p>
            <a:r>
              <a:rPr lang="en-GB" dirty="0" smtClean="0"/>
              <a:t>No evidence of system-wide communication mechanisms</a:t>
            </a:r>
          </a:p>
          <a:p>
            <a:r>
              <a:rPr lang="en-GB" dirty="0" smtClean="0"/>
              <a:t>Creating spaces for purposeful dialogue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Relationships and Communication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3" r="58893" b="60708"/>
          <a:stretch/>
        </p:blipFill>
        <p:spPr>
          <a:xfrm>
            <a:off x="6096000" y="3647984"/>
            <a:ext cx="4961978" cy="171252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Approaches to system working</a:t>
            </a:r>
          </a:p>
        </p:txBody>
      </p:sp>
    </p:spTree>
    <p:extLst>
      <p:ext uri="{BB962C8B-B14F-4D97-AF65-F5344CB8AC3E}">
        <p14:creationId xmlns:p14="http://schemas.microsoft.com/office/powerpoint/2010/main" val="13544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ublic Health Wales Theme">
      <a:dk1>
        <a:srgbClr val="000000"/>
      </a:dk1>
      <a:lt1>
        <a:srgbClr val="FFFFFF"/>
      </a:lt1>
      <a:dk2>
        <a:srgbClr val="324F82"/>
      </a:dk2>
      <a:lt2>
        <a:srgbClr val="E7E6E6"/>
      </a:lt2>
      <a:accent1>
        <a:srgbClr val="324F82"/>
      </a:accent1>
      <a:accent2>
        <a:srgbClr val="28B8CE"/>
      </a:accent2>
      <a:accent3>
        <a:srgbClr val="4FB9AB"/>
      </a:accent3>
      <a:accent4>
        <a:srgbClr val="F8C402"/>
      </a:accent4>
      <a:accent5>
        <a:srgbClr val="DF3782"/>
      </a:accent5>
      <a:accent6>
        <a:srgbClr val="70AD47"/>
      </a:accent6>
      <a:hlink>
        <a:srgbClr val="28B8CE"/>
      </a:hlink>
      <a:folHlink>
        <a:srgbClr val="DF378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000" b="0" i="0" dirty="0" smtClean="0">
            <a:solidFill>
              <a:schemeClr val="bg1"/>
            </a:solidFill>
            <a:latin typeface="Ubuntu" charset="0"/>
            <a:ea typeface="Ubuntu" charset="0"/>
            <a:cs typeface="Ubuntu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HW PPT Template" id="{CF5567AB-625C-CB4D-8AD5-4A60DD3D97F6}" vid="{EBA284EE-FC4C-2544-8931-2A4AC16367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FF3C5B18883D4E21973B57C2EEED7FD1" version="1.0.0">
  <systemFields>
    <field name="Objective-Id">
      <value order="0">A25613925</value>
    </field>
    <field name="Objective-Title">
      <value order="0">Approaches to system working - PHW</value>
    </field>
    <field name="Objective-Description">
      <value order="0"/>
    </field>
    <field name="Objective-CreationStamp">
      <value order="0">2019-03-19T09:27:10Z</value>
    </field>
    <field name="Objective-IsApproved">
      <value order="0">false</value>
    </field>
    <field name="Objective-IsPublished">
      <value order="0">true</value>
    </field>
    <field name="Objective-DatePublished">
      <value order="0">2019-03-19T09:27:52Z</value>
    </field>
    <field name="Objective-ModificationStamp">
      <value order="0">2019-03-19T09:27:52Z</value>
    </field>
    <field name="Objective-Owner">
      <value order="0">Faulkner, Karen (EPS - CYP&amp;F)</value>
    </field>
    <field name="Objective-Path">
      <value order="0">Objective Global Folder:Business File Plan:Education &amp; Public Services (EPS):Education &amp; Public Services (EPS) - Communities &amp; Tackling Poverty - Childcare, Play and Early Years:1 - Save:Childcare Play and Early Years Division:Early Education and Care:Early Years Branch (Sharon West):Programmes and Policies:Building a Brighter Future- Review 2016 - 2016:Early Years Pathfinders Workshop 20 March 2019</value>
    </field>
    <field name="Objective-Parent">
      <value order="0">Early Years Pathfinders Workshop 20 March 2019</value>
    </field>
    <field name="Objective-State">
      <value order="0">Published</value>
    </field>
    <field name="Objective-VersionId">
      <value order="0">vA50900874</value>
    </field>
    <field name="Objective-Version">
      <value order="0">1.0</value>
    </field>
    <field name="Objective-VersionNumber">
      <value order="0">2</value>
    </field>
    <field name="Objective-VersionComment">
      <value order="0">Version 2</value>
    </field>
    <field name="Objective-FileNumber">
      <value order="0">qA1252917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Language">
        <value order="0">English (eng)</value>
      </field>
      <field name="Objective-Date Acquired">
        <value order="0">2019-03-19T23:59:59Z</value>
      </field>
      <field name="Objective-What to Keep">
        <value order="0">No</value>
      </field>
      <field name="Objective-Official Translation">
        <value order="0"/>
      </field>
      <field name="Objective-Connect Creator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4556</TotalTime>
  <Words>897</Words>
  <Application>Microsoft Office PowerPoint</Application>
  <PresentationFormat>Widescreen</PresentationFormat>
  <Paragraphs>114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Courier New</vt:lpstr>
      <vt:lpstr>Tahoma</vt:lpstr>
      <vt:lpstr>Ubuntu</vt:lpstr>
      <vt:lpstr>Ubuntu Light</vt:lpstr>
      <vt:lpstr>Verdana</vt:lpstr>
      <vt:lpstr>Office Theme</vt:lpstr>
      <vt:lpstr>Approaches to system working – learning from system engagement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Cadywould</dc:creator>
  <cp:lastModifiedBy>Aimee Cummings</cp:lastModifiedBy>
  <cp:revision>93</cp:revision>
  <cp:lastPrinted>2018-02-28T08:37:13Z</cp:lastPrinted>
  <dcterms:created xsi:type="dcterms:W3CDTF">2017-10-31T10:35:26Z</dcterms:created>
  <dcterms:modified xsi:type="dcterms:W3CDTF">2019-03-27T13:25:14Z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A25613925</vt:lpwstr>
  </property>
  <property fmtid="{D5CDD505-2E9C-101B-9397-08002B2CF9AE}" pid="4" name="Objective-Title">
    <vt:lpwstr>Approaches to system working - PHW</vt:lpwstr>
  </property>
  <property fmtid="{D5CDD505-2E9C-101B-9397-08002B2CF9AE}" pid="5" name="Objective-Description">
    <vt:lpwstr/>
  </property>
  <property fmtid="{D5CDD505-2E9C-101B-9397-08002B2CF9AE}" pid="6" name="Objective-CreationStamp">
    <vt:filetime>2019-03-19T09:27:16Z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2019-03-19T09:27:52Z</vt:filetime>
  </property>
  <property fmtid="{D5CDD505-2E9C-101B-9397-08002B2CF9AE}" pid="10" name="Objective-ModificationStamp">
    <vt:filetime>2019-03-19T09:27:52Z</vt:filetime>
  </property>
  <property fmtid="{D5CDD505-2E9C-101B-9397-08002B2CF9AE}" pid="11" name="Objective-Owner">
    <vt:lpwstr>Faulkner, Karen (EPS - CYP&amp;F)</vt:lpwstr>
  </property>
  <property fmtid="{D5CDD505-2E9C-101B-9397-08002B2CF9AE}" pid="12" name="Objective-Path">
    <vt:lpwstr>Objective Global Folder:Business File Plan:Education &amp; Public Services (EPS):Education &amp; Public Services (EPS) - Communities &amp; Tackling Poverty - Childcare, Play and Early Years:1 - Save:Childcare Play and Early Years Division:Early Education and Care:Ear</vt:lpwstr>
  </property>
  <property fmtid="{D5CDD505-2E9C-101B-9397-08002B2CF9AE}" pid="13" name="Objective-Parent">
    <vt:lpwstr>Early Years Pathfinders Workshop 20 March 2019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vA50900874</vt:lpwstr>
  </property>
  <property fmtid="{D5CDD505-2E9C-101B-9397-08002B2CF9AE}" pid="16" name="Objective-Version">
    <vt:lpwstr>1.0</vt:lpwstr>
  </property>
  <property fmtid="{D5CDD505-2E9C-101B-9397-08002B2CF9AE}" pid="17" name="Objective-VersionNumber">
    <vt:r8>2</vt:r8>
  </property>
  <property fmtid="{D5CDD505-2E9C-101B-9397-08002B2CF9AE}" pid="18" name="Objective-VersionComment">
    <vt:lpwstr>Version 2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Language">
    <vt:lpwstr>English (eng)</vt:lpwstr>
  </property>
  <property fmtid="{D5CDD505-2E9C-101B-9397-08002B2CF9AE}" pid="23" name="Objective-Date Acquired">
    <vt:filetime>2019-03-19T23:59:59Z</vt:filetime>
  </property>
  <property fmtid="{D5CDD505-2E9C-101B-9397-08002B2CF9AE}" pid="24" name="Objective-What to Keep">
    <vt:lpwstr>No</vt:lpwstr>
  </property>
  <property fmtid="{D5CDD505-2E9C-101B-9397-08002B2CF9AE}" pid="25" name="Objective-Official Transl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  <property fmtid="{D5CDD505-2E9C-101B-9397-08002B2CF9AE}" pid="28" name="Objective-Language [system]">
    <vt:lpwstr>English (eng)</vt:lpwstr>
  </property>
  <property fmtid="{D5CDD505-2E9C-101B-9397-08002B2CF9AE}" pid="29" name="Objective-Date Acquired [system]">
    <vt:filetime>2019-03-19T00:00:00Z</vt:filetime>
  </property>
  <property fmtid="{D5CDD505-2E9C-101B-9397-08002B2CF9AE}" pid="30" name="Objective-What to Keep [system]">
    <vt:lpwstr>No</vt:lpwstr>
  </property>
  <property fmtid="{D5CDD505-2E9C-101B-9397-08002B2CF9AE}" pid="31" name="Objective-Official Translation [system]">
    <vt:lpwstr/>
  </property>
  <property fmtid="{D5CDD505-2E9C-101B-9397-08002B2CF9AE}" pid="32" name="Objective-Connect Creator [system]">
    <vt:lpwstr/>
  </property>
</Properties>
</file>