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79" r:id="rId11"/>
    <p:sldId id="268" r:id="rId12"/>
    <p:sldId id="264" r:id="rId13"/>
    <p:sldId id="270" r:id="rId14"/>
    <p:sldId id="263" r:id="rId15"/>
    <p:sldId id="271" r:id="rId16"/>
    <p:sldId id="266" r:id="rId17"/>
    <p:sldId id="267" r:id="rId18"/>
    <p:sldId id="272" r:id="rId19"/>
    <p:sldId id="274" r:id="rId20"/>
    <p:sldId id="273" r:id="rId21"/>
    <p:sldId id="275" r:id="rId22"/>
    <p:sldId id="280" r:id="rId23"/>
    <p:sldId id="276" r:id="rId24"/>
    <p:sldId id="277" r:id="rId25"/>
    <p:sldId id="278" r:id="rId26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22" autoAdjust="0"/>
  </p:normalViewPr>
  <p:slideViewPr>
    <p:cSldViewPr snapToGrid="0">
      <p:cViewPr>
        <p:scale>
          <a:sx n="81" d="100"/>
          <a:sy n="81" d="100"/>
        </p:scale>
        <p:origin x="52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55573-971C-4AB5-8EB4-8FAEA03DEAB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BFB3D-9F58-417E-B068-87C130261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2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4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3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8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6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DFA99-404D-4A91-99D0-3864DB6548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3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9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7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76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3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8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3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31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42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2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8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0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9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Define the subject / aim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6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FB3D-9F58-417E-B068-87C1302616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2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0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1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5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EA04-89F4-42BC-96F7-D3AF7E9C840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39BA1-2B8B-4F54-8EBA-D95F3E69C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4948" y="254827"/>
            <a:ext cx="7300094" cy="222459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sz="4800" b="1" dirty="0" smtClean="0"/>
              <a:t>Cwm Taf Early Years Mapping</a:t>
            </a:r>
            <a:endParaRPr lang="en-GB" sz="4800" b="1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97180" y="5531380"/>
            <a:ext cx="4994820" cy="123428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2000" dirty="0" smtClean="0"/>
              <a:t>Geraint Evans</a:t>
            </a:r>
          </a:p>
          <a:p>
            <a:pPr algn="l">
              <a:spcBef>
                <a:spcPts val="0"/>
              </a:spcBef>
            </a:pPr>
            <a:r>
              <a:rPr lang="en-GB" sz="2000" dirty="0" smtClean="0"/>
              <a:t>Service Planning and Transformation Manager</a:t>
            </a:r>
          </a:p>
          <a:p>
            <a:pPr algn="l">
              <a:spcBef>
                <a:spcPts val="0"/>
              </a:spcBef>
            </a:pPr>
            <a:r>
              <a:rPr lang="en-GB" sz="2000" dirty="0" smtClean="0"/>
              <a:t>Rhondda Cynon Taf CBC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02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mapping document – 5 tiers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3514" y="1690688"/>
            <a:ext cx="10384971" cy="36485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9" y="1690688"/>
            <a:ext cx="10875961" cy="50276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/>
          <a:lstStyle/>
          <a:p>
            <a:pPr algn="ctr"/>
            <a:r>
              <a:rPr lang="en-GB" dirty="0" smtClean="0"/>
              <a:t>Mapping across Cwm Taf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8500" y="1905000"/>
            <a:ext cx="147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1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3514" y="1690688"/>
            <a:ext cx="10384971" cy="36485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Map structure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Criteria map and overview of information 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The mapping document – 5 tiers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30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9971" y="82858"/>
            <a:ext cx="10515600" cy="852045"/>
          </a:xfrm>
        </p:spPr>
        <p:txBody>
          <a:bodyPr/>
          <a:lstStyle/>
          <a:p>
            <a:pPr algn="ctr"/>
            <a:r>
              <a:rPr lang="en-GB" dirty="0" smtClean="0"/>
              <a:t>Overview of the information</a:t>
            </a:r>
            <a:endParaRPr lang="en-GB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462982" y="2315496"/>
            <a:ext cx="8952271" cy="758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HEALTH</a:t>
            </a:r>
          </a:p>
          <a:p>
            <a:pPr algn="ctr"/>
            <a:r>
              <a:rPr lang="en-GB" sz="2000" dirty="0" smtClean="0"/>
              <a:t>(All health related services for child aged 0-7 and families)</a:t>
            </a:r>
            <a:endParaRPr lang="en-GB" sz="2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462982" y="3191122"/>
            <a:ext cx="8952271" cy="758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LEARNING</a:t>
            </a:r>
          </a:p>
          <a:p>
            <a:pPr algn="ctr"/>
            <a:r>
              <a:rPr lang="en-GB" sz="2000" dirty="0" smtClean="0"/>
              <a:t>(Includes services to prepare children for school plus in school support)</a:t>
            </a:r>
            <a:endParaRPr lang="en-GB" sz="20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2462982" y="4072220"/>
            <a:ext cx="8952271" cy="758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CHILDCARE AND PLAY</a:t>
            </a:r>
          </a:p>
          <a:p>
            <a:pPr algn="ctr"/>
            <a:r>
              <a:rPr lang="en-GB" sz="2000" dirty="0" smtClean="0"/>
              <a:t>(Pre school childcare and support functions that wrap around educational provision)</a:t>
            </a:r>
            <a:endParaRPr lang="en-GB" sz="20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462982" y="4949533"/>
            <a:ext cx="8952271" cy="7583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PARENTING</a:t>
            </a:r>
          </a:p>
          <a:p>
            <a:pPr algn="ctr"/>
            <a:r>
              <a:rPr lang="en-GB" sz="2000" dirty="0" smtClean="0"/>
              <a:t>(All services that support parents in their parenting role)</a:t>
            </a:r>
            <a:endParaRPr lang="en-GB" sz="2000" dirty="0"/>
          </a:p>
        </p:txBody>
      </p:sp>
      <p:sp>
        <p:nvSpPr>
          <p:cNvPr id="16" name="Left Brace 15"/>
          <p:cNvSpPr/>
          <p:nvPr/>
        </p:nvSpPr>
        <p:spPr>
          <a:xfrm>
            <a:off x="1887789" y="2315496"/>
            <a:ext cx="442454" cy="3459630"/>
          </a:xfrm>
          <a:prstGeom prst="leftBrace">
            <a:avLst>
              <a:gd name="adj1" fmla="val 57170"/>
              <a:gd name="adj2" fmla="val 49147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e 16"/>
          <p:cNvSpPr/>
          <p:nvPr/>
        </p:nvSpPr>
        <p:spPr>
          <a:xfrm rot="5400000">
            <a:off x="6622027" y="-2514946"/>
            <a:ext cx="634180" cy="8952271"/>
          </a:xfrm>
          <a:prstGeom prst="leftBrace">
            <a:avLst>
              <a:gd name="adj1" fmla="val 57170"/>
              <a:gd name="adj2" fmla="val 49806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139427" y="1088017"/>
            <a:ext cx="1297858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Pre-birth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01334" y="1088017"/>
            <a:ext cx="1192875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0-3 </a:t>
            </a:r>
            <a:r>
              <a:rPr lang="en-GB" dirty="0" err="1" smtClean="0"/>
              <a:t>yrs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392273" y="1088327"/>
            <a:ext cx="1161793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3-5 </a:t>
            </a:r>
            <a:r>
              <a:rPr lang="en-GB" dirty="0" err="1" smtClean="0"/>
              <a:t>yrs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416292" y="1077751"/>
            <a:ext cx="1161793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5-7 </a:t>
            </a:r>
            <a:r>
              <a:rPr lang="en-GB" dirty="0" err="1" smtClean="0"/>
              <a:t>yrs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94517" y="2465580"/>
            <a:ext cx="1297858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INFORMAL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94517" y="3582022"/>
            <a:ext cx="1297858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FORMAL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94517" y="4658753"/>
            <a:ext cx="1297858" cy="671397"/>
          </a:xfrm>
          <a:prstGeom prst="rect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SPECIALIST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2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3514" y="1690688"/>
            <a:ext cx="10384971" cy="36485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Criteria map and overview of information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Service overview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The mapping document – 5 tiers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90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51" y="438150"/>
            <a:ext cx="8845253" cy="62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370393"/>
            <a:ext cx="5350317" cy="6170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88377"/>
            <a:ext cx="5270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Overview </a:t>
            </a:r>
            <a:r>
              <a:rPr lang="en-GB" sz="3200" b="1" dirty="0"/>
              <a:t>of the services mapped </a:t>
            </a:r>
            <a:r>
              <a:rPr lang="en-GB" sz="3200" b="1" dirty="0" smtClean="0"/>
              <a:t>for:</a:t>
            </a:r>
          </a:p>
          <a:p>
            <a:endParaRPr lang="en-GB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3 </a:t>
            </a:r>
            <a:r>
              <a:rPr lang="en-GB" sz="3200" b="1" dirty="0"/>
              <a:t>– 5 year </a:t>
            </a:r>
            <a:r>
              <a:rPr lang="en-GB" sz="3200" b="1" dirty="0" smtClean="0"/>
              <a:t>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Informal </a:t>
            </a:r>
            <a:r>
              <a:rPr lang="en-GB" sz="3200" b="1" dirty="0"/>
              <a:t>support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6100" y="2451791"/>
            <a:ext cx="241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Health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6100" y="3515344"/>
            <a:ext cx="2413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Learning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16100" y="4578897"/>
            <a:ext cx="24130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Childcare and play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229100" y="2471719"/>
            <a:ext cx="2400300" cy="399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4229100" y="2870891"/>
            <a:ext cx="2400300" cy="503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4229100" y="3600195"/>
            <a:ext cx="5156200" cy="334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16100" y="5642450"/>
            <a:ext cx="24130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Parenting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4229100" y="4457700"/>
            <a:ext cx="2400300" cy="5402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4229100" y="5417097"/>
            <a:ext cx="2400300" cy="644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3514" y="1690688"/>
            <a:ext cx="10384971" cy="4644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Criteria map and overview of information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Service overview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Breakdown by type of support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The mapping document – 5 tiers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857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15" y="130629"/>
            <a:ext cx="9478944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3514" y="1690688"/>
            <a:ext cx="10384971" cy="46447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Criteria map and overview of information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Service overview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Breakdown by type of support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Detailed breakdown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 smtClean="0"/>
              <a:t>The mapping document – 5 tiers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51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211934"/>
            <a:ext cx="10515600" cy="755942"/>
          </a:xfrm>
        </p:spPr>
        <p:txBody>
          <a:bodyPr/>
          <a:lstStyle/>
          <a:p>
            <a:r>
              <a:rPr lang="en-GB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6" y="1210841"/>
            <a:ext cx="10384971" cy="364854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Strategic context</a:t>
            </a:r>
          </a:p>
          <a:p>
            <a:endParaRPr lang="en-GB" dirty="0" smtClean="0"/>
          </a:p>
          <a:p>
            <a:r>
              <a:rPr lang="en-GB" dirty="0" smtClean="0"/>
              <a:t>Aim of the exercise</a:t>
            </a:r>
          </a:p>
          <a:p>
            <a:endParaRPr lang="en-GB" dirty="0" smtClean="0"/>
          </a:p>
          <a:p>
            <a:r>
              <a:rPr lang="en-GB" dirty="0"/>
              <a:t>The mapping exercise</a:t>
            </a:r>
          </a:p>
          <a:p>
            <a:endParaRPr lang="en-GB" dirty="0"/>
          </a:p>
          <a:p>
            <a:r>
              <a:rPr lang="en-GB" dirty="0" smtClean="0"/>
              <a:t>Agreeing the parameters </a:t>
            </a:r>
          </a:p>
          <a:p>
            <a:endParaRPr lang="en-GB" dirty="0" smtClean="0"/>
          </a:p>
          <a:p>
            <a:r>
              <a:rPr lang="en-GB" dirty="0" smtClean="0"/>
              <a:t>Outcomes and benefits of the exercise</a:t>
            </a:r>
          </a:p>
          <a:p>
            <a:endParaRPr lang="en-GB" dirty="0" smtClean="0"/>
          </a:p>
          <a:p>
            <a:r>
              <a:rPr lang="en-GB" dirty="0" smtClean="0"/>
              <a:t>Summary and key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1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30" y="0"/>
            <a:ext cx="9730496" cy="67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9" y="1690688"/>
            <a:ext cx="10875961" cy="50276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5"/>
          </a:xfrm>
        </p:spPr>
        <p:txBody>
          <a:bodyPr/>
          <a:lstStyle/>
          <a:p>
            <a:pPr algn="ctr"/>
            <a:r>
              <a:rPr lang="en-GB" dirty="0" smtClean="0"/>
              <a:t>Mapping across Cwm Taf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8500" y="1905000"/>
            <a:ext cx="147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69183"/>
            <a:ext cx="10515600" cy="1019538"/>
          </a:xfrm>
        </p:spPr>
        <p:txBody>
          <a:bodyPr/>
          <a:lstStyle/>
          <a:p>
            <a:r>
              <a:rPr lang="en-GB" b="1" dirty="0" smtClean="0"/>
              <a:t>Outcomes and benefits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6760" y="115298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Opportunity for collaborative working and to gain a shared vision.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28601"/>
            <a:ext cx="1089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Improved understanding of the breadth of services available to families.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6759" y="3105351"/>
            <a:ext cx="817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Visual interpretation of key information.</a:t>
            </a:r>
            <a:endParaRPr lang="en-GB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7" name="Picture 6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746758" y="3725072"/>
            <a:ext cx="1014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Stimulated further discussion about what needed to change.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59" y="2398389"/>
            <a:ext cx="817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Highlighted current gaps in provision.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22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8" name="Picture 7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273686"/>
            <a:ext cx="10515600" cy="993412"/>
          </a:xfrm>
        </p:spPr>
        <p:txBody>
          <a:bodyPr/>
          <a:lstStyle/>
          <a:p>
            <a:r>
              <a:rPr lang="en-GB" b="1" dirty="0" smtClean="0"/>
              <a:t>Summary and key messages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3725" y="1825290"/>
            <a:ext cx="103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You could keep going.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2886" y="1241966"/>
            <a:ext cx="103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Start with what you have and build as you go along.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6760" y="2505645"/>
            <a:ext cx="103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It is not exhaustive and not all services would have been included.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" y="3799818"/>
            <a:ext cx="10921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Process of completing the exercise has been more valuable than the output.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" y="3195129"/>
            <a:ext cx="103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services included have not been quality assured.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2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74" y="1776155"/>
            <a:ext cx="4138748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Thank you</a:t>
            </a:r>
            <a:br>
              <a:rPr lang="en-GB" sz="4800" b="1" dirty="0" smtClean="0"/>
            </a:b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 smtClean="0"/>
              <a:t>Any questions</a:t>
            </a:r>
            <a:endParaRPr lang="en-GB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4" name="Picture 3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1359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8" y="169183"/>
            <a:ext cx="10515600" cy="928098"/>
          </a:xfrm>
        </p:spPr>
        <p:txBody>
          <a:bodyPr/>
          <a:lstStyle/>
          <a:p>
            <a:r>
              <a:rPr lang="en-GB" b="1" dirty="0" smtClean="0"/>
              <a:t>Strategic context</a:t>
            </a: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0187" y="2499753"/>
            <a:ext cx="11310259" cy="3151269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Early years co-construction project – December 2017</a:t>
            </a:r>
          </a:p>
          <a:p>
            <a:pPr marL="0" indent="0">
              <a:buNone/>
            </a:pPr>
            <a:r>
              <a:rPr lang="en-GB" sz="2000" dirty="0" smtClean="0"/>
              <a:t>Objectives</a:t>
            </a:r>
          </a:p>
          <a:p>
            <a:endParaRPr lang="en-GB" sz="2000" dirty="0" smtClean="0"/>
          </a:p>
          <a:p>
            <a:pPr lvl="0"/>
            <a:r>
              <a:rPr lang="en-GB" sz="2000" dirty="0" smtClean="0"/>
              <a:t>To </a:t>
            </a:r>
            <a:r>
              <a:rPr lang="en-GB" sz="2000" dirty="0"/>
              <a:t>explore how early years services might be re-configured,</a:t>
            </a:r>
          </a:p>
          <a:p>
            <a:pPr lvl="0"/>
            <a:r>
              <a:rPr lang="en-GB" sz="2000" dirty="0"/>
              <a:t>To explore what it will take to create an Early Years system locally,</a:t>
            </a:r>
          </a:p>
          <a:p>
            <a:pPr lvl="0"/>
            <a:r>
              <a:rPr lang="en-GB" sz="2000" dirty="0"/>
              <a:t>To work together to deliver services in a co-ordinated, integrated and timely way,</a:t>
            </a:r>
          </a:p>
          <a:p>
            <a:pPr lvl="0"/>
            <a:r>
              <a:rPr lang="en-GB" sz="2000" dirty="0"/>
              <a:t>Focussing on coordination of services, planning, commissioning and identifying and addressing needs,</a:t>
            </a:r>
          </a:p>
          <a:p>
            <a:pPr lvl="0"/>
            <a:r>
              <a:rPr lang="en-GB" sz="2000" dirty="0"/>
              <a:t>To identify barriers to integration and remove them. 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0187" y="1332387"/>
            <a:ext cx="1065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Prosperity for All “to create a truly joined-up, responsive system that puts the unique needs of each child at its heart”. </a:t>
            </a:r>
          </a:p>
        </p:txBody>
      </p:sp>
    </p:spTree>
    <p:extLst>
      <p:ext uri="{BB962C8B-B14F-4D97-AF65-F5344CB8AC3E}">
        <p14:creationId xmlns:p14="http://schemas.microsoft.com/office/powerpoint/2010/main" val="39028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0" y="47255"/>
            <a:ext cx="10515600" cy="1325563"/>
          </a:xfrm>
        </p:spPr>
        <p:txBody>
          <a:bodyPr/>
          <a:lstStyle/>
          <a:p>
            <a:r>
              <a:rPr lang="en-GB" b="1" dirty="0" smtClean="0"/>
              <a:t>Aim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4948" y="1762363"/>
            <a:ext cx="11286310" cy="26505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2400" dirty="0" smtClean="0"/>
              <a:t>Public Service Board agreed a </a:t>
            </a:r>
            <a:r>
              <a:rPr lang="en-GB" sz="2400" b="1" dirty="0"/>
              <a:t>single integrated approach </a:t>
            </a:r>
            <a:r>
              <a:rPr lang="en-GB" sz="2400" dirty="0"/>
              <a:t>to early intervention is developed across Cwm Taf </a:t>
            </a:r>
            <a:r>
              <a:rPr lang="en-GB" sz="2400" dirty="0" smtClean="0"/>
              <a:t>that: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focuses </a:t>
            </a:r>
            <a:r>
              <a:rPr lang="en-GB" sz="2400" dirty="0"/>
              <a:t>on the principles of building of resilience; </a:t>
            </a:r>
            <a:endParaRPr lang="en-GB" sz="24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applies </a:t>
            </a:r>
            <a:r>
              <a:rPr lang="en-GB" sz="2400" dirty="0"/>
              <a:t>vulnerability profiling data to support the targeting of services; </a:t>
            </a:r>
            <a:endParaRPr lang="en-GB" sz="24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delivers </a:t>
            </a:r>
            <a:r>
              <a:rPr lang="en-GB" sz="2400" dirty="0"/>
              <a:t>an integrated Early Years system through improved collaboration on approaches to TAF. </a:t>
            </a:r>
            <a:endParaRPr lang="en-GB" sz="240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64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378" y="1365160"/>
            <a:ext cx="76816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The Early Years mapping exercise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Cwm Taf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883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0" y="111125"/>
            <a:ext cx="10515600" cy="937737"/>
          </a:xfrm>
        </p:spPr>
        <p:txBody>
          <a:bodyPr/>
          <a:lstStyle/>
          <a:p>
            <a:r>
              <a:rPr lang="en-GB" b="1" dirty="0" smtClean="0"/>
              <a:t>Starting point – Steering group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6388" y="1372817"/>
            <a:ext cx="11286310" cy="3055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Parameters / criteria for the exercise;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Other factors for considerations (e.g. access criteria, age/location restrictions);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/>
              <a:t>I</a:t>
            </a:r>
            <a:r>
              <a:rPr lang="en-GB" sz="2400" dirty="0" smtClean="0"/>
              <a:t>nformation from across 2 local authorities and multiple organisations;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Method for collection and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Software to collate and present the information.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22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26" y="165352"/>
            <a:ext cx="10515600" cy="1325563"/>
          </a:xfrm>
        </p:spPr>
        <p:txBody>
          <a:bodyPr/>
          <a:lstStyle/>
          <a:p>
            <a:r>
              <a:rPr lang="en-GB" b="1" dirty="0" smtClean="0"/>
              <a:t>Three criteria and parameters 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7977" y="1690688"/>
            <a:ext cx="3655424" cy="56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1 - Age </a:t>
            </a:r>
          </a:p>
          <a:p>
            <a:pPr marL="0" indent="0">
              <a:buNone/>
            </a:pPr>
            <a:endParaRPr lang="en-GB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79225" y="1690688"/>
            <a:ext cx="3490324" cy="569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2 - Type of support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973" y="2261835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Pre birth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7973" y="2978497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0 – 3 years old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7973" y="3903386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3 – 5 years old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7973" y="4840505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5 – 7 years old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9225" y="2273300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Health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9225" y="2639943"/>
            <a:ext cx="531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All health related services for children 0-7 and their families.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9224" y="3062943"/>
            <a:ext cx="256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Learning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5909" y="3442286"/>
            <a:ext cx="533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Services preparing children for school plus in school support.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5908" y="4866629"/>
            <a:ext cx="400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Parenting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5908" y="4255730"/>
            <a:ext cx="533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 school childcare and support functions that wrap around educational provision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9224" y="3903386"/>
            <a:ext cx="400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Childcare and play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9224" y="5240050"/>
            <a:ext cx="533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All services that support parents in their parenting role.</a:t>
            </a:r>
          </a:p>
          <a:p>
            <a:r>
              <a:rPr lang="en-GB" sz="1600" dirty="0" smtClean="0"/>
              <a:t>(Universal parenting framework)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697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04948" y="4266360"/>
            <a:ext cx="11090365" cy="2591639"/>
            <a:chOff x="0" y="0"/>
            <a:chExt cx="9144000" cy="2304256"/>
          </a:xfrm>
        </p:grpSpPr>
        <p:pic>
          <p:nvPicPr>
            <p:cNvPr id="19" name="Picture 18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832" y="10944"/>
            <a:ext cx="3715054" cy="94409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3 - Level of need 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498878" y="2356338"/>
            <a:ext cx="915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50" y="1992171"/>
            <a:ext cx="1100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e 7"/>
          <p:cNvSpPr/>
          <p:nvPr/>
        </p:nvSpPr>
        <p:spPr>
          <a:xfrm rot="5400000">
            <a:off x="2562732" y="-158555"/>
            <a:ext cx="6961326" cy="9181184"/>
          </a:xfrm>
          <a:prstGeom prst="pie">
            <a:avLst>
              <a:gd name="adj1" fmla="val 5402477"/>
              <a:gd name="adj2" fmla="val 161897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5400000">
            <a:off x="2562732" y="-158555"/>
            <a:ext cx="6961326" cy="9181184"/>
          </a:xfrm>
          <a:prstGeom prst="pie">
            <a:avLst>
              <a:gd name="adj1" fmla="val 5402477"/>
              <a:gd name="adj2" fmla="val 860148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2562732" y="-158555"/>
            <a:ext cx="6961326" cy="9181184"/>
          </a:xfrm>
          <a:prstGeom prst="pie">
            <a:avLst>
              <a:gd name="adj1" fmla="val 12927195"/>
              <a:gd name="adj2" fmla="val 161897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475" y="2632651"/>
            <a:ext cx="300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INFORMAL SUPPORT</a:t>
            </a:r>
          </a:p>
          <a:p>
            <a:pPr algn="ctr"/>
            <a:r>
              <a:rPr lang="en-GB" sz="2000" b="1" dirty="0" smtClean="0"/>
              <a:t>Universal, open access provision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34139" y="1318001"/>
            <a:ext cx="278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FORMAL SUPPORT</a:t>
            </a:r>
          </a:p>
          <a:p>
            <a:pPr algn="ctr"/>
            <a:r>
              <a:rPr lang="en-GB" sz="2000" b="1" dirty="0" smtClean="0"/>
              <a:t>Early intervention, targeted support to meet an identified need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30247" y="2658772"/>
            <a:ext cx="3099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SPECIALIST SUPPORT</a:t>
            </a:r>
          </a:p>
          <a:p>
            <a:pPr algn="ctr"/>
            <a:r>
              <a:rPr lang="en-GB" sz="2000" b="1" dirty="0" smtClean="0"/>
              <a:t>Intensive intervention, significant support needs requiring targeted and intensive interventions</a:t>
            </a:r>
            <a:endParaRPr lang="en-GB" sz="2000" b="1" dirty="0"/>
          </a:p>
        </p:txBody>
      </p:sp>
      <p:sp>
        <p:nvSpPr>
          <p:cNvPr id="16" name="Pie 15"/>
          <p:cNvSpPr/>
          <p:nvPr/>
        </p:nvSpPr>
        <p:spPr>
          <a:xfrm rot="5400000">
            <a:off x="4871013" y="3224608"/>
            <a:ext cx="2344763" cy="2407458"/>
          </a:xfrm>
          <a:prstGeom prst="pie">
            <a:avLst>
              <a:gd name="adj1" fmla="val 5402477"/>
              <a:gd name="adj2" fmla="val 16200828"/>
            </a:avLst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440" y="3505007"/>
            <a:ext cx="172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CHILDREN, YOUNG PEOPLE &amp; FAMILIES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81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668" y="4266361"/>
            <a:ext cx="11090365" cy="2591639"/>
            <a:chOff x="0" y="0"/>
            <a:chExt cx="9144000" cy="2304256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 l="17591" t="23529" r="18728" b="52941"/>
            <a:stretch>
              <a:fillRect/>
            </a:stretch>
          </p:blipFill>
          <p:spPr bwMode="auto">
            <a:xfrm>
              <a:off x="0" y="0"/>
              <a:ext cx="914400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1"/>
            <p:cNvGrpSpPr/>
            <p:nvPr/>
          </p:nvGrpSpPr>
          <p:grpSpPr>
            <a:xfrm>
              <a:off x="395536" y="0"/>
              <a:ext cx="3744416" cy="1628800"/>
              <a:chOff x="395536" y="0"/>
              <a:chExt cx="3744416" cy="16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0"/>
                <a:ext cx="2952328" cy="1340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144016"/>
                <a:ext cx="1080120" cy="98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2" descr="C:\Users\banyal\AppData\Local\Microsoft\Windows\Temporary Internet Files\Content.Outlook\TCT23VJ3\RCT-log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60648"/>
                <a:ext cx="2016224" cy="13681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0" y="137473"/>
            <a:ext cx="10515600" cy="758281"/>
          </a:xfrm>
        </p:spPr>
        <p:txBody>
          <a:bodyPr/>
          <a:lstStyle/>
          <a:p>
            <a:r>
              <a:rPr lang="en-GB" b="1" dirty="0" smtClean="0"/>
              <a:t>Collecting and collating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7348" y="925307"/>
            <a:ext cx="11286310" cy="34220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Highlight where the provision was provided (if restricted);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Summarise the information into the agreed parameters;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Could be presented to multiple stakeholders;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Had to support strategic and operational analysis.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Allow for the information to be used;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 smtClean="0"/>
              <a:t>Was easily amended as and when required.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348" y="4347348"/>
            <a:ext cx="355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Microsoft Visio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598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A25612236</value>
    </field>
    <field name="Objective-Title">
      <value order="0">Cwm Taf Early Years Mapping Presentation</value>
    </field>
    <field name="Objective-Description">
      <value order="0"/>
    </field>
    <field name="Objective-CreationStamp">
      <value order="0">2019-03-19T08:12:52Z</value>
    </field>
    <field name="Objective-IsApproved">
      <value order="0">false</value>
    </field>
    <field name="Objective-IsPublished">
      <value order="0">true</value>
    </field>
    <field name="Objective-DatePublished">
      <value order="0">2019-03-19T08:14:10Z</value>
    </field>
    <field name="Objective-ModificationStamp">
      <value order="0">2019-03-19T08:14:10Z</value>
    </field>
    <field name="Objective-Owner">
      <value order="0">Faulkner, Karen (EPS - CYP&amp;F)</value>
    </field>
    <field name="Objective-Path">
      <value order="0">Objective Global Folder:Business File Plan:Education &amp; Public Services (EPS):Education &amp; Public Services (EPS) - Communities &amp; Tackling Poverty - Childcare, Play and Early Years:1 - Save:Childcare Play and Early Years Division:Early Education and Care:Early Years Branch (Sharon West):Programmes and Policies:Building a Brighter Future- Review 2016 - 2016:Early Years Pathfinders Workshop 20 March 2019</value>
    </field>
    <field name="Objective-Parent">
      <value order="0">Early Years Pathfinders Workshop 20 March 2019</value>
    </field>
    <field name="Objective-State">
      <value order="0">Published</value>
    </field>
    <field name="Objective-VersionId">
      <value order="0">vA50896986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qA1252917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2019-03-19T23:59:59Z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730</Words>
  <Application>Microsoft Office PowerPoint</Application>
  <PresentationFormat>Widescreen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Office Theme</vt:lpstr>
      <vt:lpstr>Cwm Taf Early Years Mapping</vt:lpstr>
      <vt:lpstr>Overview</vt:lpstr>
      <vt:lpstr>Strategic context</vt:lpstr>
      <vt:lpstr>Aim</vt:lpstr>
      <vt:lpstr>The Early Years mapping exercise  Cwm Taf</vt:lpstr>
      <vt:lpstr>Starting point – Steering group</vt:lpstr>
      <vt:lpstr>Three criteria and parameters </vt:lpstr>
      <vt:lpstr>3 - Level of need </vt:lpstr>
      <vt:lpstr>Collecting and collating</vt:lpstr>
      <vt:lpstr>The mapping document – 5 tiers</vt:lpstr>
      <vt:lpstr>Mapping across Cwm Taf</vt:lpstr>
      <vt:lpstr>The mapping document – 5 tiers</vt:lpstr>
      <vt:lpstr>Overview of the information</vt:lpstr>
      <vt:lpstr>The mapping document – 5 tiers</vt:lpstr>
      <vt:lpstr>PowerPoint Presentation</vt:lpstr>
      <vt:lpstr>PowerPoint Presentation</vt:lpstr>
      <vt:lpstr>The mapping document – 5 tiers</vt:lpstr>
      <vt:lpstr>PowerPoint Presentation</vt:lpstr>
      <vt:lpstr>The mapping document – 5 tiers</vt:lpstr>
      <vt:lpstr>PowerPoint Presentation</vt:lpstr>
      <vt:lpstr>Mapping across Cwm Taf</vt:lpstr>
      <vt:lpstr>Outcomes and benefits</vt:lpstr>
      <vt:lpstr>Summary and key messages</vt:lpstr>
      <vt:lpstr>Thank you  Any questions</vt:lpstr>
    </vt:vector>
  </TitlesOfParts>
  <Company>Rhondda Cynon Taff CBC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Early Years System</dc:title>
  <dc:creator>Evans, Geraint (Fframwaith)</dc:creator>
  <cp:lastModifiedBy>Aimee Cummings</cp:lastModifiedBy>
  <cp:revision>39</cp:revision>
  <cp:lastPrinted>2019-03-18T16:40:25Z</cp:lastPrinted>
  <dcterms:created xsi:type="dcterms:W3CDTF">2019-03-15T13:48:38Z</dcterms:created>
  <dcterms:modified xsi:type="dcterms:W3CDTF">2019-03-27T13:25:04Z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A25612236</vt:lpwstr>
  </property>
  <property fmtid="{D5CDD505-2E9C-101B-9397-08002B2CF9AE}" pid="4" name="Objective-Title">
    <vt:lpwstr>Cwm Taf Early Years Mapping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2019-03-19T08:13:33Z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2019-03-19T08:14:10Z</vt:filetime>
  </property>
  <property fmtid="{D5CDD505-2E9C-101B-9397-08002B2CF9AE}" pid="10" name="Objective-ModificationStamp">
    <vt:filetime>2019-03-19T08:14:10Z</vt:filetime>
  </property>
  <property fmtid="{D5CDD505-2E9C-101B-9397-08002B2CF9AE}" pid="11" name="Objective-Owner">
    <vt:lpwstr>Faulkner, Karen (EPS - CYP&amp;F)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Childcare, Play and Early Years:1 - Save:Childcare Play and Early Years Division:Early Education and Care:Ear</vt:lpwstr>
  </property>
  <property fmtid="{D5CDD505-2E9C-101B-9397-08002B2CF9AE}" pid="13" name="Objective-Parent">
    <vt:lpwstr>Early Years Pathfinders Workshop 20 March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vA50896986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2019-03-19T23:59:59Z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2019-03-19T00:00:00Z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</Properties>
</file>