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0"/>
  </p:notesMasterIdLst>
  <p:sldIdLst>
    <p:sldId id="256" r:id="rId3"/>
    <p:sldId id="278" r:id="rId4"/>
    <p:sldId id="288" r:id="rId5"/>
    <p:sldId id="289" r:id="rId6"/>
    <p:sldId id="290" r:id="rId7"/>
    <p:sldId id="292" r:id="rId8"/>
    <p:sldId id="276" r:id="rId9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68D2"/>
    <a:srgbClr val="703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9" autoAdjust="0"/>
    <p:restoredTop sz="70025" autoAdjust="0"/>
  </p:normalViewPr>
  <p:slideViewPr>
    <p:cSldViewPr snapToGrid="0">
      <p:cViewPr varScale="1">
        <p:scale>
          <a:sx n="81" d="100"/>
          <a:sy n="81" d="100"/>
        </p:scale>
        <p:origin x="1692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E3F975-1216-4F3A-82A5-DCB6238851CD}" type="datetimeFigureOut">
              <a:rPr lang="en-GB" smtClean="0"/>
              <a:pPr/>
              <a:t>27/03/2019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ADFA99-404D-4A91-99D0-3864DB6548F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4825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ADFA99-404D-4A91-99D0-3864DB6548F4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98052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baseline="0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ADFA99-404D-4A91-99D0-3864DB6548F4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00482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ADFA99-404D-4A91-99D0-3864DB6548F4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82058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ADFA99-404D-4A91-99D0-3864DB6548F4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8710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ADFA99-404D-4A91-99D0-3864DB6548F4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19687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ADFA99-404D-4A91-99D0-3864DB6548F4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09695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ADFA99-404D-4A91-99D0-3864DB6548F4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4202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C3307-9DC2-451C-8293-9F123DA6097D}" type="datetimeFigureOut">
              <a:rPr lang="en-GB" smtClean="0"/>
              <a:pPr/>
              <a:t>27/03/2019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4CE27-AF8F-4AEC-AD68-E77F8A8CD5A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3369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C3307-9DC2-451C-8293-9F123DA6097D}" type="datetimeFigureOut">
              <a:rPr lang="en-GB" smtClean="0"/>
              <a:pPr/>
              <a:t>27/03/2019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4CE27-AF8F-4AEC-AD68-E77F8A8CD5A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0868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C3307-9DC2-451C-8293-9F123DA6097D}" type="datetimeFigureOut">
              <a:rPr lang="en-GB" smtClean="0"/>
              <a:pPr/>
              <a:t>27/03/2019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4CE27-AF8F-4AEC-AD68-E77F8A8CD5A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7686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C3307-9DC2-451C-8293-9F123DA6097D}" type="datetimeFigureOut">
              <a:rPr lang="en-GB" smtClean="0"/>
              <a:pPr/>
              <a:t>27/03/2019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4CE27-AF8F-4AEC-AD68-E77F8A8CD5A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2616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C3307-9DC2-451C-8293-9F123DA6097D}" type="datetimeFigureOut">
              <a:rPr lang="en-GB" smtClean="0"/>
              <a:pPr/>
              <a:t>27/03/2019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4CE27-AF8F-4AEC-AD68-E77F8A8CD5A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7538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C3307-9DC2-451C-8293-9F123DA6097D}" type="datetimeFigureOut">
              <a:rPr lang="en-GB" smtClean="0"/>
              <a:pPr/>
              <a:t>27/03/2019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4CE27-AF8F-4AEC-AD68-E77F8A8CD5A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0853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C3307-9DC2-451C-8293-9F123DA6097D}" type="datetimeFigureOut">
              <a:rPr lang="en-GB" smtClean="0"/>
              <a:pPr/>
              <a:t>27/03/2019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4CE27-AF8F-4AEC-AD68-E77F8A8CD5A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3418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C3307-9DC2-451C-8293-9F123DA6097D}" type="datetimeFigureOut">
              <a:rPr lang="en-GB" smtClean="0"/>
              <a:pPr/>
              <a:t>27/03/2019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4CE27-AF8F-4AEC-AD68-E77F8A8CD5A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141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C3307-9DC2-451C-8293-9F123DA6097D}" type="datetimeFigureOut">
              <a:rPr lang="en-GB" smtClean="0"/>
              <a:pPr/>
              <a:t>27/03/2019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4CE27-AF8F-4AEC-AD68-E77F8A8CD5A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5635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C3307-9DC2-451C-8293-9F123DA6097D}" type="datetimeFigureOut">
              <a:rPr lang="en-GB" smtClean="0"/>
              <a:pPr/>
              <a:t>27/03/2019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4CE27-AF8F-4AEC-AD68-E77F8A8CD5A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3694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C3307-9DC2-451C-8293-9F123DA6097D}" type="datetimeFigureOut">
              <a:rPr lang="en-GB" smtClean="0"/>
              <a:pPr/>
              <a:t>27/03/2019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4CE27-AF8F-4AEC-AD68-E77F8A8CD5A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5658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BC3307-9DC2-451C-8293-9F123DA6097D}" type="datetimeFigureOut">
              <a:rPr lang="en-GB" smtClean="0"/>
              <a:pPr/>
              <a:t>27/03/2019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D4CE27-AF8F-4AEC-AD68-E77F8A8CD5A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8155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18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1" y="4683319"/>
            <a:ext cx="6516874" cy="2174681"/>
          </a:xfrm>
          <a:custGeom>
            <a:avLst/>
            <a:gdLst>
              <a:gd name="connsiteX0" fmla="*/ 0 w 6516874"/>
              <a:gd name="connsiteY0" fmla="*/ 0 h 2174681"/>
              <a:gd name="connsiteX1" fmla="*/ 819150 w 6516874"/>
              <a:gd name="connsiteY1" fmla="*/ 0 h 2174681"/>
              <a:gd name="connsiteX2" fmla="*/ 1038225 w 6516874"/>
              <a:gd name="connsiteY2" fmla="*/ 0 h 2174681"/>
              <a:gd name="connsiteX3" fmla="*/ 6516874 w 6516874"/>
              <a:gd name="connsiteY3" fmla="*/ 0 h 2174681"/>
              <a:gd name="connsiteX4" fmla="*/ 5509712 w 6516874"/>
              <a:gd name="connsiteY4" fmla="*/ 2174681 h 2174681"/>
              <a:gd name="connsiteX5" fmla="*/ 1038225 w 6516874"/>
              <a:gd name="connsiteY5" fmla="*/ 2174681 h 2174681"/>
              <a:gd name="connsiteX6" fmla="*/ 947987 w 6516874"/>
              <a:gd name="connsiteY6" fmla="*/ 2174681 h 2174681"/>
              <a:gd name="connsiteX7" fmla="*/ 819150 w 6516874"/>
              <a:gd name="connsiteY7" fmla="*/ 2174681 h 2174681"/>
              <a:gd name="connsiteX8" fmla="*/ 0 w 6516874"/>
              <a:gd name="connsiteY8" fmla="*/ 2174681 h 2174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516874" h="2174681">
                <a:moveTo>
                  <a:pt x="0" y="0"/>
                </a:moveTo>
                <a:lnTo>
                  <a:pt x="819150" y="0"/>
                </a:lnTo>
                <a:lnTo>
                  <a:pt x="1038225" y="0"/>
                </a:lnTo>
                <a:lnTo>
                  <a:pt x="6516874" y="0"/>
                </a:lnTo>
                <a:lnTo>
                  <a:pt x="5509712" y="2174681"/>
                </a:lnTo>
                <a:lnTo>
                  <a:pt x="1038225" y="2174681"/>
                </a:lnTo>
                <a:lnTo>
                  <a:pt x="947987" y="2174681"/>
                </a:lnTo>
                <a:lnTo>
                  <a:pt x="819150" y="2174681"/>
                </a:lnTo>
                <a:lnTo>
                  <a:pt x="0" y="2174681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 17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8663110" cy="2130951"/>
          </a:xfrm>
          <a:custGeom>
            <a:avLst/>
            <a:gdLst>
              <a:gd name="connsiteX0" fmla="*/ 0 w 8663110"/>
              <a:gd name="connsiteY0" fmla="*/ 0 h 2130951"/>
              <a:gd name="connsiteX1" fmla="*/ 819150 w 8663110"/>
              <a:gd name="connsiteY1" fmla="*/ 0 h 2130951"/>
              <a:gd name="connsiteX2" fmla="*/ 1028700 w 8663110"/>
              <a:gd name="connsiteY2" fmla="*/ 0 h 2130951"/>
              <a:gd name="connsiteX3" fmla="*/ 4187970 w 8663110"/>
              <a:gd name="connsiteY3" fmla="*/ 0 h 2130951"/>
              <a:gd name="connsiteX4" fmla="*/ 4400550 w 8663110"/>
              <a:gd name="connsiteY4" fmla="*/ 0 h 2130951"/>
              <a:gd name="connsiteX5" fmla="*/ 5262791 w 8663110"/>
              <a:gd name="connsiteY5" fmla="*/ 0 h 2130951"/>
              <a:gd name="connsiteX6" fmla="*/ 5262791 w 8663110"/>
              <a:gd name="connsiteY6" fmla="*/ 478 h 2130951"/>
              <a:gd name="connsiteX7" fmla="*/ 8663110 w 8663110"/>
              <a:gd name="connsiteY7" fmla="*/ 478 h 2130951"/>
              <a:gd name="connsiteX8" fmla="*/ 7676422 w 8663110"/>
              <a:gd name="connsiteY8" fmla="*/ 2130951 h 2130951"/>
              <a:gd name="connsiteX9" fmla="*/ 4400550 w 8663110"/>
              <a:gd name="connsiteY9" fmla="*/ 2130951 h 2130951"/>
              <a:gd name="connsiteX10" fmla="*/ 4187970 w 8663110"/>
              <a:gd name="connsiteY10" fmla="*/ 2130951 h 2130951"/>
              <a:gd name="connsiteX11" fmla="*/ 1028700 w 8663110"/>
              <a:gd name="connsiteY11" fmla="*/ 2130951 h 2130951"/>
              <a:gd name="connsiteX12" fmla="*/ 819150 w 8663110"/>
              <a:gd name="connsiteY12" fmla="*/ 2130951 h 2130951"/>
              <a:gd name="connsiteX13" fmla="*/ 0 w 8663110"/>
              <a:gd name="connsiteY13" fmla="*/ 2130951 h 2130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8663110" h="2130951">
                <a:moveTo>
                  <a:pt x="0" y="0"/>
                </a:moveTo>
                <a:lnTo>
                  <a:pt x="819150" y="0"/>
                </a:lnTo>
                <a:lnTo>
                  <a:pt x="1028700" y="0"/>
                </a:lnTo>
                <a:lnTo>
                  <a:pt x="4187970" y="0"/>
                </a:lnTo>
                <a:lnTo>
                  <a:pt x="4400550" y="0"/>
                </a:lnTo>
                <a:lnTo>
                  <a:pt x="5262791" y="0"/>
                </a:lnTo>
                <a:lnTo>
                  <a:pt x="5262791" y="478"/>
                </a:lnTo>
                <a:lnTo>
                  <a:pt x="8663110" y="478"/>
                </a:lnTo>
                <a:lnTo>
                  <a:pt x="7676422" y="2130951"/>
                </a:lnTo>
                <a:lnTo>
                  <a:pt x="4400550" y="2130951"/>
                </a:lnTo>
                <a:lnTo>
                  <a:pt x="4187970" y="2130951"/>
                </a:lnTo>
                <a:lnTo>
                  <a:pt x="1028700" y="2130951"/>
                </a:lnTo>
                <a:lnTo>
                  <a:pt x="819150" y="2130951"/>
                </a:lnTo>
                <a:lnTo>
                  <a:pt x="0" y="2130951"/>
                </a:lnTo>
                <a:close/>
              </a:path>
            </a:pathLst>
          </a:custGeom>
          <a:solidFill>
            <a:srgbClr val="334D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663110" y="322364"/>
            <a:ext cx="3207156" cy="180795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695879" y="5363900"/>
            <a:ext cx="4174388" cy="18784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178478" y="3137101"/>
            <a:ext cx="3623170" cy="3894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785" y="2219551"/>
            <a:ext cx="7300094" cy="2224590"/>
          </a:xfrm>
        </p:spPr>
        <p:txBody>
          <a:bodyPr>
            <a:normAutofit/>
          </a:bodyPr>
          <a:lstStyle/>
          <a:p>
            <a:pPr algn="l">
              <a:lnSpc>
                <a:spcPct val="80000"/>
              </a:lnSpc>
            </a:pPr>
            <a:r>
              <a:rPr lang="en-GB" sz="4800" b="1" dirty="0" smtClean="0"/>
              <a:t>Developing the Early Years System in Cwm Taf</a:t>
            </a:r>
            <a:endParaRPr lang="en-GB" sz="4800" b="1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8178478" y="3658272"/>
            <a:ext cx="3691788" cy="1534023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80000"/>
              </a:lnSpc>
            </a:pPr>
            <a:r>
              <a:rPr lang="en-GB" sz="3200" b="1" dirty="0" smtClean="0"/>
              <a:t>Representatives of the Cwm Taf Early Years Co-construction Board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1399463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245" y="-118172"/>
            <a:ext cx="10515600" cy="1325563"/>
          </a:xfrm>
        </p:spPr>
        <p:txBody>
          <a:bodyPr/>
          <a:lstStyle/>
          <a:p>
            <a:r>
              <a:rPr lang="en-GB" dirty="0" smtClean="0"/>
              <a:t>Early Years Co-construction Project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1498878" y="2356338"/>
            <a:ext cx="91589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17641" y="1070149"/>
            <a:ext cx="12192000" cy="88927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5900933"/>
            <a:ext cx="12192000" cy="55608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23142" y="1842045"/>
            <a:ext cx="11003618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lvl="0"/>
            <a:r>
              <a:rPr lang="en-GB" sz="2800" dirty="0" smtClean="0"/>
              <a:t>Established in December 2017 and tasked to:</a:t>
            </a:r>
          </a:p>
          <a:p>
            <a:pPr lvl="0"/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Explore </a:t>
            </a:r>
            <a:r>
              <a:rPr lang="en-GB" sz="2400" dirty="0"/>
              <a:t>how early years services might be re-configured within existing budgets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400" dirty="0"/>
              <a:t>Explore what it will take to create an Early Years system locally (0-7 years).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400" dirty="0"/>
              <a:t>Work together to deliver services in a co-ordinated, integrated and timely way, including effective transition between services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400" dirty="0"/>
              <a:t>Focus on improving the </a:t>
            </a:r>
            <a:r>
              <a:rPr lang="en-GB" sz="2400" dirty="0" smtClean="0"/>
              <a:t>co-ordination </a:t>
            </a:r>
            <a:r>
              <a:rPr lang="en-GB" sz="2400" dirty="0"/>
              <a:t>of services, planning, commissioning and identifying and addressing needs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400" dirty="0"/>
              <a:t>Identify barriers to integration and remove them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endParaRPr lang="en-GB" sz="16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0293286" y="22458"/>
            <a:ext cx="1852506" cy="1044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18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245" y="-118172"/>
            <a:ext cx="10515600" cy="1325563"/>
          </a:xfrm>
        </p:spPr>
        <p:txBody>
          <a:bodyPr/>
          <a:lstStyle/>
          <a:p>
            <a:r>
              <a:rPr lang="en-GB" dirty="0" smtClean="0"/>
              <a:t>A phased approach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1498878" y="2356338"/>
            <a:ext cx="91589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17641" y="1070149"/>
            <a:ext cx="12192000" cy="88927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5900933"/>
            <a:ext cx="12192000" cy="55608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23142" y="2360141"/>
            <a:ext cx="11003618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lvl="0">
              <a:buFont typeface="Arial" pitchFamily="34" charset="0"/>
              <a:buChar char="•"/>
            </a:pPr>
            <a:r>
              <a:rPr lang="en-GB" sz="2800" dirty="0" smtClean="0"/>
              <a:t>Phase 1 – Defining the Programme and Scoping the approach</a:t>
            </a:r>
          </a:p>
          <a:p>
            <a:pPr lvl="0">
              <a:buFont typeface="Arial" pitchFamily="34" charset="0"/>
              <a:buChar char="•"/>
            </a:pPr>
            <a:r>
              <a:rPr lang="en-GB" sz="2800" dirty="0" smtClean="0"/>
              <a:t>Phase 2 – Fact Finding and mapping the current provision of services</a:t>
            </a:r>
          </a:p>
          <a:p>
            <a:pPr lvl="0">
              <a:buFont typeface="Arial" pitchFamily="34" charset="0"/>
              <a:buChar char="•"/>
            </a:pPr>
            <a:r>
              <a:rPr lang="en-GB" sz="2800" dirty="0" smtClean="0"/>
              <a:t>Phase 3 - Early Implementation (including design of evidence based interventions): Testing, Learning and Improving and Evaluation and Monitoring</a:t>
            </a:r>
          </a:p>
          <a:p>
            <a:pPr lvl="0">
              <a:buFont typeface="Arial" pitchFamily="34" charset="0"/>
              <a:buChar char="•"/>
            </a:pPr>
            <a:r>
              <a:rPr lang="en-GB" sz="2800" dirty="0" smtClean="0"/>
              <a:t>Phase 4 – Final Design , Guidance and Delivery</a:t>
            </a:r>
          </a:p>
          <a:p>
            <a:pPr lvl="0">
              <a:buFont typeface="Arial" pitchFamily="34" charset="0"/>
              <a:buChar char="•"/>
            </a:pPr>
            <a:r>
              <a:rPr lang="en-GB" sz="2800" dirty="0" smtClean="0"/>
              <a:t>Phase 5 –Wider roll out</a:t>
            </a:r>
          </a:p>
          <a:p>
            <a:pPr marL="285750" indent="-285750"/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endParaRPr lang="en-GB" sz="16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0293286" y="22458"/>
            <a:ext cx="1852506" cy="1044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18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556054" y="325781"/>
            <a:ext cx="10519547" cy="724543"/>
          </a:xfrm>
        </p:spPr>
        <p:txBody>
          <a:bodyPr>
            <a:normAutofit/>
          </a:bodyPr>
          <a:lstStyle/>
          <a:p>
            <a:r>
              <a:rPr lang="en-GB" sz="4400" dirty="0" smtClean="0"/>
              <a:t>Phase 1 &amp; 2</a:t>
            </a:r>
            <a:endParaRPr lang="en-GB" sz="4400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>
          <a:xfrm>
            <a:off x="868920" y="2377604"/>
            <a:ext cx="10515600" cy="3405358"/>
          </a:xfrm>
        </p:spPr>
        <p:txBody>
          <a:bodyPr>
            <a:normAutofit fontScale="62500" lnSpcReduction="20000"/>
          </a:bodyPr>
          <a:lstStyle/>
          <a:p>
            <a:r>
              <a:rPr lang="en-GB" sz="3800" dirty="0" smtClean="0">
                <a:solidFill>
                  <a:schemeClr val="tx1"/>
                </a:solidFill>
              </a:rPr>
              <a:t>Phase 1 &amp; 2 of the Early Year’s Co-construction Project are complete. The mapping exercise has identified a number of system wide priorities:</a:t>
            </a:r>
          </a:p>
          <a:p>
            <a:r>
              <a:rPr lang="en-GB" sz="3800" dirty="0" smtClean="0">
                <a:solidFill>
                  <a:schemeClr val="tx1"/>
                </a:solidFill>
              </a:rPr>
              <a:t> </a:t>
            </a:r>
          </a:p>
          <a:p>
            <a:pPr lvl="0">
              <a:buFont typeface="Arial" pitchFamily="34" charset="0"/>
              <a:buChar char="•"/>
            </a:pPr>
            <a:r>
              <a:rPr lang="en-GB" sz="3800" dirty="0" smtClean="0">
                <a:solidFill>
                  <a:schemeClr val="tx1"/>
                </a:solidFill>
              </a:rPr>
              <a:t>Joint working with health visitors,</a:t>
            </a:r>
          </a:p>
          <a:p>
            <a:pPr lvl="0">
              <a:buFont typeface="Arial" pitchFamily="34" charset="0"/>
              <a:buChar char="•"/>
            </a:pPr>
            <a:r>
              <a:rPr lang="en-GB" sz="3800" dirty="0" smtClean="0">
                <a:solidFill>
                  <a:schemeClr val="tx1"/>
                </a:solidFill>
              </a:rPr>
              <a:t>Role and function of Team Around the Family (TAF),</a:t>
            </a:r>
          </a:p>
          <a:p>
            <a:pPr lvl="0">
              <a:buFont typeface="Arial" pitchFamily="34" charset="0"/>
              <a:buChar char="•"/>
            </a:pPr>
            <a:r>
              <a:rPr lang="en-GB" sz="3800" dirty="0" smtClean="0">
                <a:solidFill>
                  <a:schemeClr val="tx1"/>
                </a:solidFill>
              </a:rPr>
              <a:t>Flying Start vs. Non Flying Start Offer,</a:t>
            </a:r>
          </a:p>
          <a:p>
            <a:pPr lvl="0">
              <a:buFont typeface="Arial" pitchFamily="34" charset="0"/>
              <a:buChar char="•"/>
            </a:pPr>
            <a:r>
              <a:rPr lang="en-GB" sz="3800" dirty="0" smtClean="0">
                <a:solidFill>
                  <a:schemeClr val="tx1"/>
                </a:solidFill>
              </a:rPr>
              <a:t>Transition between services,</a:t>
            </a:r>
          </a:p>
          <a:p>
            <a:pPr lvl="0">
              <a:buFont typeface="Arial" pitchFamily="34" charset="0"/>
              <a:buChar char="•"/>
            </a:pPr>
            <a:r>
              <a:rPr lang="en-GB" sz="3800" dirty="0" smtClean="0">
                <a:solidFill>
                  <a:schemeClr val="tx1"/>
                </a:solidFill>
              </a:rPr>
              <a:t>Gaps in provision identified by mapping exercise,</a:t>
            </a:r>
          </a:p>
          <a:p>
            <a:pPr lvl="0">
              <a:buFont typeface="Arial" pitchFamily="34" charset="0"/>
              <a:buChar char="•"/>
            </a:pPr>
            <a:r>
              <a:rPr lang="en-GB" sz="3800" dirty="0" smtClean="0">
                <a:solidFill>
                  <a:schemeClr val="tx1"/>
                </a:solidFill>
              </a:rPr>
              <a:t>Outcomes – how do we measure the success of any changes we make?</a:t>
            </a:r>
          </a:p>
          <a:p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1498878" y="2356338"/>
            <a:ext cx="91589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17641" y="1070149"/>
            <a:ext cx="12192000" cy="88927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5900933"/>
            <a:ext cx="12192000" cy="55608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23142" y="1842045"/>
            <a:ext cx="11003618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L="285750" indent="-285750"/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endParaRPr lang="en-GB" sz="16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0293286" y="22458"/>
            <a:ext cx="1852506" cy="1044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18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369" y="0"/>
            <a:ext cx="10515600" cy="877330"/>
          </a:xfrm>
        </p:spPr>
        <p:txBody>
          <a:bodyPr>
            <a:normAutofit fontScale="90000"/>
          </a:bodyPr>
          <a:lstStyle/>
          <a:p>
            <a:r>
              <a:rPr lang="en-GB" sz="4400" dirty="0" smtClean="0"/>
              <a:t>Maturity Matrix – Early Intervention Foundation</a:t>
            </a:r>
            <a:endParaRPr lang="en-GB" sz="4400" dirty="0"/>
          </a:p>
        </p:txBody>
      </p:sp>
      <p:sp>
        <p:nvSpPr>
          <p:cNvPr id="3" name="Rectangle 2"/>
          <p:cNvSpPr/>
          <p:nvPr/>
        </p:nvSpPr>
        <p:spPr>
          <a:xfrm>
            <a:off x="1498878" y="2356338"/>
            <a:ext cx="91589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17641" y="1070149"/>
            <a:ext cx="12192000" cy="88927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5900933"/>
            <a:ext cx="12192000" cy="55608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0293286" y="22458"/>
            <a:ext cx="1852506" cy="1044305"/>
          </a:xfrm>
          <a:prstGeom prst="rect">
            <a:avLst/>
          </a:prstGeom>
        </p:spPr>
      </p:pic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1911156"/>
              </p:ext>
            </p:extLst>
          </p:nvPr>
        </p:nvGraphicFramePr>
        <p:xfrm>
          <a:off x="422908" y="2128855"/>
          <a:ext cx="11441430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8286"/>
                <a:gridCol w="2288286"/>
                <a:gridCol w="2288286"/>
                <a:gridCol w="2288286"/>
                <a:gridCol w="2288286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5 Dimensions </a:t>
                      </a:r>
                      <a:endParaRPr lang="en-GB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Progress Levels 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Basic -  principle accepted/action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Early Progress – initial development.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Substantial Progress results/ Achieved.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Mature - Embedded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Plan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Lead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Deliver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Evaluate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Family Focus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- 16 key elements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9770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06" y="-118172"/>
            <a:ext cx="10666725" cy="1325563"/>
          </a:xfrm>
        </p:spPr>
        <p:txBody>
          <a:bodyPr/>
          <a:lstStyle/>
          <a:p>
            <a:r>
              <a:rPr lang="en-GB" dirty="0" smtClean="0"/>
              <a:t>Vulnerability Profiling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1498878" y="2356338"/>
            <a:ext cx="91589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17641" y="1070149"/>
            <a:ext cx="12192000" cy="88927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5900933"/>
            <a:ext cx="12192000" cy="55608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15006" y="1721101"/>
            <a:ext cx="11867728" cy="3893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900" dirty="0"/>
              <a:t>C</a:t>
            </a:r>
            <a:r>
              <a:rPr lang="en-GB" sz="1900" dirty="0" smtClean="0"/>
              <a:t>reating </a:t>
            </a:r>
            <a:r>
              <a:rPr lang="en-GB" sz="1900" dirty="0"/>
              <a:t>an Early Years Vulnerability Profile </a:t>
            </a:r>
            <a:r>
              <a:rPr lang="en-GB" sz="1900" dirty="0" smtClean="0"/>
              <a:t>to be piloted </a:t>
            </a:r>
            <a:r>
              <a:rPr lang="en-GB" sz="1900" dirty="0"/>
              <a:t>in </a:t>
            </a:r>
            <a:r>
              <a:rPr lang="en-GB" sz="1900" dirty="0" smtClean="0"/>
              <a:t>Cwm Taf as </a:t>
            </a:r>
            <a:r>
              <a:rPr lang="en-GB" sz="1900" dirty="0"/>
              <a:t>a credible targeting methodology when used alongside Resilience Assessments to identify </a:t>
            </a:r>
            <a:r>
              <a:rPr lang="en-GB" sz="1900" dirty="0" smtClean="0"/>
              <a:t>need.</a:t>
            </a:r>
            <a:r>
              <a:rPr lang="en-GB" sz="1900" dirty="0"/>
              <a:t> </a:t>
            </a:r>
            <a:r>
              <a:rPr lang="en-GB" sz="1900" dirty="0" smtClean="0"/>
              <a:t>Consisting of a number of research informed indicators including Adverse Childhood Experiences, it will provide:</a:t>
            </a:r>
          </a:p>
          <a:p>
            <a:pPr lvl="0"/>
            <a:endParaRPr lang="en-GB" sz="800" dirty="0" smtClean="0"/>
          </a:p>
          <a:p>
            <a:pPr marL="627063" lvl="0"/>
            <a:r>
              <a:rPr lang="en-GB" sz="2000" b="1" i="1" dirty="0"/>
              <a:t>“Early identification of children aged 0-7 who are at risk of not meeting the developmental milestones necessary to progress effectively through the early years as a result of the socio-economic and health factors they and </a:t>
            </a:r>
            <a:r>
              <a:rPr lang="en-GB" sz="2000" b="1" i="1" dirty="0" smtClean="0"/>
              <a:t>/ or </a:t>
            </a:r>
            <a:r>
              <a:rPr lang="en-GB" sz="2000" b="1" i="1" dirty="0"/>
              <a:t>their families face</a:t>
            </a:r>
            <a:r>
              <a:rPr lang="en-GB" sz="2000" b="1" i="1" dirty="0" smtClean="0"/>
              <a:t>”.</a:t>
            </a:r>
          </a:p>
          <a:p>
            <a:pPr marL="627063" lvl="0"/>
            <a:endParaRPr lang="en-GB" sz="800" b="1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dirty="0" smtClean="0"/>
              <a:t>The use of data sets from a range of sources provides </a:t>
            </a:r>
            <a:r>
              <a:rPr lang="en-GB" sz="1900" dirty="0"/>
              <a:t>a rich picture of the </a:t>
            </a:r>
            <a:r>
              <a:rPr lang="en-GB" sz="1900" dirty="0" smtClean="0"/>
              <a:t>challenges </a:t>
            </a:r>
            <a:r>
              <a:rPr lang="en-GB" sz="1900" dirty="0"/>
              <a:t>and barriers faced by </a:t>
            </a:r>
            <a:r>
              <a:rPr lang="en-GB" sz="1900" dirty="0" smtClean="0"/>
              <a:t>families, identifies potentially vulnerable children and enables us to target early intervention support to prevent further risk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dirty="0" smtClean="0"/>
              <a:t>An initial test Profile has been created within RCT and discussions are underway to incorporate Health data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dirty="0" smtClean="0"/>
              <a:t>The aim is </a:t>
            </a:r>
            <a:r>
              <a:rPr lang="en-GB" sz="1900" dirty="0"/>
              <a:t>to establish a consistent approach to the use of Vulnerability </a:t>
            </a:r>
            <a:r>
              <a:rPr lang="en-GB" sz="1900" dirty="0" smtClean="0"/>
              <a:t>Profiling across Cwm Taf as </a:t>
            </a:r>
            <a:r>
              <a:rPr lang="en-GB" sz="1900" dirty="0"/>
              <a:t>an identification tool to </a:t>
            </a:r>
            <a:r>
              <a:rPr lang="en-GB" sz="1900" dirty="0" smtClean="0"/>
              <a:t>support the planning, development </a:t>
            </a:r>
            <a:r>
              <a:rPr lang="en-GB" sz="1900" dirty="0"/>
              <a:t>and </a:t>
            </a:r>
            <a:r>
              <a:rPr lang="en-GB" sz="1900" dirty="0" smtClean="0"/>
              <a:t>delivery of </a:t>
            </a:r>
            <a:r>
              <a:rPr lang="en-GB" sz="1900" dirty="0"/>
              <a:t>services to individuals, families and </a:t>
            </a:r>
            <a:r>
              <a:rPr lang="en-GB" sz="1900" dirty="0" smtClean="0"/>
              <a:t>communities</a:t>
            </a:r>
            <a:endParaRPr lang="en-GB" sz="19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0293286" y="22458"/>
            <a:ext cx="1852506" cy="1044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472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585" y="0"/>
            <a:ext cx="10515600" cy="1325563"/>
          </a:xfrm>
        </p:spPr>
        <p:txBody>
          <a:bodyPr/>
          <a:lstStyle/>
          <a:p>
            <a:r>
              <a:rPr lang="en-GB" dirty="0" smtClean="0"/>
              <a:t>Next steps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2356338"/>
            <a:ext cx="10515600" cy="3307484"/>
          </a:xfrm>
        </p:spPr>
        <p:txBody>
          <a:bodyPr>
            <a:normAutofit fontScale="92500" lnSpcReduction="20000"/>
          </a:bodyPr>
          <a:lstStyle/>
          <a:p>
            <a:r>
              <a:rPr lang="en-GB" sz="2400" dirty="0" smtClean="0"/>
              <a:t>Both local authorities are in different stages of development, but...</a:t>
            </a:r>
          </a:p>
          <a:p>
            <a:r>
              <a:rPr lang="en-GB" sz="2400" dirty="0" smtClean="0"/>
              <a:t>Share the same strategic direction – integrated whole system approach across Cwm Taf.</a:t>
            </a:r>
          </a:p>
          <a:p>
            <a:r>
              <a:rPr lang="en-GB" sz="2400" dirty="0" smtClean="0"/>
              <a:t>Project moving from concept into testing and practical implementation.</a:t>
            </a:r>
          </a:p>
          <a:p>
            <a:r>
              <a:rPr lang="en-GB" sz="2400" dirty="0" smtClean="0"/>
              <a:t>Develop and finalise the outcomes framework.</a:t>
            </a:r>
          </a:p>
          <a:p>
            <a:r>
              <a:rPr lang="en-GB" sz="2400" dirty="0" smtClean="0"/>
              <a:t>Information sharing agreements with Health in place.</a:t>
            </a:r>
          </a:p>
          <a:p>
            <a:r>
              <a:rPr lang="en-GB" sz="2400" dirty="0" smtClean="0"/>
              <a:t>Detailed proposals for change by end December 2018</a:t>
            </a:r>
          </a:p>
          <a:p>
            <a:r>
              <a:rPr lang="en-GB" sz="2400" dirty="0" smtClean="0"/>
              <a:t>Commissioning from January to March 2019.</a:t>
            </a:r>
          </a:p>
          <a:p>
            <a:r>
              <a:rPr lang="en-GB" sz="2400" dirty="0" smtClean="0"/>
              <a:t>Implementation – April 2019, but ...</a:t>
            </a:r>
          </a:p>
          <a:p>
            <a:r>
              <a:rPr lang="en-GB" sz="2400" dirty="0" smtClean="0"/>
              <a:t>Extent &amp; timing of implementation may vary depending on risk and capacity for change</a:t>
            </a:r>
          </a:p>
        </p:txBody>
      </p:sp>
      <p:sp>
        <p:nvSpPr>
          <p:cNvPr id="3" name="Rectangle 2"/>
          <p:cNvSpPr/>
          <p:nvPr/>
        </p:nvSpPr>
        <p:spPr>
          <a:xfrm>
            <a:off x="1498878" y="2356338"/>
            <a:ext cx="91589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17641" y="1070149"/>
            <a:ext cx="12192000" cy="88927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5900933"/>
            <a:ext cx="12192000" cy="55608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9651832" y="22458"/>
            <a:ext cx="1852506" cy="1044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6163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metadata xmlns="http://www.objective.com/ecm/document/metadata/FF3C5B18883D4E21973B57C2EEED7FD1" version="1.0.0">
  <systemFields>
    <field name="Objective-Id">
      <value order="0">A25201195</value>
    </field>
    <field name="Objective-Title">
      <value order="0">Chris Hole's presentation - PSB Early Years - pathfinder event</value>
    </field>
    <field name="Objective-Description">
      <value order="0"/>
    </field>
    <field name="Objective-CreationStamp">
      <value order="0">2019-02-11T14:55:56Z</value>
    </field>
    <field name="Objective-IsApproved">
      <value order="0">false</value>
    </field>
    <field name="Objective-IsPublished">
      <value order="0">false</value>
    </field>
    <field name="Objective-DatePublished">
      <value order="0"/>
    </field>
    <field name="Objective-ModificationStamp">
      <value order="0">2019-02-11T14:56:27Z</value>
    </field>
    <field name="Objective-Owner">
      <value order="0">Faulkner, Karen (EPS - CYP&amp;F)</value>
    </field>
    <field name="Objective-Path">
      <value order="0">Objective Global Folder:Classified Object:Faulkner, Karen (EPS - CYP&amp;F)</value>
    </field>
    <field name="Objective-Parent">
      <value order="0">Faulkner, Karen (EPS - CYP&amp;F)</value>
    </field>
    <field name="Objective-State">
      <value order="0">Being Edited</value>
    </field>
    <field name="Objective-VersionId">
      <value order="0">vA50068209</value>
    </field>
    <field name="Objective-Version">
      <value order="0">1.1</value>
    </field>
    <field name="Objective-VersionNumber">
      <value order="0">3</value>
    </field>
    <field name="Objective-VersionComment">
      <value order="0"/>
    </field>
    <field name="Objective-FileNumber">
      <value order="0"/>
    </field>
    <field name="Objective-Classification">
      <value order="0"/>
    </field>
    <field name="Objective-Caveats">
      <value order="0"/>
    </field>
  </systemFields>
  <catalogues>
    <catalogue name="Document Type Catalogue" type="type" ori="id:cA14">
      <field name="Objective-Language">
        <value order="0">English (eng)</value>
      </field>
      <field name="Objective-Date Acquired">
        <value order="0">2019-02-11T23:59:59Z</value>
      </field>
      <field name="Objective-What to Keep">
        <value order="0">No</value>
      </field>
      <field name="Objective-Official Translation">
        <value order="0"/>
      </field>
      <field name="Objective-Connect Creator">
        <value order="0"/>
      </field>
    </catalogue>
  </catalogues>
</metadata>
</file>

<file path=customXml/itemProps1.xml><?xml version="1.0" encoding="utf-8"?>
<ds:datastoreItem xmlns:ds="http://schemas.openxmlformats.org/officeDocument/2006/customXml" ds:itemID="{5745109E-2DDF-40CB-AC2B-FF9B10C90820}">
  <ds:schemaRefs>
    <ds:schemaRef ds:uri="http://www.objective.com/ecm/document/metadata/FF3C5B18883D4E21973B57C2EEED7FD1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2973</TotalTime>
  <Words>504</Words>
  <Application>Microsoft Office PowerPoint</Application>
  <PresentationFormat>Widescreen</PresentationFormat>
  <Paragraphs>72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Courier New</vt:lpstr>
      <vt:lpstr>Office Theme</vt:lpstr>
      <vt:lpstr>Developing the Early Years System in Cwm Taf</vt:lpstr>
      <vt:lpstr>Early Years Co-construction Project</vt:lpstr>
      <vt:lpstr>A phased approach</vt:lpstr>
      <vt:lpstr>Phase 1 &amp; 2</vt:lpstr>
      <vt:lpstr>Maturity Matrix – Early Intervention Foundation</vt:lpstr>
      <vt:lpstr>Vulnerability Profiling</vt:lpstr>
      <vt:lpstr>Next steps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Stephens</dc:creator>
  <cp:lastModifiedBy>Aimee Cummings</cp:lastModifiedBy>
  <cp:revision>104</cp:revision>
  <cp:lastPrinted>2017-07-26T07:31:02Z</cp:lastPrinted>
  <dcterms:created xsi:type="dcterms:W3CDTF">2017-07-06T07:57:38Z</dcterms:created>
  <dcterms:modified xsi:type="dcterms:W3CDTF">2019-03-27T13:10:29Z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cac0eee8-fba4-4204-9843-6094be03c68e</vt:lpwstr>
  </property>
  <property fmtid="{D5CDD505-2E9C-101B-9397-08002B2CF9AE}" pid="3" name="Classification">
    <vt:lpwstr>OFFICIAL</vt:lpwstr>
  </property>
  <property fmtid="{D5CDD505-2E9C-101B-9397-08002B2CF9AE}" pid="4" name="Visibility">
    <vt:lpwstr>NOT VISIBLE</vt:lpwstr>
  </property>
  <property fmtid="{D5CDD505-2E9C-101B-9397-08002B2CF9AE}" pid="5" name="Objective-Id">
    <vt:lpwstr>A25201195</vt:lpwstr>
  </property>
  <property fmtid="{D5CDD505-2E9C-101B-9397-08002B2CF9AE}" pid="6" name="Objective-Title">
    <vt:lpwstr>Chris Hole's presentation - PSB Early Years - pathfinder event</vt:lpwstr>
  </property>
  <property fmtid="{D5CDD505-2E9C-101B-9397-08002B2CF9AE}" pid="7" name="Objective-Description">
    <vt:lpwstr/>
  </property>
  <property fmtid="{D5CDD505-2E9C-101B-9397-08002B2CF9AE}" pid="8" name="Objective-CreationStamp">
    <vt:filetime>2019-02-11T14:56:04Z</vt:filetime>
  </property>
  <property fmtid="{D5CDD505-2E9C-101B-9397-08002B2CF9AE}" pid="9" name="Objective-IsApproved">
    <vt:bool>false</vt:bool>
  </property>
  <property fmtid="{D5CDD505-2E9C-101B-9397-08002B2CF9AE}" pid="10" name="Objective-IsPublished">
    <vt:bool>true</vt:bool>
  </property>
  <property fmtid="{D5CDD505-2E9C-101B-9397-08002B2CF9AE}" pid="11" name="Objective-DatePublished">
    <vt:filetime>2019-02-11T14:58:00Z</vt:filetime>
  </property>
  <property fmtid="{D5CDD505-2E9C-101B-9397-08002B2CF9AE}" pid="12" name="Objective-ModificationStamp">
    <vt:filetime>2019-02-11T14:58:00Z</vt:filetime>
  </property>
  <property fmtid="{D5CDD505-2E9C-101B-9397-08002B2CF9AE}" pid="13" name="Objective-Owner">
    <vt:lpwstr>Faulkner, Karen (EPS - CYP&amp;F)</vt:lpwstr>
  </property>
  <property fmtid="{D5CDD505-2E9C-101B-9397-08002B2CF9AE}" pid="14" name="Objective-Path">
    <vt:lpwstr>Faulkner, Karen (EPS - CYP&amp;F):</vt:lpwstr>
  </property>
  <property fmtid="{D5CDD505-2E9C-101B-9397-08002B2CF9AE}" pid="15" name="Objective-Parent">
    <vt:lpwstr>Faulkner, Karen (EPS - CYP&amp;F)</vt:lpwstr>
  </property>
  <property fmtid="{D5CDD505-2E9C-101B-9397-08002B2CF9AE}" pid="16" name="Objective-State">
    <vt:lpwstr>Published</vt:lpwstr>
  </property>
  <property fmtid="{D5CDD505-2E9C-101B-9397-08002B2CF9AE}" pid="17" name="Objective-VersionId">
    <vt:lpwstr>vA50068209</vt:lpwstr>
  </property>
  <property fmtid="{D5CDD505-2E9C-101B-9397-08002B2CF9AE}" pid="18" name="Objective-Version">
    <vt:lpwstr>2.0</vt:lpwstr>
  </property>
  <property fmtid="{D5CDD505-2E9C-101B-9397-08002B2CF9AE}" pid="19" name="Objective-VersionNumber">
    <vt:r8>3</vt:r8>
  </property>
  <property fmtid="{D5CDD505-2E9C-101B-9397-08002B2CF9AE}" pid="20" name="Objective-VersionComment">
    <vt:lpwstr/>
  </property>
  <property fmtid="{D5CDD505-2E9C-101B-9397-08002B2CF9AE}" pid="21" name="Objective-FileNumber">
    <vt:lpwstr/>
  </property>
  <property fmtid="{D5CDD505-2E9C-101B-9397-08002B2CF9AE}" pid="22" name="Objective-Classification">
    <vt:lpwstr>[Inherited - none]</vt:lpwstr>
  </property>
  <property fmtid="{D5CDD505-2E9C-101B-9397-08002B2CF9AE}" pid="23" name="Objective-Caveats">
    <vt:lpwstr/>
  </property>
  <property fmtid="{D5CDD505-2E9C-101B-9397-08002B2CF9AE}" pid="24" name="Objective-Language">
    <vt:lpwstr>English (eng)</vt:lpwstr>
  </property>
  <property fmtid="{D5CDD505-2E9C-101B-9397-08002B2CF9AE}" pid="25" name="Objective-Date Acquired">
    <vt:filetime>2019-02-11T23:59:59Z</vt:filetime>
  </property>
  <property fmtid="{D5CDD505-2E9C-101B-9397-08002B2CF9AE}" pid="26" name="Objective-What to Keep">
    <vt:lpwstr>No</vt:lpwstr>
  </property>
  <property fmtid="{D5CDD505-2E9C-101B-9397-08002B2CF9AE}" pid="27" name="Objective-Official Translation">
    <vt:lpwstr/>
  </property>
  <property fmtid="{D5CDD505-2E9C-101B-9397-08002B2CF9AE}" pid="28" name="Objective-Connect Creator">
    <vt:lpwstr/>
  </property>
  <property fmtid="{D5CDD505-2E9C-101B-9397-08002B2CF9AE}" pid="29" name="Objective-Comment">
    <vt:lpwstr/>
  </property>
  <property fmtid="{D5CDD505-2E9C-101B-9397-08002B2CF9AE}" pid="30" name="Objective-Language [system]">
    <vt:lpwstr>English (eng)</vt:lpwstr>
  </property>
  <property fmtid="{D5CDD505-2E9C-101B-9397-08002B2CF9AE}" pid="31" name="Objective-Date Acquired [system]">
    <vt:filetime>2019-02-11T00:00:00Z</vt:filetime>
  </property>
  <property fmtid="{D5CDD505-2E9C-101B-9397-08002B2CF9AE}" pid="32" name="Objective-What to Keep [system]">
    <vt:lpwstr>No</vt:lpwstr>
  </property>
  <property fmtid="{D5CDD505-2E9C-101B-9397-08002B2CF9AE}" pid="33" name="Objective-Official Translation [system]">
    <vt:lpwstr/>
  </property>
  <property fmtid="{D5CDD505-2E9C-101B-9397-08002B2CF9AE}" pid="34" name="Objective-Connect Creator [system]">
    <vt:lpwstr/>
  </property>
</Properties>
</file>