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6ceb58b3630d4a43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305" r:id="rId2"/>
    <p:sldId id="289" r:id="rId3"/>
    <p:sldId id="298" r:id="rId4"/>
    <p:sldId id="302" r:id="rId5"/>
    <p:sldId id="292" r:id="rId6"/>
    <p:sldId id="271" r:id="rId7"/>
    <p:sldId id="301" r:id="rId8"/>
    <p:sldId id="295" r:id="rId9"/>
    <p:sldId id="296" r:id="rId10"/>
    <p:sldId id="294" r:id="rId11"/>
    <p:sldId id="299" r:id="rId12"/>
    <p:sldId id="304" r:id="rId13"/>
  </p:sldIdLst>
  <p:sldSz cx="9144000" cy="6858000" type="screen4x3"/>
  <p:notesSz cx="6669088" cy="9802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2D"/>
    <a:srgbClr val="FFFFCC"/>
    <a:srgbClr val="497A08"/>
    <a:srgbClr val="639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763" autoAdjust="0"/>
  </p:normalViewPr>
  <p:slideViewPr>
    <p:cSldViewPr>
      <p:cViewPr>
        <p:scale>
          <a:sx n="70" d="100"/>
          <a:sy n="70" d="100"/>
        </p:scale>
        <p:origin x="-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notesMaster" Target="notesMasters/notesMaster1.xml" Id="rId14" /><Relationship Type="http://schemas.openxmlformats.org/officeDocument/2006/relationships/customXml" Target="/customXML/item.xml" Id="Rd375a678f6c14bc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1D52A-B083-4F8F-9FB5-54131ED0CDA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3D52553-D5A4-466E-98BF-59D71227660E}">
      <dgm:prSet phldrT="[Text]" custT="1"/>
      <dgm:spPr/>
      <dgm:t>
        <a:bodyPr/>
        <a:lstStyle/>
        <a:p>
          <a:pPr algn="ctr"/>
          <a:r>
            <a:rPr lang="en-GB" sz="1800" dirty="0" smtClean="0"/>
            <a:t>June 2019</a:t>
          </a:r>
        </a:p>
        <a:p>
          <a:pPr algn="ctr"/>
          <a:r>
            <a:rPr lang="en-GB" sz="1800" dirty="0" smtClean="0"/>
            <a:t>Coordinator Appointment</a:t>
          </a:r>
        </a:p>
        <a:p>
          <a:pPr algn="ctr"/>
          <a:r>
            <a:rPr lang="en-GB" sz="1800" dirty="0" smtClean="0"/>
            <a:t>Governance</a:t>
          </a:r>
          <a:endParaRPr lang="en-GB" sz="1800" dirty="0"/>
        </a:p>
      </dgm:t>
    </dgm:pt>
    <dgm:pt modelId="{D54B2417-B989-4E16-856C-D16EE0870FC5}" type="parTrans" cxnId="{C3EFA7DA-A061-48A2-8781-10362A1BFEC6}">
      <dgm:prSet/>
      <dgm:spPr/>
      <dgm:t>
        <a:bodyPr/>
        <a:lstStyle/>
        <a:p>
          <a:endParaRPr lang="en-GB"/>
        </a:p>
      </dgm:t>
    </dgm:pt>
    <dgm:pt modelId="{23A0AE94-EFE0-485F-80DC-EA306966BFC0}" type="sibTrans" cxnId="{C3EFA7DA-A061-48A2-8781-10362A1BFEC6}">
      <dgm:prSet/>
      <dgm:spPr/>
      <dgm:t>
        <a:bodyPr/>
        <a:lstStyle/>
        <a:p>
          <a:endParaRPr lang="en-GB"/>
        </a:p>
      </dgm:t>
    </dgm:pt>
    <dgm:pt modelId="{21ED0AB7-968B-469F-A57C-E139AC8095B0}">
      <dgm:prSet phldrT="[Text]" custT="1"/>
      <dgm:spPr/>
      <dgm:t>
        <a:bodyPr/>
        <a:lstStyle/>
        <a:p>
          <a:r>
            <a:rPr lang="en-GB" sz="1800" dirty="0" smtClean="0"/>
            <a:t>July 2019</a:t>
          </a:r>
        </a:p>
        <a:p>
          <a:r>
            <a:rPr lang="en-GB" sz="1800" dirty="0" smtClean="0"/>
            <a:t>Scope</a:t>
          </a:r>
        </a:p>
        <a:p>
          <a:r>
            <a:rPr lang="en-GB" sz="1800" dirty="0" smtClean="0"/>
            <a:t>Mapping</a:t>
          </a:r>
        </a:p>
        <a:p>
          <a:r>
            <a:rPr lang="en-GB" sz="1800" dirty="0" smtClean="0"/>
            <a:t>Early Help</a:t>
          </a:r>
        </a:p>
        <a:p>
          <a:r>
            <a:rPr lang="en-GB" sz="1800" dirty="0" smtClean="0"/>
            <a:t>Framework?</a:t>
          </a:r>
        </a:p>
        <a:p>
          <a:r>
            <a:rPr lang="en-GB" sz="1800" dirty="0" smtClean="0"/>
            <a:t>Maturity </a:t>
          </a:r>
        </a:p>
        <a:p>
          <a:r>
            <a:rPr lang="en-GB" sz="1800" dirty="0" smtClean="0"/>
            <a:t>Matrix</a:t>
          </a:r>
          <a:endParaRPr lang="en-GB" sz="1800" dirty="0"/>
        </a:p>
      </dgm:t>
    </dgm:pt>
    <dgm:pt modelId="{E3FD6D5D-84D7-4B8A-A237-73B140CD7D58}" type="parTrans" cxnId="{03983172-AD88-4925-BFD0-475EA5001444}">
      <dgm:prSet/>
      <dgm:spPr/>
      <dgm:t>
        <a:bodyPr/>
        <a:lstStyle/>
        <a:p>
          <a:endParaRPr lang="en-GB"/>
        </a:p>
      </dgm:t>
    </dgm:pt>
    <dgm:pt modelId="{57B0C7B9-DB1D-43E2-81A2-2ACE93526A1B}" type="sibTrans" cxnId="{03983172-AD88-4925-BFD0-475EA5001444}">
      <dgm:prSet/>
      <dgm:spPr/>
      <dgm:t>
        <a:bodyPr/>
        <a:lstStyle/>
        <a:p>
          <a:endParaRPr lang="en-GB"/>
        </a:p>
      </dgm:t>
    </dgm:pt>
    <dgm:pt modelId="{3C69EB5D-ABBD-4C62-997A-1CBD257B335A}">
      <dgm:prSet phldrT="[Text]" custT="1"/>
      <dgm:spPr/>
      <dgm:t>
        <a:bodyPr/>
        <a:lstStyle/>
        <a:p>
          <a:r>
            <a:rPr lang="en-GB" sz="1800" dirty="0" smtClean="0"/>
            <a:t>August 2019</a:t>
          </a:r>
        </a:p>
        <a:p>
          <a:r>
            <a:rPr lang="en-GB" sz="1800" dirty="0" smtClean="0"/>
            <a:t>Mapping</a:t>
          </a:r>
        </a:p>
        <a:p>
          <a:r>
            <a:rPr lang="en-GB" sz="1800" dirty="0" smtClean="0"/>
            <a:t>Key Stakeholders Stakeholder Management</a:t>
          </a:r>
        </a:p>
        <a:p>
          <a:r>
            <a:rPr lang="en-GB" sz="1800" dirty="0" smtClean="0"/>
            <a:t>NE/NW Wales Partnership</a:t>
          </a:r>
          <a:endParaRPr lang="en-GB" sz="1800" dirty="0"/>
        </a:p>
      </dgm:t>
    </dgm:pt>
    <dgm:pt modelId="{0D41584E-B8E7-40FB-8E9C-FC8AFB83056F}" type="parTrans" cxnId="{8C059E8A-6C7D-46D4-A3FD-D4430C8DB256}">
      <dgm:prSet/>
      <dgm:spPr/>
      <dgm:t>
        <a:bodyPr/>
        <a:lstStyle/>
        <a:p>
          <a:endParaRPr lang="en-GB"/>
        </a:p>
      </dgm:t>
    </dgm:pt>
    <dgm:pt modelId="{6664A6F0-DB8F-44BF-83D9-0B71710E8C53}" type="sibTrans" cxnId="{8C059E8A-6C7D-46D4-A3FD-D4430C8DB256}">
      <dgm:prSet/>
      <dgm:spPr/>
      <dgm:t>
        <a:bodyPr/>
        <a:lstStyle/>
        <a:p>
          <a:endParaRPr lang="en-GB"/>
        </a:p>
      </dgm:t>
    </dgm:pt>
    <dgm:pt modelId="{1898DA8E-5E6C-43D8-A2D1-6F5DC47F6B37}">
      <dgm:prSet phldrT="[Text]" custT="1"/>
      <dgm:spPr/>
      <dgm:t>
        <a:bodyPr/>
        <a:lstStyle/>
        <a:p>
          <a:r>
            <a:rPr lang="en-GB" sz="1800" dirty="0" smtClean="0"/>
            <a:t>September 2019</a:t>
          </a:r>
        </a:p>
        <a:p>
          <a:r>
            <a:rPr lang="en-GB" sz="1800" dirty="0" smtClean="0"/>
            <a:t>Vision </a:t>
          </a:r>
        </a:p>
        <a:p>
          <a:r>
            <a:rPr lang="en-GB" sz="1800" dirty="0" smtClean="0"/>
            <a:t>Successes</a:t>
          </a:r>
        </a:p>
        <a:p>
          <a:r>
            <a:rPr lang="en-GB" sz="1800" dirty="0" smtClean="0"/>
            <a:t>Challenges</a:t>
          </a:r>
        </a:p>
        <a:p>
          <a:r>
            <a:rPr lang="en-GB" sz="1800" dirty="0" smtClean="0"/>
            <a:t>Mapping</a:t>
          </a:r>
        </a:p>
        <a:p>
          <a:r>
            <a:rPr lang="en-GB" sz="1800" dirty="0" smtClean="0"/>
            <a:t>Emerging Themes</a:t>
          </a:r>
        </a:p>
        <a:p>
          <a:r>
            <a:rPr lang="en-GB" sz="1800" dirty="0" smtClean="0"/>
            <a:t>Workforce</a:t>
          </a:r>
        </a:p>
      </dgm:t>
    </dgm:pt>
    <dgm:pt modelId="{2A518652-FA38-43CF-8CA1-1BCD79FF1C6C}" type="parTrans" cxnId="{04000126-5918-4181-AEEB-44B6832FE1A8}">
      <dgm:prSet/>
      <dgm:spPr/>
      <dgm:t>
        <a:bodyPr/>
        <a:lstStyle/>
        <a:p>
          <a:endParaRPr lang="en-GB"/>
        </a:p>
      </dgm:t>
    </dgm:pt>
    <dgm:pt modelId="{4724A28F-9ED8-4AB0-8751-88BD651E926E}" type="sibTrans" cxnId="{04000126-5918-4181-AEEB-44B6832FE1A8}">
      <dgm:prSet/>
      <dgm:spPr/>
      <dgm:t>
        <a:bodyPr/>
        <a:lstStyle/>
        <a:p>
          <a:endParaRPr lang="en-GB"/>
        </a:p>
      </dgm:t>
    </dgm:pt>
    <dgm:pt modelId="{C562BCAA-7C9C-4686-8503-3A647E26962C}" type="pres">
      <dgm:prSet presAssocID="{AF51D52A-B083-4F8F-9FB5-54131ED0CDA5}" presName="CompostProcess" presStyleCnt="0">
        <dgm:presLayoutVars>
          <dgm:dir/>
          <dgm:resizeHandles val="exact"/>
        </dgm:presLayoutVars>
      </dgm:prSet>
      <dgm:spPr/>
    </dgm:pt>
    <dgm:pt modelId="{B8F54B1A-59F8-4469-9E74-E547E2F7E1F5}" type="pres">
      <dgm:prSet presAssocID="{AF51D52A-B083-4F8F-9FB5-54131ED0CDA5}" presName="arrow" presStyleLbl="bgShp" presStyleIdx="0" presStyleCnt="1" custScaleX="117647"/>
      <dgm:spPr/>
    </dgm:pt>
    <dgm:pt modelId="{76A98BD4-E75B-46EA-A2C6-C6C3E3EAA155}" type="pres">
      <dgm:prSet presAssocID="{AF51D52A-B083-4F8F-9FB5-54131ED0CDA5}" presName="linearProcess" presStyleCnt="0"/>
      <dgm:spPr/>
    </dgm:pt>
    <dgm:pt modelId="{384DF910-4B4B-4F97-BC2E-D7F71DC57354}" type="pres">
      <dgm:prSet presAssocID="{83D52553-D5A4-466E-98BF-59D71227660E}" presName="textNode" presStyleLbl="node1" presStyleIdx="0" presStyleCnt="4" custScaleX="116501" custScaleY="143242" custLinFactNeighborX="-424" custLinFactNeighborY="-9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072A50-288D-400E-91A8-EB105410B158}" type="pres">
      <dgm:prSet presAssocID="{23A0AE94-EFE0-485F-80DC-EA306966BFC0}" presName="sibTrans" presStyleCnt="0"/>
      <dgm:spPr/>
    </dgm:pt>
    <dgm:pt modelId="{74D73515-E3AC-458A-B97A-A42EB1A8E986}" type="pres">
      <dgm:prSet presAssocID="{21ED0AB7-968B-469F-A57C-E139AC8095B0}" presName="textNode" presStyleLbl="node1" presStyleIdx="1" presStyleCnt="4" custScaleX="115439" custScaleY="146405" custLinFactNeighborX="-40226" custLinFactNeighborY="28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01DF5-91F6-4A2E-B32B-C3A06D711F44}" type="pres">
      <dgm:prSet presAssocID="{57B0C7B9-DB1D-43E2-81A2-2ACE93526A1B}" presName="sibTrans" presStyleCnt="0"/>
      <dgm:spPr/>
    </dgm:pt>
    <dgm:pt modelId="{91099749-6F24-45D7-AC20-8CFA4C0846C5}" type="pres">
      <dgm:prSet presAssocID="{3C69EB5D-ABBD-4C62-997A-1CBD257B335A}" presName="textNode" presStyleLbl="node1" presStyleIdx="2" presStyleCnt="4" custScaleX="120353" custScaleY="143028" custLinFactNeighborX="-90062" custLinFactNeighborY="-9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B3C57-BDE8-4983-AFC1-86E6B5D997DF}" type="pres">
      <dgm:prSet presAssocID="{6664A6F0-DB8F-44BF-83D9-0B71710E8C53}" presName="sibTrans" presStyleCnt="0"/>
      <dgm:spPr/>
    </dgm:pt>
    <dgm:pt modelId="{BDD8FCC1-773B-4E52-B56A-6BE6F777BF54}" type="pres">
      <dgm:prSet presAssocID="{1898DA8E-5E6C-43D8-A2D1-6F5DC47F6B37}" presName="textNode" presStyleLbl="node1" presStyleIdx="3" presStyleCnt="4" custScaleX="142028" custScaleY="137321" custLinFactNeighborX="-98281" custLinFactNeighborY="32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13B5A4-DF8A-462D-A26A-84C893AFA633}" type="presOf" srcId="{AF51D52A-B083-4F8F-9FB5-54131ED0CDA5}" destId="{C562BCAA-7C9C-4686-8503-3A647E26962C}" srcOrd="0" destOrd="0" presId="urn:microsoft.com/office/officeart/2005/8/layout/hProcess9"/>
    <dgm:cxn modelId="{B19C9E17-B1A8-46BE-BA27-3B8408F5636E}" type="presOf" srcId="{1898DA8E-5E6C-43D8-A2D1-6F5DC47F6B37}" destId="{BDD8FCC1-773B-4E52-B56A-6BE6F777BF54}" srcOrd="0" destOrd="0" presId="urn:microsoft.com/office/officeart/2005/8/layout/hProcess9"/>
    <dgm:cxn modelId="{C3EFA7DA-A061-48A2-8781-10362A1BFEC6}" srcId="{AF51D52A-B083-4F8F-9FB5-54131ED0CDA5}" destId="{83D52553-D5A4-466E-98BF-59D71227660E}" srcOrd="0" destOrd="0" parTransId="{D54B2417-B989-4E16-856C-D16EE0870FC5}" sibTransId="{23A0AE94-EFE0-485F-80DC-EA306966BFC0}"/>
    <dgm:cxn modelId="{8C059E8A-6C7D-46D4-A3FD-D4430C8DB256}" srcId="{AF51D52A-B083-4F8F-9FB5-54131ED0CDA5}" destId="{3C69EB5D-ABBD-4C62-997A-1CBD257B335A}" srcOrd="2" destOrd="0" parTransId="{0D41584E-B8E7-40FB-8E9C-FC8AFB83056F}" sibTransId="{6664A6F0-DB8F-44BF-83D9-0B71710E8C53}"/>
    <dgm:cxn modelId="{03983172-AD88-4925-BFD0-475EA5001444}" srcId="{AF51D52A-B083-4F8F-9FB5-54131ED0CDA5}" destId="{21ED0AB7-968B-469F-A57C-E139AC8095B0}" srcOrd="1" destOrd="0" parTransId="{E3FD6D5D-84D7-4B8A-A237-73B140CD7D58}" sibTransId="{57B0C7B9-DB1D-43E2-81A2-2ACE93526A1B}"/>
    <dgm:cxn modelId="{919ECE8E-9ACF-425F-8A76-C257DE1B72AC}" type="presOf" srcId="{3C69EB5D-ABBD-4C62-997A-1CBD257B335A}" destId="{91099749-6F24-45D7-AC20-8CFA4C0846C5}" srcOrd="0" destOrd="0" presId="urn:microsoft.com/office/officeart/2005/8/layout/hProcess9"/>
    <dgm:cxn modelId="{599A00BF-B3F6-47FD-945D-4708B64C371B}" type="presOf" srcId="{21ED0AB7-968B-469F-A57C-E139AC8095B0}" destId="{74D73515-E3AC-458A-B97A-A42EB1A8E986}" srcOrd="0" destOrd="0" presId="urn:microsoft.com/office/officeart/2005/8/layout/hProcess9"/>
    <dgm:cxn modelId="{04000126-5918-4181-AEEB-44B6832FE1A8}" srcId="{AF51D52A-B083-4F8F-9FB5-54131ED0CDA5}" destId="{1898DA8E-5E6C-43D8-A2D1-6F5DC47F6B37}" srcOrd="3" destOrd="0" parTransId="{2A518652-FA38-43CF-8CA1-1BCD79FF1C6C}" sibTransId="{4724A28F-9ED8-4AB0-8751-88BD651E926E}"/>
    <dgm:cxn modelId="{F40BFB80-B357-4CF1-85D1-876E953FD189}" type="presOf" srcId="{83D52553-D5A4-466E-98BF-59D71227660E}" destId="{384DF910-4B4B-4F97-BC2E-D7F71DC57354}" srcOrd="0" destOrd="0" presId="urn:microsoft.com/office/officeart/2005/8/layout/hProcess9"/>
    <dgm:cxn modelId="{122BBD34-D6FF-478E-901B-A343149B39D0}" type="presParOf" srcId="{C562BCAA-7C9C-4686-8503-3A647E26962C}" destId="{B8F54B1A-59F8-4469-9E74-E547E2F7E1F5}" srcOrd="0" destOrd="0" presId="urn:microsoft.com/office/officeart/2005/8/layout/hProcess9"/>
    <dgm:cxn modelId="{C04C8048-67DA-4C55-BC29-7836396B0CBE}" type="presParOf" srcId="{C562BCAA-7C9C-4686-8503-3A647E26962C}" destId="{76A98BD4-E75B-46EA-A2C6-C6C3E3EAA155}" srcOrd="1" destOrd="0" presId="urn:microsoft.com/office/officeart/2005/8/layout/hProcess9"/>
    <dgm:cxn modelId="{DAC9438E-D586-4DBD-902E-F1BE50EC0F4F}" type="presParOf" srcId="{76A98BD4-E75B-46EA-A2C6-C6C3E3EAA155}" destId="{384DF910-4B4B-4F97-BC2E-D7F71DC57354}" srcOrd="0" destOrd="0" presId="urn:microsoft.com/office/officeart/2005/8/layout/hProcess9"/>
    <dgm:cxn modelId="{C8A1729F-ADE5-4E92-893F-541B0B7BD83F}" type="presParOf" srcId="{76A98BD4-E75B-46EA-A2C6-C6C3E3EAA155}" destId="{38072A50-288D-400E-91A8-EB105410B158}" srcOrd="1" destOrd="0" presId="urn:microsoft.com/office/officeart/2005/8/layout/hProcess9"/>
    <dgm:cxn modelId="{2FE2ACFD-1699-4DC8-80DE-0F6BA919CB88}" type="presParOf" srcId="{76A98BD4-E75B-46EA-A2C6-C6C3E3EAA155}" destId="{74D73515-E3AC-458A-B97A-A42EB1A8E986}" srcOrd="2" destOrd="0" presId="urn:microsoft.com/office/officeart/2005/8/layout/hProcess9"/>
    <dgm:cxn modelId="{84C2FB11-F93C-4AD4-8809-8E0F05B3DB7B}" type="presParOf" srcId="{76A98BD4-E75B-46EA-A2C6-C6C3E3EAA155}" destId="{A6E01DF5-91F6-4A2E-B32B-C3A06D711F44}" srcOrd="3" destOrd="0" presId="urn:microsoft.com/office/officeart/2005/8/layout/hProcess9"/>
    <dgm:cxn modelId="{2C82917F-E94D-4BED-8532-852FE9E7FDC6}" type="presParOf" srcId="{76A98BD4-E75B-46EA-A2C6-C6C3E3EAA155}" destId="{91099749-6F24-45D7-AC20-8CFA4C0846C5}" srcOrd="4" destOrd="0" presId="urn:microsoft.com/office/officeart/2005/8/layout/hProcess9"/>
    <dgm:cxn modelId="{243EB8B7-0867-483E-9D5D-772EC1C7A6D9}" type="presParOf" srcId="{76A98BD4-E75B-46EA-A2C6-C6C3E3EAA155}" destId="{2D0B3C57-BDE8-4983-AFC1-86E6B5D997DF}" srcOrd="5" destOrd="0" presId="urn:microsoft.com/office/officeart/2005/8/layout/hProcess9"/>
    <dgm:cxn modelId="{FE23E853-7729-471F-B737-3CBFE0A29667}" type="presParOf" srcId="{76A98BD4-E75B-46EA-A2C6-C6C3E3EAA155}" destId="{BDD8FCC1-773B-4E52-B56A-6BE6F777BF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1D52A-B083-4F8F-9FB5-54131ED0CDA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3D52553-D5A4-466E-98BF-59D71227660E}">
      <dgm:prSet phldrT="[Text]" custT="1"/>
      <dgm:spPr/>
      <dgm:t>
        <a:bodyPr/>
        <a:lstStyle/>
        <a:p>
          <a:pPr algn="ctr"/>
          <a:endParaRPr lang="en-GB" sz="1800" b="1" dirty="0" smtClean="0"/>
        </a:p>
        <a:p>
          <a:pPr algn="ctr"/>
          <a:r>
            <a:rPr lang="en-GB" sz="1800" b="0" dirty="0" smtClean="0"/>
            <a:t>Identify:</a:t>
          </a:r>
        </a:p>
        <a:p>
          <a:pPr algn="ctr"/>
          <a:r>
            <a:rPr lang="en-GB" sz="1800" b="0" dirty="0" smtClean="0"/>
            <a:t>most influence </a:t>
          </a:r>
        </a:p>
        <a:p>
          <a:pPr algn="ctr"/>
          <a:r>
            <a:rPr lang="en-GB" sz="1800" b="0" dirty="0" smtClean="0"/>
            <a:t>most affected </a:t>
          </a:r>
        </a:p>
        <a:p>
          <a:pPr algn="ctr"/>
          <a:r>
            <a:rPr lang="en-GB" sz="1800" b="0" dirty="0" smtClean="0"/>
            <a:t>important people</a:t>
          </a:r>
        </a:p>
        <a:p>
          <a:pPr algn="ctr"/>
          <a:r>
            <a:rPr lang="en-GB" sz="1800" b="0" dirty="0" smtClean="0"/>
            <a:t>top motivations and interests  </a:t>
          </a:r>
        </a:p>
        <a:p>
          <a:pPr algn="ctr"/>
          <a:endParaRPr lang="en-GB" sz="1800" dirty="0"/>
        </a:p>
      </dgm:t>
    </dgm:pt>
    <dgm:pt modelId="{D54B2417-B989-4E16-856C-D16EE0870FC5}" type="parTrans" cxnId="{C3EFA7DA-A061-48A2-8781-10362A1BFEC6}">
      <dgm:prSet/>
      <dgm:spPr/>
      <dgm:t>
        <a:bodyPr/>
        <a:lstStyle/>
        <a:p>
          <a:endParaRPr lang="en-GB"/>
        </a:p>
      </dgm:t>
    </dgm:pt>
    <dgm:pt modelId="{23A0AE94-EFE0-485F-80DC-EA306966BFC0}" type="sibTrans" cxnId="{C3EFA7DA-A061-48A2-8781-10362A1BFEC6}">
      <dgm:prSet/>
      <dgm:spPr/>
      <dgm:t>
        <a:bodyPr/>
        <a:lstStyle/>
        <a:p>
          <a:endParaRPr lang="en-GB"/>
        </a:p>
      </dgm:t>
    </dgm:pt>
    <dgm:pt modelId="{21ED0AB7-968B-469F-A57C-E139AC8095B0}">
      <dgm:prSet phldrT="[Text]" custT="1"/>
      <dgm:spPr/>
      <dgm:t>
        <a:bodyPr/>
        <a:lstStyle/>
        <a:p>
          <a:r>
            <a:rPr lang="en-GB" sz="1800" dirty="0" smtClean="0"/>
            <a:t>Aug 2019</a:t>
          </a:r>
        </a:p>
        <a:p>
          <a:r>
            <a:rPr lang="en-GB" sz="1800" dirty="0" smtClean="0"/>
            <a:t>Stakeholder </a:t>
          </a:r>
        </a:p>
        <a:p>
          <a:r>
            <a:rPr lang="en-GB" sz="1800" dirty="0" smtClean="0"/>
            <a:t>Management Plan</a:t>
          </a:r>
        </a:p>
        <a:p>
          <a:r>
            <a:rPr lang="en-GB" sz="1800" dirty="0" smtClean="0"/>
            <a:t>Health</a:t>
          </a:r>
        </a:p>
        <a:p>
          <a:r>
            <a:rPr lang="en-GB" sz="1800" dirty="0" smtClean="0"/>
            <a:t>Education</a:t>
          </a:r>
        </a:p>
        <a:p>
          <a:r>
            <a:rPr lang="en-GB" sz="1800" dirty="0" smtClean="0"/>
            <a:t>Childcare</a:t>
          </a:r>
        </a:p>
        <a:p>
          <a:r>
            <a:rPr lang="en-GB" sz="1800" dirty="0" smtClean="0"/>
            <a:t>Social Care</a:t>
          </a:r>
        </a:p>
      </dgm:t>
    </dgm:pt>
    <dgm:pt modelId="{E3FD6D5D-84D7-4B8A-A237-73B140CD7D58}" type="parTrans" cxnId="{03983172-AD88-4925-BFD0-475EA5001444}">
      <dgm:prSet/>
      <dgm:spPr/>
      <dgm:t>
        <a:bodyPr/>
        <a:lstStyle/>
        <a:p>
          <a:endParaRPr lang="en-GB"/>
        </a:p>
      </dgm:t>
    </dgm:pt>
    <dgm:pt modelId="{57B0C7B9-DB1D-43E2-81A2-2ACE93526A1B}" type="sibTrans" cxnId="{03983172-AD88-4925-BFD0-475EA5001444}">
      <dgm:prSet/>
      <dgm:spPr/>
      <dgm:t>
        <a:bodyPr/>
        <a:lstStyle/>
        <a:p>
          <a:endParaRPr lang="en-GB"/>
        </a:p>
      </dgm:t>
    </dgm:pt>
    <dgm:pt modelId="{3C69EB5D-ABBD-4C62-997A-1CBD257B335A}">
      <dgm:prSet phldrT="[Text]" custT="1"/>
      <dgm:spPr/>
      <dgm:t>
        <a:bodyPr/>
        <a:lstStyle/>
        <a:p>
          <a:r>
            <a:rPr lang="en-GB" sz="1800" dirty="0" smtClean="0"/>
            <a:t>Sept - Dec 2019</a:t>
          </a:r>
        </a:p>
        <a:p>
          <a:r>
            <a:rPr lang="en-GB" sz="1800" dirty="0" smtClean="0"/>
            <a:t>Careful planning</a:t>
          </a:r>
        </a:p>
        <a:p>
          <a:r>
            <a:rPr lang="en-GB" sz="1800" dirty="0" smtClean="0"/>
            <a:t>What do we want to know?</a:t>
          </a:r>
        </a:p>
        <a:p>
          <a:r>
            <a:rPr lang="en-GB" sz="1800" dirty="0" smtClean="0"/>
            <a:t>How will it make a difference?</a:t>
          </a:r>
        </a:p>
        <a:p>
          <a:r>
            <a:rPr lang="en-GB" sz="1800" dirty="0" smtClean="0"/>
            <a:t>Expectations</a:t>
          </a:r>
        </a:p>
        <a:p>
          <a:r>
            <a:rPr lang="en-GB" sz="1800" dirty="0" smtClean="0"/>
            <a:t>Risks </a:t>
          </a:r>
        </a:p>
        <a:p>
          <a:r>
            <a:rPr lang="en-GB" sz="1800" dirty="0" smtClean="0"/>
            <a:t>Opportunity</a:t>
          </a:r>
          <a:endParaRPr lang="en-GB" sz="1800" dirty="0"/>
        </a:p>
      </dgm:t>
    </dgm:pt>
    <dgm:pt modelId="{0D41584E-B8E7-40FB-8E9C-FC8AFB83056F}" type="parTrans" cxnId="{8C059E8A-6C7D-46D4-A3FD-D4430C8DB256}">
      <dgm:prSet/>
      <dgm:spPr/>
      <dgm:t>
        <a:bodyPr/>
        <a:lstStyle/>
        <a:p>
          <a:endParaRPr lang="en-GB"/>
        </a:p>
      </dgm:t>
    </dgm:pt>
    <dgm:pt modelId="{6664A6F0-DB8F-44BF-83D9-0B71710E8C53}" type="sibTrans" cxnId="{8C059E8A-6C7D-46D4-A3FD-D4430C8DB256}">
      <dgm:prSet/>
      <dgm:spPr/>
      <dgm:t>
        <a:bodyPr/>
        <a:lstStyle/>
        <a:p>
          <a:endParaRPr lang="en-GB"/>
        </a:p>
      </dgm:t>
    </dgm:pt>
    <dgm:pt modelId="{1898DA8E-5E6C-43D8-A2D1-6F5DC47F6B37}">
      <dgm:prSet phldrT="[Text]" custT="1"/>
      <dgm:spPr/>
      <dgm:t>
        <a:bodyPr/>
        <a:lstStyle/>
        <a:p>
          <a:r>
            <a:rPr lang="en-GB" sz="1800" dirty="0" smtClean="0"/>
            <a:t>Jan – Mar 2020</a:t>
          </a:r>
        </a:p>
        <a:p>
          <a:r>
            <a:rPr lang="en-GB" sz="1800" dirty="0" smtClean="0"/>
            <a:t>Use every opportunity</a:t>
          </a:r>
        </a:p>
        <a:p>
          <a:r>
            <a:rPr lang="en-GB" sz="1800" dirty="0" smtClean="0"/>
            <a:t>Weighted hierarchy </a:t>
          </a:r>
        </a:p>
        <a:p>
          <a:r>
            <a:rPr lang="en-GB" sz="1800" dirty="0" smtClean="0"/>
            <a:t>Priorities</a:t>
          </a:r>
        </a:p>
      </dgm:t>
    </dgm:pt>
    <dgm:pt modelId="{2A518652-FA38-43CF-8CA1-1BCD79FF1C6C}" type="parTrans" cxnId="{04000126-5918-4181-AEEB-44B6832FE1A8}">
      <dgm:prSet/>
      <dgm:spPr/>
      <dgm:t>
        <a:bodyPr/>
        <a:lstStyle/>
        <a:p>
          <a:endParaRPr lang="en-GB"/>
        </a:p>
      </dgm:t>
    </dgm:pt>
    <dgm:pt modelId="{4724A28F-9ED8-4AB0-8751-88BD651E926E}" type="sibTrans" cxnId="{04000126-5918-4181-AEEB-44B6832FE1A8}">
      <dgm:prSet/>
      <dgm:spPr/>
      <dgm:t>
        <a:bodyPr/>
        <a:lstStyle/>
        <a:p>
          <a:endParaRPr lang="en-GB"/>
        </a:p>
      </dgm:t>
    </dgm:pt>
    <dgm:pt modelId="{C562BCAA-7C9C-4686-8503-3A647E26962C}" type="pres">
      <dgm:prSet presAssocID="{AF51D52A-B083-4F8F-9FB5-54131ED0CDA5}" presName="CompostProcess" presStyleCnt="0">
        <dgm:presLayoutVars>
          <dgm:dir/>
          <dgm:resizeHandles val="exact"/>
        </dgm:presLayoutVars>
      </dgm:prSet>
      <dgm:spPr/>
    </dgm:pt>
    <dgm:pt modelId="{B8F54B1A-59F8-4469-9E74-E547E2F7E1F5}" type="pres">
      <dgm:prSet presAssocID="{AF51D52A-B083-4F8F-9FB5-54131ED0CDA5}" presName="arrow" presStyleLbl="bgShp" presStyleIdx="0" presStyleCnt="1" custScaleX="117647"/>
      <dgm:spPr/>
    </dgm:pt>
    <dgm:pt modelId="{76A98BD4-E75B-46EA-A2C6-C6C3E3EAA155}" type="pres">
      <dgm:prSet presAssocID="{AF51D52A-B083-4F8F-9FB5-54131ED0CDA5}" presName="linearProcess" presStyleCnt="0"/>
      <dgm:spPr/>
    </dgm:pt>
    <dgm:pt modelId="{384DF910-4B4B-4F97-BC2E-D7F71DC57354}" type="pres">
      <dgm:prSet presAssocID="{83D52553-D5A4-466E-98BF-59D71227660E}" presName="textNode" presStyleLbl="node1" presStyleIdx="0" presStyleCnt="4" custScaleX="116501" custScaleY="143242" custLinFactNeighborX="-424" custLinFactNeighborY="-9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072A50-288D-400E-91A8-EB105410B158}" type="pres">
      <dgm:prSet presAssocID="{23A0AE94-EFE0-485F-80DC-EA306966BFC0}" presName="sibTrans" presStyleCnt="0"/>
      <dgm:spPr/>
    </dgm:pt>
    <dgm:pt modelId="{74D73515-E3AC-458A-B97A-A42EB1A8E986}" type="pres">
      <dgm:prSet presAssocID="{21ED0AB7-968B-469F-A57C-E139AC8095B0}" presName="textNode" presStyleLbl="node1" presStyleIdx="1" presStyleCnt="4" custScaleX="115439" custScaleY="146405" custLinFactNeighborX="-40226" custLinFactNeighborY="28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01DF5-91F6-4A2E-B32B-C3A06D711F44}" type="pres">
      <dgm:prSet presAssocID="{57B0C7B9-DB1D-43E2-81A2-2ACE93526A1B}" presName="sibTrans" presStyleCnt="0"/>
      <dgm:spPr/>
    </dgm:pt>
    <dgm:pt modelId="{91099749-6F24-45D7-AC20-8CFA4C0846C5}" type="pres">
      <dgm:prSet presAssocID="{3C69EB5D-ABBD-4C62-997A-1CBD257B335A}" presName="textNode" presStyleLbl="node1" presStyleIdx="2" presStyleCnt="4" custScaleX="120353" custScaleY="153142" custLinFactNeighborX="-90062" custLinFactNeighborY="-9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B3C57-BDE8-4983-AFC1-86E6B5D997DF}" type="pres">
      <dgm:prSet presAssocID="{6664A6F0-DB8F-44BF-83D9-0B71710E8C53}" presName="sibTrans" presStyleCnt="0"/>
      <dgm:spPr/>
    </dgm:pt>
    <dgm:pt modelId="{BDD8FCC1-773B-4E52-B56A-6BE6F777BF54}" type="pres">
      <dgm:prSet presAssocID="{1898DA8E-5E6C-43D8-A2D1-6F5DC47F6B37}" presName="textNode" presStyleLbl="node1" presStyleIdx="3" presStyleCnt="4" custScaleX="115787" custScaleY="137321" custLinFactNeighborX="-98281" custLinFactNeighborY="32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69273D-AD78-44A0-B42F-6B70E743B69C}" type="presOf" srcId="{AF51D52A-B083-4F8F-9FB5-54131ED0CDA5}" destId="{C562BCAA-7C9C-4686-8503-3A647E26962C}" srcOrd="0" destOrd="0" presId="urn:microsoft.com/office/officeart/2005/8/layout/hProcess9"/>
    <dgm:cxn modelId="{4D8110A0-8309-4DB0-B631-FAE955EDCFC0}" type="presOf" srcId="{3C69EB5D-ABBD-4C62-997A-1CBD257B335A}" destId="{91099749-6F24-45D7-AC20-8CFA4C0846C5}" srcOrd="0" destOrd="0" presId="urn:microsoft.com/office/officeart/2005/8/layout/hProcess9"/>
    <dgm:cxn modelId="{C3EFA7DA-A061-48A2-8781-10362A1BFEC6}" srcId="{AF51D52A-B083-4F8F-9FB5-54131ED0CDA5}" destId="{83D52553-D5A4-466E-98BF-59D71227660E}" srcOrd="0" destOrd="0" parTransId="{D54B2417-B989-4E16-856C-D16EE0870FC5}" sibTransId="{23A0AE94-EFE0-485F-80DC-EA306966BFC0}"/>
    <dgm:cxn modelId="{8C059E8A-6C7D-46D4-A3FD-D4430C8DB256}" srcId="{AF51D52A-B083-4F8F-9FB5-54131ED0CDA5}" destId="{3C69EB5D-ABBD-4C62-997A-1CBD257B335A}" srcOrd="2" destOrd="0" parTransId="{0D41584E-B8E7-40FB-8E9C-FC8AFB83056F}" sibTransId="{6664A6F0-DB8F-44BF-83D9-0B71710E8C53}"/>
    <dgm:cxn modelId="{703CD9E3-46D6-4EAD-B5EA-5CE34F2E733E}" type="presOf" srcId="{83D52553-D5A4-466E-98BF-59D71227660E}" destId="{384DF910-4B4B-4F97-BC2E-D7F71DC57354}" srcOrd="0" destOrd="0" presId="urn:microsoft.com/office/officeart/2005/8/layout/hProcess9"/>
    <dgm:cxn modelId="{941461C8-C4C8-42DD-88D4-AF17885FCEAC}" type="presOf" srcId="{21ED0AB7-968B-469F-A57C-E139AC8095B0}" destId="{74D73515-E3AC-458A-B97A-A42EB1A8E986}" srcOrd="0" destOrd="0" presId="urn:microsoft.com/office/officeart/2005/8/layout/hProcess9"/>
    <dgm:cxn modelId="{03983172-AD88-4925-BFD0-475EA5001444}" srcId="{AF51D52A-B083-4F8F-9FB5-54131ED0CDA5}" destId="{21ED0AB7-968B-469F-A57C-E139AC8095B0}" srcOrd="1" destOrd="0" parTransId="{E3FD6D5D-84D7-4B8A-A237-73B140CD7D58}" sibTransId="{57B0C7B9-DB1D-43E2-81A2-2ACE93526A1B}"/>
    <dgm:cxn modelId="{AA287AAB-0997-466A-9DDC-BD7593A3B5D1}" type="presOf" srcId="{1898DA8E-5E6C-43D8-A2D1-6F5DC47F6B37}" destId="{BDD8FCC1-773B-4E52-B56A-6BE6F777BF54}" srcOrd="0" destOrd="0" presId="urn:microsoft.com/office/officeart/2005/8/layout/hProcess9"/>
    <dgm:cxn modelId="{04000126-5918-4181-AEEB-44B6832FE1A8}" srcId="{AF51D52A-B083-4F8F-9FB5-54131ED0CDA5}" destId="{1898DA8E-5E6C-43D8-A2D1-6F5DC47F6B37}" srcOrd="3" destOrd="0" parTransId="{2A518652-FA38-43CF-8CA1-1BCD79FF1C6C}" sibTransId="{4724A28F-9ED8-4AB0-8751-88BD651E926E}"/>
    <dgm:cxn modelId="{1994081F-474B-429F-93D4-0326F093E652}" type="presParOf" srcId="{C562BCAA-7C9C-4686-8503-3A647E26962C}" destId="{B8F54B1A-59F8-4469-9E74-E547E2F7E1F5}" srcOrd="0" destOrd="0" presId="urn:microsoft.com/office/officeart/2005/8/layout/hProcess9"/>
    <dgm:cxn modelId="{488458FB-887D-43DC-B6EF-97E7CB2B7677}" type="presParOf" srcId="{C562BCAA-7C9C-4686-8503-3A647E26962C}" destId="{76A98BD4-E75B-46EA-A2C6-C6C3E3EAA155}" srcOrd="1" destOrd="0" presId="urn:microsoft.com/office/officeart/2005/8/layout/hProcess9"/>
    <dgm:cxn modelId="{6CAB407B-10FA-489B-BCA8-571614A41E12}" type="presParOf" srcId="{76A98BD4-E75B-46EA-A2C6-C6C3E3EAA155}" destId="{384DF910-4B4B-4F97-BC2E-D7F71DC57354}" srcOrd="0" destOrd="0" presId="urn:microsoft.com/office/officeart/2005/8/layout/hProcess9"/>
    <dgm:cxn modelId="{DBE3FCB2-C16F-49AB-AB0D-FD50375A9CC9}" type="presParOf" srcId="{76A98BD4-E75B-46EA-A2C6-C6C3E3EAA155}" destId="{38072A50-288D-400E-91A8-EB105410B158}" srcOrd="1" destOrd="0" presId="urn:microsoft.com/office/officeart/2005/8/layout/hProcess9"/>
    <dgm:cxn modelId="{FFA908EB-20B1-4747-928D-CACFD1BFB87F}" type="presParOf" srcId="{76A98BD4-E75B-46EA-A2C6-C6C3E3EAA155}" destId="{74D73515-E3AC-458A-B97A-A42EB1A8E986}" srcOrd="2" destOrd="0" presId="urn:microsoft.com/office/officeart/2005/8/layout/hProcess9"/>
    <dgm:cxn modelId="{995DDAC3-37B6-464C-B21D-DC698478C1CA}" type="presParOf" srcId="{76A98BD4-E75B-46EA-A2C6-C6C3E3EAA155}" destId="{A6E01DF5-91F6-4A2E-B32B-C3A06D711F44}" srcOrd="3" destOrd="0" presId="urn:microsoft.com/office/officeart/2005/8/layout/hProcess9"/>
    <dgm:cxn modelId="{A89F958C-93BE-4863-B86F-3E5B9223C382}" type="presParOf" srcId="{76A98BD4-E75B-46EA-A2C6-C6C3E3EAA155}" destId="{91099749-6F24-45D7-AC20-8CFA4C0846C5}" srcOrd="4" destOrd="0" presId="urn:microsoft.com/office/officeart/2005/8/layout/hProcess9"/>
    <dgm:cxn modelId="{AF6BAF4D-FBF5-43CB-820E-5B9FD4979313}" type="presParOf" srcId="{76A98BD4-E75B-46EA-A2C6-C6C3E3EAA155}" destId="{2D0B3C57-BDE8-4983-AFC1-86E6B5D997DF}" srcOrd="5" destOrd="0" presId="urn:microsoft.com/office/officeart/2005/8/layout/hProcess9"/>
    <dgm:cxn modelId="{CA5392F3-A23C-441E-8E72-2BA17A59FA28}" type="presParOf" srcId="{76A98BD4-E75B-46EA-A2C6-C6C3E3EAA155}" destId="{BDD8FCC1-773B-4E52-B56A-6BE6F777BF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1D52A-B083-4F8F-9FB5-54131ED0CDA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3D52553-D5A4-466E-98BF-59D71227660E}">
      <dgm:prSet phldrT="[Text]" custT="1"/>
      <dgm:spPr/>
      <dgm:t>
        <a:bodyPr/>
        <a:lstStyle/>
        <a:p>
          <a:pPr algn="ctr"/>
          <a:r>
            <a:rPr lang="en-GB" sz="1800" dirty="0" smtClean="0"/>
            <a:t>October</a:t>
          </a:r>
        </a:p>
        <a:p>
          <a:pPr algn="ctr"/>
          <a:r>
            <a:rPr lang="en-GB" sz="1800" dirty="0" smtClean="0"/>
            <a:t>Population </a:t>
          </a:r>
        </a:p>
        <a:p>
          <a:pPr algn="ctr"/>
          <a:r>
            <a:rPr lang="en-GB" sz="1800" dirty="0" smtClean="0"/>
            <a:t>Data</a:t>
          </a:r>
        </a:p>
        <a:p>
          <a:pPr algn="ctr"/>
          <a:r>
            <a:rPr lang="en-GB" sz="1800" dirty="0" smtClean="0"/>
            <a:t>Personas</a:t>
          </a:r>
        </a:p>
        <a:p>
          <a:pPr algn="ctr"/>
          <a:r>
            <a:rPr lang="en-GB" sz="1800" dirty="0" smtClean="0"/>
            <a:t>What can make a difference?</a:t>
          </a:r>
        </a:p>
        <a:p>
          <a:pPr algn="ctr"/>
          <a:r>
            <a:rPr lang="en-GB" sz="1800" dirty="0" smtClean="0"/>
            <a:t>Innovation</a:t>
          </a:r>
          <a:endParaRPr lang="en-GB" sz="1800" dirty="0"/>
        </a:p>
      </dgm:t>
    </dgm:pt>
    <dgm:pt modelId="{D54B2417-B989-4E16-856C-D16EE0870FC5}" type="parTrans" cxnId="{C3EFA7DA-A061-48A2-8781-10362A1BFEC6}">
      <dgm:prSet/>
      <dgm:spPr/>
      <dgm:t>
        <a:bodyPr/>
        <a:lstStyle/>
        <a:p>
          <a:endParaRPr lang="en-GB"/>
        </a:p>
      </dgm:t>
    </dgm:pt>
    <dgm:pt modelId="{23A0AE94-EFE0-485F-80DC-EA306966BFC0}" type="sibTrans" cxnId="{C3EFA7DA-A061-48A2-8781-10362A1BFEC6}">
      <dgm:prSet/>
      <dgm:spPr/>
      <dgm:t>
        <a:bodyPr/>
        <a:lstStyle/>
        <a:p>
          <a:endParaRPr lang="en-GB"/>
        </a:p>
      </dgm:t>
    </dgm:pt>
    <dgm:pt modelId="{21ED0AB7-968B-469F-A57C-E139AC8095B0}">
      <dgm:prSet phldrT="[Text]" custT="1"/>
      <dgm:spPr/>
      <dgm:t>
        <a:bodyPr/>
        <a:lstStyle/>
        <a:p>
          <a:r>
            <a:rPr lang="en-GB" sz="1800" dirty="0" smtClean="0"/>
            <a:t>November</a:t>
          </a:r>
        </a:p>
        <a:p>
          <a:r>
            <a:rPr lang="en-GB" sz="1800" dirty="0" smtClean="0"/>
            <a:t>Systems</a:t>
          </a:r>
        </a:p>
        <a:p>
          <a:r>
            <a:rPr lang="en-GB" sz="1800" dirty="0" smtClean="0"/>
            <a:t>Training</a:t>
          </a:r>
        </a:p>
        <a:p>
          <a:r>
            <a:rPr lang="en-GB" sz="1800" dirty="0" smtClean="0"/>
            <a:t>Community</a:t>
          </a:r>
        </a:p>
        <a:p>
          <a:r>
            <a:rPr lang="en-GB" sz="1800" dirty="0" smtClean="0"/>
            <a:t>consultations</a:t>
          </a:r>
          <a:endParaRPr lang="en-GB" sz="1800" dirty="0"/>
        </a:p>
      </dgm:t>
    </dgm:pt>
    <dgm:pt modelId="{E3FD6D5D-84D7-4B8A-A237-73B140CD7D58}" type="parTrans" cxnId="{03983172-AD88-4925-BFD0-475EA5001444}">
      <dgm:prSet/>
      <dgm:spPr/>
      <dgm:t>
        <a:bodyPr/>
        <a:lstStyle/>
        <a:p>
          <a:endParaRPr lang="en-GB"/>
        </a:p>
      </dgm:t>
    </dgm:pt>
    <dgm:pt modelId="{57B0C7B9-DB1D-43E2-81A2-2ACE93526A1B}" type="sibTrans" cxnId="{03983172-AD88-4925-BFD0-475EA5001444}">
      <dgm:prSet/>
      <dgm:spPr/>
      <dgm:t>
        <a:bodyPr/>
        <a:lstStyle/>
        <a:p>
          <a:endParaRPr lang="en-GB"/>
        </a:p>
      </dgm:t>
    </dgm:pt>
    <dgm:pt modelId="{3C69EB5D-ABBD-4C62-997A-1CBD257B335A}">
      <dgm:prSet phldrT="[Text]" custT="1"/>
      <dgm:spPr/>
      <dgm:t>
        <a:bodyPr/>
        <a:lstStyle/>
        <a:p>
          <a:r>
            <a:rPr lang="en-GB" sz="1800" dirty="0" smtClean="0"/>
            <a:t>December</a:t>
          </a:r>
        </a:p>
        <a:p>
          <a:r>
            <a:rPr lang="en-GB" sz="1800" dirty="0" smtClean="0"/>
            <a:t>‘Check’</a:t>
          </a:r>
        </a:p>
      </dgm:t>
    </dgm:pt>
    <dgm:pt modelId="{0D41584E-B8E7-40FB-8E9C-FC8AFB83056F}" type="parTrans" cxnId="{8C059E8A-6C7D-46D4-A3FD-D4430C8DB256}">
      <dgm:prSet/>
      <dgm:spPr/>
      <dgm:t>
        <a:bodyPr/>
        <a:lstStyle/>
        <a:p>
          <a:endParaRPr lang="en-GB"/>
        </a:p>
      </dgm:t>
    </dgm:pt>
    <dgm:pt modelId="{6664A6F0-DB8F-44BF-83D9-0B71710E8C53}" type="sibTrans" cxnId="{8C059E8A-6C7D-46D4-A3FD-D4430C8DB256}">
      <dgm:prSet/>
      <dgm:spPr/>
      <dgm:t>
        <a:bodyPr/>
        <a:lstStyle/>
        <a:p>
          <a:endParaRPr lang="en-GB"/>
        </a:p>
      </dgm:t>
    </dgm:pt>
    <dgm:pt modelId="{1898DA8E-5E6C-43D8-A2D1-6F5DC47F6B37}">
      <dgm:prSet phldrT="[Text]" custT="1"/>
      <dgm:spPr/>
      <dgm:t>
        <a:bodyPr/>
        <a:lstStyle/>
        <a:p>
          <a:r>
            <a:rPr lang="en-GB" sz="1800" dirty="0" smtClean="0"/>
            <a:t>Jan – March</a:t>
          </a:r>
        </a:p>
        <a:p>
          <a:r>
            <a:rPr lang="en-GB" sz="1800" dirty="0" smtClean="0"/>
            <a:t>‘Check’</a:t>
          </a:r>
        </a:p>
        <a:p>
          <a:r>
            <a:rPr lang="en-GB" sz="1800" dirty="0" smtClean="0"/>
            <a:t>Managing the Change</a:t>
          </a:r>
        </a:p>
        <a:p>
          <a:r>
            <a:rPr lang="en-GB" sz="1800" dirty="0" smtClean="0"/>
            <a:t>Realigning</a:t>
          </a:r>
        </a:p>
        <a:p>
          <a:r>
            <a:rPr lang="en-GB" sz="1800" dirty="0" smtClean="0"/>
            <a:t>Prioritising</a:t>
          </a:r>
        </a:p>
        <a:p>
          <a:r>
            <a:rPr lang="en-GB" sz="1800" dirty="0" smtClean="0"/>
            <a:t>Local Framework</a:t>
          </a:r>
        </a:p>
      </dgm:t>
    </dgm:pt>
    <dgm:pt modelId="{2A518652-FA38-43CF-8CA1-1BCD79FF1C6C}" type="parTrans" cxnId="{04000126-5918-4181-AEEB-44B6832FE1A8}">
      <dgm:prSet/>
      <dgm:spPr/>
      <dgm:t>
        <a:bodyPr/>
        <a:lstStyle/>
        <a:p>
          <a:endParaRPr lang="en-GB"/>
        </a:p>
      </dgm:t>
    </dgm:pt>
    <dgm:pt modelId="{4724A28F-9ED8-4AB0-8751-88BD651E926E}" type="sibTrans" cxnId="{04000126-5918-4181-AEEB-44B6832FE1A8}">
      <dgm:prSet/>
      <dgm:spPr/>
      <dgm:t>
        <a:bodyPr/>
        <a:lstStyle/>
        <a:p>
          <a:endParaRPr lang="en-GB"/>
        </a:p>
      </dgm:t>
    </dgm:pt>
    <dgm:pt modelId="{C562BCAA-7C9C-4686-8503-3A647E26962C}" type="pres">
      <dgm:prSet presAssocID="{AF51D52A-B083-4F8F-9FB5-54131ED0CDA5}" presName="CompostProcess" presStyleCnt="0">
        <dgm:presLayoutVars>
          <dgm:dir/>
          <dgm:resizeHandles val="exact"/>
        </dgm:presLayoutVars>
      </dgm:prSet>
      <dgm:spPr/>
    </dgm:pt>
    <dgm:pt modelId="{B8F54B1A-59F8-4469-9E74-E547E2F7E1F5}" type="pres">
      <dgm:prSet presAssocID="{AF51D52A-B083-4F8F-9FB5-54131ED0CDA5}" presName="arrow" presStyleLbl="bgShp" presStyleIdx="0" presStyleCnt="1" custScaleX="117647"/>
      <dgm:spPr/>
    </dgm:pt>
    <dgm:pt modelId="{76A98BD4-E75B-46EA-A2C6-C6C3E3EAA155}" type="pres">
      <dgm:prSet presAssocID="{AF51D52A-B083-4F8F-9FB5-54131ED0CDA5}" presName="linearProcess" presStyleCnt="0"/>
      <dgm:spPr/>
    </dgm:pt>
    <dgm:pt modelId="{384DF910-4B4B-4F97-BC2E-D7F71DC57354}" type="pres">
      <dgm:prSet presAssocID="{83D52553-D5A4-466E-98BF-59D71227660E}" presName="textNode" presStyleLbl="node1" presStyleIdx="0" presStyleCnt="4" custScaleX="116501" custScaleY="143242" custLinFactNeighborX="-424" custLinFactNeighborY="-9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072A50-288D-400E-91A8-EB105410B158}" type="pres">
      <dgm:prSet presAssocID="{23A0AE94-EFE0-485F-80DC-EA306966BFC0}" presName="sibTrans" presStyleCnt="0"/>
      <dgm:spPr/>
    </dgm:pt>
    <dgm:pt modelId="{74D73515-E3AC-458A-B97A-A42EB1A8E986}" type="pres">
      <dgm:prSet presAssocID="{21ED0AB7-968B-469F-A57C-E139AC8095B0}" presName="textNode" presStyleLbl="node1" presStyleIdx="1" presStyleCnt="4" custScaleX="115439" custScaleY="146405" custLinFactNeighborX="-40226" custLinFactNeighborY="28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01DF5-91F6-4A2E-B32B-C3A06D711F44}" type="pres">
      <dgm:prSet presAssocID="{57B0C7B9-DB1D-43E2-81A2-2ACE93526A1B}" presName="sibTrans" presStyleCnt="0"/>
      <dgm:spPr/>
    </dgm:pt>
    <dgm:pt modelId="{91099749-6F24-45D7-AC20-8CFA4C0846C5}" type="pres">
      <dgm:prSet presAssocID="{3C69EB5D-ABBD-4C62-997A-1CBD257B335A}" presName="textNode" presStyleLbl="node1" presStyleIdx="2" presStyleCnt="4" custScaleX="120353" custScaleY="143028" custLinFactNeighborX="-90062" custLinFactNeighborY="-9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B3C57-BDE8-4983-AFC1-86E6B5D997DF}" type="pres">
      <dgm:prSet presAssocID="{6664A6F0-DB8F-44BF-83D9-0B71710E8C53}" presName="sibTrans" presStyleCnt="0"/>
      <dgm:spPr/>
    </dgm:pt>
    <dgm:pt modelId="{BDD8FCC1-773B-4E52-B56A-6BE6F777BF54}" type="pres">
      <dgm:prSet presAssocID="{1898DA8E-5E6C-43D8-A2D1-6F5DC47F6B37}" presName="textNode" presStyleLbl="node1" presStyleIdx="3" presStyleCnt="4" custScaleX="115787" custScaleY="137321" custLinFactNeighborX="-98281" custLinFactNeighborY="32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000126-5918-4181-AEEB-44B6832FE1A8}" srcId="{AF51D52A-B083-4F8F-9FB5-54131ED0CDA5}" destId="{1898DA8E-5E6C-43D8-A2D1-6F5DC47F6B37}" srcOrd="3" destOrd="0" parTransId="{2A518652-FA38-43CF-8CA1-1BCD79FF1C6C}" sibTransId="{4724A28F-9ED8-4AB0-8751-88BD651E926E}"/>
    <dgm:cxn modelId="{C3EFA7DA-A061-48A2-8781-10362A1BFEC6}" srcId="{AF51D52A-B083-4F8F-9FB5-54131ED0CDA5}" destId="{83D52553-D5A4-466E-98BF-59D71227660E}" srcOrd="0" destOrd="0" parTransId="{D54B2417-B989-4E16-856C-D16EE0870FC5}" sibTransId="{23A0AE94-EFE0-485F-80DC-EA306966BFC0}"/>
    <dgm:cxn modelId="{8C059E8A-6C7D-46D4-A3FD-D4430C8DB256}" srcId="{AF51D52A-B083-4F8F-9FB5-54131ED0CDA5}" destId="{3C69EB5D-ABBD-4C62-997A-1CBD257B335A}" srcOrd="2" destOrd="0" parTransId="{0D41584E-B8E7-40FB-8E9C-FC8AFB83056F}" sibTransId="{6664A6F0-DB8F-44BF-83D9-0B71710E8C53}"/>
    <dgm:cxn modelId="{B323FAAC-FA45-410D-A789-54FD3EE45137}" type="presOf" srcId="{21ED0AB7-968B-469F-A57C-E139AC8095B0}" destId="{74D73515-E3AC-458A-B97A-A42EB1A8E986}" srcOrd="0" destOrd="0" presId="urn:microsoft.com/office/officeart/2005/8/layout/hProcess9"/>
    <dgm:cxn modelId="{36D79CFE-44B1-4BD5-B3E4-DD2C1303188D}" type="presOf" srcId="{AF51D52A-B083-4F8F-9FB5-54131ED0CDA5}" destId="{C562BCAA-7C9C-4686-8503-3A647E26962C}" srcOrd="0" destOrd="0" presId="urn:microsoft.com/office/officeart/2005/8/layout/hProcess9"/>
    <dgm:cxn modelId="{A900A3FC-4C24-40A4-9566-FFFE60F448D5}" type="presOf" srcId="{83D52553-D5A4-466E-98BF-59D71227660E}" destId="{384DF910-4B4B-4F97-BC2E-D7F71DC57354}" srcOrd="0" destOrd="0" presId="urn:microsoft.com/office/officeart/2005/8/layout/hProcess9"/>
    <dgm:cxn modelId="{64A9867F-FDF2-4FCC-974A-EE768DF6EC7A}" type="presOf" srcId="{3C69EB5D-ABBD-4C62-997A-1CBD257B335A}" destId="{91099749-6F24-45D7-AC20-8CFA4C0846C5}" srcOrd="0" destOrd="0" presId="urn:microsoft.com/office/officeart/2005/8/layout/hProcess9"/>
    <dgm:cxn modelId="{A5312D89-5082-4D5A-B86D-FB38751BEFC8}" type="presOf" srcId="{1898DA8E-5E6C-43D8-A2D1-6F5DC47F6B37}" destId="{BDD8FCC1-773B-4E52-B56A-6BE6F777BF54}" srcOrd="0" destOrd="0" presId="urn:microsoft.com/office/officeart/2005/8/layout/hProcess9"/>
    <dgm:cxn modelId="{03983172-AD88-4925-BFD0-475EA5001444}" srcId="{AF51D52A-B083-4F8F-9FB5-54131ED0CDA5}" destId="{21ED0AB7-968B-469F-A57C-E139AC8095B0}" srcOrd="1" destOrd="0" parTransId="{E3FD6D5D-84D7-4B8A-A237-73B140CD7D58}" sibTransId="{57B0C7B9-DB1D-43E2-81A2-2ACE93526A1B}"/>
    <dgm:cxn modelId="{AF4063B5-71E6-4F39-B761-50FCD6FC4C74}" type="presParOf" srcId="{C562BCAA-7C9C-4686-8503-3A647E26962C}" destId="{B8F54B1A-59F8-4469-9E74-E547E2F7E1F5}" srcOrd="0" destOrd="0" presId="urn:microsoft.com/office/officeart/2005/8/layout/hProcess9"/>
    <dgm:cxn modelId="{E14ED8A0-0335-4030-93B1-3645F5DED9FB}" type="presParOf" srcId="{C562BCAA-7C9C-4686-8503-3A647E26962C}" destId="{76A98BD4-E75B-46EA-A2C6-C6C3E3EAA155}" srcOrd="1" destOrd="0" presId="urn:microsoft.com/office/officeart/2005/8/layout/hProcess9"/>
    <dgm:cxn modelId="{7A52E666-6A73-4788-945D-124FC57ECF63}" type="presParOf" srcId="{76A98BD4-E75B-46EA-A2C6-C6C3E3EAA155}" destId="{384DF910-4B4B-4F97-BC2E-D7F71DC57354}" srcOrd="0" destOrd="0" presId="urn:microsoft.com/office/officeart/2005/8/layout/hProcess9"/>
    <dgm:cxn modelId="{7F5F8946-A407-4217-8913-AE9B259F5334}" type="presParOf" srcId="{76A98BD4-E75B-46EA-A2C6-C6C3E3EAA155}" destId="{38072A50-288D-400E-91A8-EB105410B158}" srcOrd="1" destOrd="0" presId="urn:microsoft.com/office/officeart/2005/8/layout/hProcess9"/>
    <dgm:cxn modelId="{6FC119B5-C714-4C37-A79C-645386EF9344}" type="presParOf" srcId="{76A98BD4-E75B-46EA-A2C6-C6C3E3EAA155}" destId="{74D73515-E3AC-458A-B97A-A42EB1A8E986}" srcOrd="2" destOrd="0" presId="urn:microsoft.com/office/officeart/2005/8/layout/hProcess9"/>
    <dgm:cxn modelId="{2671C2F2-A7E5-4D77-B8EF-83457935E732}" type="presParOf" srcId="{76A98BD4-E75B-46EA-A2C6-C6C3E3EAA155}" destId="{A6E01DF5-91F6-4A2E-B32B-C3A06D711F44}" srcOrd="3" destOrd="0" presId="urn:microsoft.com/office/officeart/2005/8/layout/hProcess9"/>
    <dgm:cxn modelId="{E3AFA8E2-EFC9-4E17-BB3E-2981FC563394}" type="presParOf" srcId="{76A98BD4-E75B-46EA-A2C6-C6C3E3EAA155}" destId="{91099749-6F24-45D7-AC20-8CFA4C0846C5}" srcOrd="4" destOrd="0" presId="urn:microsoft.com/office/officeart/2005/8/layout/hProcess9"/>
    <dgm:cxn modelId="{146BDA8E-D96B-437F-8671-4C9306598B16}" type="presParOf" srcId="{76A98BD4-E75B-46EA-A2C6-C6C3E3EAA155}" destId="{2D0B3C57-BDE8-4983-AFC1-86E6B5D997DF}" srcOrd="5" destOrd="0" presId="urn:microsoft.com/office/officeart/2005/8/layout/hProcess9"/>
    <dgm:cxn modelId="{C99FB669-E2BE-4EB1-ABB1-2DEAF0D44A46}" type="presParOf" srcId="{76A98BD4-E75B-46EA-A2C6-C6C3E3EAA155}" destId="{BDD8FCC1-773B-4E52-B56A-6BE6F777BF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4B1A-59F8-4469-9E74-E547E2F7E1F5}">
      <dsp:nvSpPr>
        <dsp:cNvPr id="0" name=""/>
        <dsp:cNvSpPr/>
      </dsp:nvSpPr>
      <dsp:spPr>
        <a:xfrm>
          <a:off x="2" y="0"/>
          <a:ext cx="8642346" cy="46242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DF910-4B4B-4F97-BC2E-D7F71DC57354}">
      <dsp:nvSpPr>
        <dsp:cNvPr id="0" name=""/>
        <dsp:cNvSpPr/>
      </dsp:nvSpPr>
      <dsp:spPr>
        <a:xfrm>
          <a:off x="0" y="805014"/>
          <a:ext cx="1955857" cy="26495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October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Population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Personas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What can make a difference?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Innovation</a:t>
          </a:r>
          <a:endParaRPr lang="en-GB" sz="1800" kern="1200" dirty="0"/>
        </a:p>
      </dsp:txBody>
      <dsp:txXfrm>
        <a:off x="95477" y="900491"/>
        <a:ext cx="1764903" cy="2458615"/>
      </dsp:txXfrm>
    </dsp:sp>
    <dsp:sp modelId="{74D73515-E3AC-458A-B97A-A42EB1A8E986}">
      <dsp:nvSpPr>
        <dsp:cNvPr id="0" name=""/>
        <dsp:cNvSpPr/>
      </dsp:nvSpPr>
      <dsp:spPr>
        <a:xfrm>
          <a:off x="2112591" y="1481335"/>
          <a:ext cx="1938028" cy="2708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November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Systems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consultations</a:t>
          </a:r>
          <a:endParaRPr lang="en-GB" sz="1800" kern="1200" dirty="0"/>
        </a:p>
      </dsp:txBody>
      <dsp:txXfrm>
        <a:off x="2207198" y="1575942"/>
        <a:ext cx="1748814" cy="2518861"/>
      </dsp:txXfrm>
    </dsp:sp>
    <dsp:sp modelId="{91099749-6F24-45D7-AC20-8CFA4C0846C5}">
      <dsp:nvSpPr>
        <dsp:cNvPr id="0" name=""/>
        <dsp:cNvSpPr/>
      </dsp:nvSpPr>
      <dsp:spPr>
        <a:xfrm>
          <a:off x="4181442" y="805014"/>
          <a:ext cx="2020526" cy="2645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December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‘Check’</a:t>
          </a:r>
        </a:p>
      </dsp:txBody>
      <dsp:txXfrm>
        <a:off x="4280076" y="903648"/>
        <a:ext cx="1823258" cy="2448342"/>
      </dsp:txXfrm>
    </dsp:sp>
    <dsp:sp modelId="{BDD8FCC1-773B-4E52-B56A-6BE6F777BF54}">
      <dsp:nvSpPr>
        <dsp:cNvPr id="0" name=""/>
        <dsp:cNvSpPr/>
      </dsp:nvSpPr>
      <dsp:spPr>
        <a:xfrm>
          <a:off x="6441324" y="1649363"/>
          <a:ext cx="1943871" cy="2540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Jan – March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‘Check’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Managing the Change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Realigning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Prioritising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Local Framework</a:t>
          </a:r>
        </a:p>
      </dsp:txBody>
      <dsp:txXfrm>
        <a:off x="6536216" y="1744255"/>
        <a:ext cx="1754087" cy="235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2179"/>
          </a:xfrm>
          <a:prstGeom prst="rect">
            <a:avLst/>
          </a:prstGeom>
        </p:spPr>
        <p:txBody>
          <a:bodyPr vert="horz" lIns="90048" tIns="45024" rIns="90048" bIns="4502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2179"/>
          </a:xfrm>
          <a:prstGeom prst="rect">
            <a:avLst/>
          </a:prstGeom>
        </p:spPr>
        <p:txBody>
          <a:bodyPr vert="horz" lIns="90048" tIns="45024" rIns="90048" bIns="45024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396B459-D745-4F02-8DB5-D7BF6E7068F5}" type="datetimeFigureOut">
              <a:rPr lang="en-GB"/>
              <a:pPr>
                <a:defRPr/>
              </a:pPr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225550"/>
            <a:ext cx="4408488" cy="330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8" tIns="45024" rIns="90048" bIns="450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8016"/>
            <a:ext cx="5335893" cy="3859055"/>
          </a:xfrm>
          <a:prstGeom prst="rect">
            <a:avLst/>
          </a:prstGeom>
        </p:spPr>
        <p:txBody>
          <a:bodyPr vert="horz" lIns="90048" tIns="45024" rIns="90048" bIns="450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10636"/>
            <a:ext cx="2890665" cy="492179"/>
          </a:xfrm>
          <a:prstGeom prst="rect">
            <a:avLst/>
          </a:prstGeom>
        </p:spPr>
        <p:txBody>
          <a:bodyPr vert="horz" lIns="90048" tIns="45024" rIns="90048" bIns="4502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310636"/>
            <a:ext cx="2890665" cy="492179"/>
          </a:xfrm>
          <a:prstGeom prst="rect">
            <a:avLst/>
          </a:prstGeom>
        </p:spPr>
        <p:txBody>
          <a:bodyPr vert="horz" lIns="90048" tIns="45024" rIns="90048" bIns="45024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B7C09BF-39C9-41E6-9423-1C0B218DF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9A294-B931-433D-B847-94AE60D7F814}" type="slidenum">
              <a:rPr lang="en-GB">
                <a:cs typeface="Arial" charset="0"/>
              </a:rPr>
              <a:pPr/>
              <a:t>2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5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9A294-B931-433D-B847-94AE60D7F814}" type="slidenum">
              <a:rPr lang="en-GB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9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C09BF-39C9-41E6-9423-1C0B218DFB8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2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3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6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C09BF-39C9-41E6-9423-1C0B218DFB8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5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5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0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="1" dirty="0" smtClean="0"/>
          </a:p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9A294-B931-433D-B847-94AE60D7F814}" type="slidenum">
              <a:rPr lang="en-GB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9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1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7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 lvl="1">
              <a:buSzPts val="2200"/>
            </a:pPr>
            <a:endParaRPr lang="en-GB" sz="2800" dirty="0">
              <a:solidFill>
                <a:srgbClr val="000000"/>
              </a:solidFill>
              <a:latin typeface="Arial" charset="0"/>
            </a:endParaRPr>
          </a:p>
          <a:p>
            <a:pPr lvl="1">
              <a:buSzPts val="2200"/>
            </a:pPr>
            <a:endParaRPr lang="en-GB" sz="2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6D760-8A05-475D-9A95-59A34D45428E}" type="slidenum">
              <a:rPr lang="en-GB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250825" y="3429000"/>
            <a:ext cx="856932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5" name="Picture 18" descr="Corner_Br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50" y="0"/>
            <a:ext cx="2647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Bottom_br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061325" cy="19431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71875"/>
            <a:ext cx="5943600" cy="1225550"/>
          </a:xfrm>
        </p:spPr>
        <p:txBody>
          <a:bodyPr lIns="0" tIns="0" rIns="0" bIns="0"/>
          <a:lstStyle>
            <a:lvl1pPr marL="0" indent="0">
              <a:buFont typeface="Arial" charset="0"/>
              <a:buNone/>
              <a:defRPr sz="19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54038"/>
            <a:ext cx="2016125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54038"/>
            <a:ext cx="5895975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645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7" name="Picture 12" descr="Corner_Bra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96050" y="0"/>
            <a:ext cx="2647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Bottom_bra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54038"/>
            <a:ext cx="806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E2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E2D"/>
        </a:buClr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›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williams@flintshire.gov.uk" TargetMode="External"/><Relationship Id="rId2" Type="http://schemas.openxmlformats.org/officeDocument/2006/relationships/hyperlink" Target="mailto:gail.bennett@flintshire.gov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Flintshire Early Years </a:t>
            </a:r>
            <a:r>
              <a:rPr lang="en-GB" dirty="0" err="1"/>
              <a:t>PATHfinder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Integration and Transformation</a:t>
            </a:r>
            <a:br>
              <a:rPr lang="en-GB" dirty="0"/>
            </a:br>
            <a:r>
              <a:rPr lang="en-GB" dirty="0"/>
              <a:t>Child-centred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717032"/>
            <a:ext cx="5760640" cy="1944215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September 2019</a:t>
            </a:r>
          </a:p>
          <a:p>
            <a:r>
              <a:rPr lang="en-GB" sz="1800" dirty="0">
                <a:solidFill>
                  <a:schemeClr val="tx1"/>
                </a:solidFill>
              </a:rPr>
              <a:t>Gail Bennett</a:t>
            </a:r>
          </a:p>
          <a:p>
            <a:r>
              <a:rPr lang="en-GB" sz="1800" dirty="0">
                <a:solidFill>
                  <a:schemeClr val="tx1"/>
                </a:solidFill>
              </a:rPr>
              <a:t>Early Years and Family Support Service Manager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2"/>
              </a:rPr>
              <a:t>gail.bennett@flintshire.gov.uk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3"/>
              </a:rPr>
              <a:t>kathy.williams@flintshire.gov.uk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40309" t="28739" r="38044" b="36217"/>
          <a:stretch/>
        </p:blipFill>
        <p:spPr bwMode="auto">
          <a:xfrm>
            <a:off x="513683" y="3571875"/>
            <a:ext cx="2088232" cy="2447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90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102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9568" y="332656"/>
            <a:ext cx="8676928" cy="714375"/>
          </a:xfrm>
        </p:spPr>
        <p:txBody>
          <a:bodyPr/>
          <a:lstStyle/>
          <a:p>
            <a:r>
              <a:rPr lang="en-GB" sz="2800" b="1" dirty="0" smtClean="0"/>
              <a:t>Workforce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i="1" dirty="0" smtClean="0"/>
              <a:t>Sharing of knowledge and expertise. Equity and standardisation of training and delivery</a:t>
            </a:r>
            <a:endParaRPr lang="en-GB" altLang="en-US" sz="2400" i="1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05816" y="1484784"/>
            <a:ext cx="878443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ts val="2200"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Strong and Positive Families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Attachment, Relationships, Parenting Support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Understanding of child development, children’s needs and children's behaviour</a:t>
            </a:r>
          </a:p>
          <a:p>
            <a:pPr>
              <a:buSzPts val="2200"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Health and Wellbeing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charset="0"/>
              </a:rPr>
              <a:t>Brain development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charset="0"/>
              </a:rPr>
              <a:t>ACEs and trauma informed / resilience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informed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Speech, language and communication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Mental health: personality disorder</a:t>
            </a:r>
          </a:p>
          <a:p>
            <a:pPr>
              <a:buSzPts val="2200"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High Quality &amp; Perceptions of childcare, early education and the Early Years Sector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Joined up approach: training and standards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09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47275" y="265832"/>
            <a:ext cx="8353425" cy="1290786"/>
          </a:xfrm>
        </p:spPr>
        <p:txBody>
          <a:bodyPr/>
          <a:lstStyle/>
          <a:p>
            <a:r>
              <a:rPr lang="en-GB" sz="4000" dirty="0" smtClean="0"/>
              <a:t>Next Steps…..</a:t>
            </a:r>
            <a:br>
              <a:rPr lang="en-GB" sz="4000" dirty="0" smtClean="0"/>
            </a:br>
            <a:r>
              <a:rPr lang="en-GB" sz="2800" i="1" dirty="0" smtClean="0"/>
              <a:t>September – March 2020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11225"/>
            <a:ext cx="8353425" cy="4318000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800" b="0" dirty="0">
              <a:latin typeface="+mj-lt"/>
            </a:endParaRP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7464560"/>
              </p:ext>
            </p:extLst>
          </p:nvPr>
        </p:nvGraphicFramePr>
        <p:xfrm>
          <a:off x="247275" y="1250330"/>
          <a:ext cx="8642351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475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Everyone has a Story…</a:t>
            </a:r>
          </a:p>
          <a:p>
            <a:pPr marL="0" indent="0">
              <a:buNone/>
            </a:pPr>
            <a:r>
              <a:rPr lang="en-GB" sz="2400" b="0" i="1" dirty="0" smtClean="0"/>
              <a:t>Building a Brighter </a:t>
            </a:r>
            <a:r>
              <a:rPr lang="en-GB" sz="2400" b="0" i="1" dirty="0"/>
              <a:t>Future’ - Key to quality </a:t>
            </a:r>
            <a:r>
              <a:rPr lang="en-GB" sz="2400" b="0" i="1" dirty="0" smtClean="0"/>
              <a:t>provision: attachment – brain development - relationships – self-regulation – play – social skills …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06241"/>
              </p:ext>
            </p:extLst>
          </p:nvPr>
        </p:nvGraphicFramePr>
        <p:xfrm>
          <a:off x="4192588" y="3124200"/>
          <a:ext cx="7588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758880" imgH="607680" progId="Package">
                  <p:embed/>
                </p:oleObj>
              </mc:Choice>
              <mc:Fallback>
                <p:oleObj name="Packager Shell Object" showAsIcon="1" r:id="rId4" imgW="75888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2588" y="3124200"/>
                        <a:ext cx="75882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8550" y="1729819"/>
            <a:ext cx="3624827" cy="50069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886" y="3839778"/>
            <a:ext cx="1685652" cy="27363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9267" y="1972598"/>
            <a:ext cx="1810306" cy="270688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331" y="-65017"/>
            <a:ext cx="1946176" cy="27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35289" y="369372"/>
            <a:ext cx="8353425" cy="1290786"/>
          </a:xfrm>
        </p:spPr>
        <p:txBody>
          <a:bodyPr/>
          <a:lstStyle/>
          <a:p>
            <a:r>
              <a:rPr lang="en-GB" sz="4000" dirty="0"/>
              <a:t>Progress in Flintshire…..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i="1" dirty="0"/>
              <a:t>Planning – Provision – Practice – Pooled </a:t>
            </a:r>
            <a:r>
              <a:rPr lang="en-GB" sz="2400" i="1" dirty="0" smtClean="0"/>
              <a:t>Resources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/>
              <a:t/>
            </a:r>
            <a:br>
              <a:rPr lang="en-GB" sz="2400" i="1" dirty="0"/>
            </a:br>
            <a:endParaRPr lang="en-GB" sz="24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11225"/>
            <a:ext cx="8353425" cy="4318000"/>
          </a:xfrm>
        </p:spPr>
        <p:txBody>
          <a:bodyPr/>
          <a:lstStyle/>
          <a:p>
            <a:pPr>
              <a:defRPr/>
            </a:pPr>
            <a:endParaRPr lang="en-GB" sz="2800" b="0" dirty="0">
              <a:latin typeface="+mj-lt"/>
            </a:endParaRP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8564931"/>
              </p:ext>
            </p:extLst>
          </p:nvPr>
        </p:nvGraphicFramePr>
        <p:xfrm>
          <a:off x="250824" y="1397000"/>
          <a:ext cx="8642351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029" y="1502191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Where is transformative change needed?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565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51520" y="90191"/>
            <a:ext cx="8064500" cy="714375"/>
          </a:xfrm>
        </p:spPr>
        <p:txBody>
          <a:bodyPr/>
          <a:lstStyle/>
          <a:p>
            <a:r>
              <a:rPr lang="en-GB" b="1" dirty="0" smtClean="0"/>
              <a:t>Building a Joined Up and Responsive Early Years System</a:t>
            </a:r>
            <a:br>
              <a:rPr lang="en-GB" b="1" dirty="0" smtClean="0"/>
            </a:br>
            <a:r>
              <a:rPr lang="en-GB" sz="2400" i="1" dirty="0" smtClean="0"/>
              <a:t>Key partners</a:t>
            </a:r>
            <a:endParaRPr lang="en-GB" altLang="en-US" sz="2400" i="1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22946" y="1700808"/>
            <a:ext cx="842473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Governance Structure (local, regional, national)</a:t>
            </a:r>
          </a:p>
          <a:p>
            <a:pPr marL="457200" indent="-457200">
              <a:spcAft>
                <a:spcPts val="120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Five </a:t>
            </a:r>
            <a:r>
              <a:rPr lang="en-GB" sz="2400" b="1" dirty="0">
                <a:latin typeface="+mj-lt"/>
              </a:rPr>
              <a:t>Ways of </a:t>
            </a:r>
            <a:r>
              <a:rPr lang="en-GB" sz="2400" b="1" dirty="0" smtClean="0">
                <a:latin typeface="+mj-lt"/>
              </a:rPr>
              <a:t>Working</a:t>
            </a:r>
            <a:endParaRPr lang="en-GB" sz="2400" b="1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Partnership Group: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Public Health (Siobhan Adams; Rachel Lewis)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 Social Care (Craig Macleod; Gail Bennett)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 Health (Andrew </a:t>
            </a:r>
            <a:r>
              <a:rPr lang="en-GB" sz="2400" dirty="0" err="1" smtClean="0">
                <a:solidFill>
                  <a:srgbClr val="000000"/>
                </a:solidFill>
                <a:latin typeface="+mj-lt"/>
              </a:rPr>
              <a:t>Gralton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; Polly Ferguson; Sarah           Jones; Heather Chapman)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Education </a:t>
            </a:r>
          </a:p>
          <a:p>
            <a:pPr marL="914400" lvl="1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Third Sector and Public Service Board (Ann Woods)</a:t>
            </a:r>
          </a:p>
          <a:p>
            <a:pPr marL="457200" indent="-457200">
              <a:buSzPts val="2200"/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Grant Award</a:t>
            </a:r>
          </a:p>
          <a:p>
            <a:pPr lvl="1">
              <a:buSzPts val="2200"/>
              <a:buFont typeface="Wingdings" pitchFamily="2" charset="2"/>
              <a:buChar char="q"/>
            </a:pP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750" y="1341438"/>
            <a:ext cx="8064500" cy="4318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E2D"/>
              </a:buClr>
              <a:buFont typeface="Arial" charset="0"/>
              <a:buChar char="»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2554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41070" y="7830185"/>
            <a:ext cx="0" cy="12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234098" y="3105891"/>
            <a:ext cx="1754762" cy="632248"/>
          </a:xfrm>
          <a:prstGeom prst="rect">
            <a:avLst/>
          </a:prstGeom>
          <a:solidFill>
            <a:srgbClr val="BDD6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Children’s Transformation Group (Partnership)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(Information)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>
            <a:off x="6008370" y="3615690"/>
            <a:ext cx="0" cy="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5573993"/>
            <a:ext cx="8826500" cy="523220"/>
          </a:xfrm>
          <a:prstGeom prst="rect">
            <a:avLst/>
          </a:prstGeom>
          <a:solidFill>
            <a:srgbClr val="BDD6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AWARD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 OF INTEREST (Public Service Board approval)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1222" y="3857106"/>
            <a:ext cx="6197326" cy="1603260"/>
          </a:xfrm>
          <a:prstGeom prst="rect">
            <a:avLst/>
          </a:prstGeom>
          <a:solidFill>
            <a:srgbClr val="BDD6EE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FLINTSHIRE Early Years Pathfinder Steering Group (Integration and Transformation)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 from: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Board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Wales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Authority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Betsi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Cadwaladr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University Health Board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Organisations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-288926" y="1005330"/>
            <a:ext cx="9585326" cy="463550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WELSH GOVERNMENT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25569" y="3823492"/>
            <a:ext cx="1763291" cy="1663063"/>
          </a:xfrm>
          <a:prstGeom prst="rect">
            <a:avLst/>
          </a:prstGeom>
          <a:solidFill>
            <a:srgbClr val="BDD6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(Involvement; Participation;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42035" y="1436370"/>
            <a:ext cx="7171690" cy="1994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36975" y="1547813"/>
            <a:ext cx="1720850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BOARD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71825" y="2187575"/>
            <a:ext cx="2933700" cy="557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BOARD SUB-GROUP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INDEPENDENT LIVING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2"/>
          <p:cNvSpPr>
            <a:spLocks noChangeArrowheads="1"/>
          </p:cNvSpPr>
          <p:nvPr/>
        </p:nvSpPr>
        <p:spPr bwMode="auto">
          <a:xfrm rot="10800000" flipV="1">
            <a:off x="0" y="1436370"/>
            <a:ext cx="735330" cy="4681061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200" i="1" dirty="0" smtClean="0"/>
          </a:p>
          <a:p>
            <a:r>
              <a:rPr lang="en-GB" sz="1200" i="1" dirty="0"/>
              <a:t> </a:t>
            </a:r>
            <a:r>
              <a:rPr lang="en-GB" sz="1200" i="1" dirty="0" smtClean="0"/>
              <a:t>   Well-being </a:t>
            </a:r>
            <a:r>
              <a:rPr lang="en-GB" sz="1200" i="1" dirty="0"/>
              <a:t>of Future Generations (Wales) Act 2015</a:t>
            </a:r>
            <a:endParaRPr lang="en-GB" sz="1200" dirty="0"/>
          </a:p>
          <a:p>
            <a:r>
              <a:rPr lang="en-GB" sz="1200" i="1" dirty="0" smtClean="0"/>
              <a:t>     Long </a:t>
            </a:r>
            <a:r>
              <a:rPr lang="en-GB" sz="1200" i="1" dirty="0"/>
              <a:t>Term - Prevention - Integration -Collaboration - </a:t>
            </a:r>
            <a:r>
              <a:rPr lang="en-GB" sz="1200" i="1" dirty="0" smtClean="0"/>
              <a:t>      </a:t>
            </a:r>
          </a:p>
          <a:p>
            <a:r>
              <a:rPr lang="en-GB" sz="1200" i="1" dirty="0" smtClean="0"/>
              <a:t>                               Involvement</a:t>
            </a:r>
            <a:endParaRPr lang="en-GB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4605020" y="3422015"/>
            <a:ext cx="213360" cy="4387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6805188" y="5333274"/>
            <a:ext cx="213360" cy="4387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407313"/>
            <a:ext cx="771743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Flintshire Governance Structure  - Early Years Pathfinder (Integration and Transformation)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5240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52400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5240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15240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Up-Down Arrow 29"/>
          <p:cNvSpPr/>
          <p:nvPr/>
        </p:nvSpPr>
        <p:spPr>
          <a:xfrm rot="5400000">
            <a:off x="6855374" y="3600134"/>
            <a:ext cx="415765" cy="3416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82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13132" y="339366"/>
            <a:ext cx="8064500" cy="714375"/>
          </a:xfrm>
        </p:spPr>
        <p:txBody>
          <a:bodyPr/>
          <a:lstStyle/>
          <a:p>
            <a:r>
              <a:rPr lang="en-GB" b="1" dirty="0" smtClean="0"/>
              <a:t>Mapping</a:t>
            </a:r>
            <a:br>
              <a:rPr lang="en-GB" b="1" dirty="0" smtClean="0"/>
            </a:br>
            <a:r>
              <a:rPr lang="en-GB" sz="2400" i="1" dirty="0" smtClean="0"/>
              <a:t>Creating a shared understanding</a:t>
            </a:r>
            <a:endParaRPr lang="en-GB" altLang="en-US" sz="2400" i="1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79529" y="1700808"/>
            <a:ext cx="84248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ts val="2200"/>
            </a:pP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The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Informed </a:t>
            </a:r>
            <a:r>
              <a:rPr lang="en-GB" sz="2400" dirty="0"/>
              <a:t>choice for </a:t>
            </a:r>
            <a:r>
              <a:rPr lang="en-GB" sz="2400" dirty="0" smtClean="0"/>
              <a:t>leaders </a:t>
            </a:r>
            <a:r>
              <a:rPr lang="en-US" sz="2400" dirty="0" smtClean="0"/>
              <a:t>within </a:t>
            </a:r>
            <a:r>
              <a:rPr lang="en-US" sz="2400" dirty="0"/>
              <a:t>the Early Years </a:t>
            </a:r>
            <a:r>
              <a:rPr lang="en-US" sz="2400" dirty="0" smtClean="0"/>
              <a:t>      System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(partnership </a:t>
            </a:r>
            <a:r>
              <a:rPr lang="en-GB" sz="2400" dirty="0">
                <a:solidFill>
                  <a:srgbClr val="000000"/>
                </a:solidFill>
                <a:latin typeface="Arial" charset="0"/>
              </a:rPr>
              <a:t>with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Gwynedd)</a:t>
            </a:r>
          </a:p>
          <a:p>
            <a:pPr marL="342900" indent="-3429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What do we know? Challenging assumptions</a:t>
            </a:r>
          </a:p>
          <a:p>
            <a:pPr marL="342900" indent="-342900"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Evidence and Research:  First 1000 days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0"/>
              </a:spcAft>
              <a:buSzPts val="2200"/>
            </a:pPr>
            <a:endParaRPr lang="en-GB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0"/>
              </a:spcAft>
              <a:buSzPts val="2200"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The Population</a:t>
            </a:r>
          </a:p>
          <a:p>
            <a:pPr marL="342900" indent="-342900"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Services and the Workforce</a:t>
            </a:r>
          </a:p>
          <a:p>
            <a:pPr marL="342900" indent="-342900"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Needs Assessment</a:t>
            </a:r>
          </a:p>
          <a:p>
            <a:pPr marL="342900" indent="-342900"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Child; Family; Community</a:t>
            </a:r>
          </a:p>
          <a:p>
            <a:pPr marL="342900" indent="-342900"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Multiple factors influencing a child’s progress</a:t>
            </a: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SzPts val="2200"/>
            </a:pPr>
            <a:endParaRPr lang="en-GB" sz="2800" b="1" dirty="0">
              <a:solidFill>
                <a:srgbClr val="000000"/>
              </a:solidFill>
              <a:latin typeface="Arial" charset="0"/>
            </a:endParaRPr>
          </a:p>
          <a:p>
            <a:pPr>
              <a:buSzPts val="2200"/>
            </a:pPr>
            <a:endParaRPr lang="en-GB" sz="2800" b="1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buSzPts val="2200"/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750" y="1341438"/>
            <a:ext cx="8064500" cy="4318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E2D"/>
              </a:buClr>
              <a:buFont typeface="Arial" charset="0"/>
              <a:buChar char="»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2608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7813" y="404664"/>
            <a:ext cx="8064500" cy="714375"/>
          </a:xfrm>
        </p:spPr>
        <p:txBody>
          <a:bodyPr/>
          <a:lstStyle/>
          <a:p>
            <a:r>
              <a:rPr lang="en-GB" b="1" dirty="0" smtClean="0"/>
              <a:t>Developing the Vision – 9 September</a:t>
            </a:r>
            <a:br>
              <a:rPr lang="en-GB" b="1" dirty="0" smtClean="0"/>
            </a:br>
            <a:r>
              <a:rPr lang="en-GB" sz="2400" i="1" dirty="0" smtClean="0"/>
              <a:t>To get it right for children, we need to get it right for families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endParaRPr lang="en-GB" altLang="en-US" i="1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-180528" y="1412776"/>
            <a:ext cx="878477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SzPts val="2000"/>
            </a:pPr>
            <a:endParaRPr lang="en-GB" sz="3200" b="1" dirty="0" smtClean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Facilitated Workshop – Partnership Group</a:t>
            </a: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Current Strengths and Challenges of the Early Years System as it is today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Short term quick wins and longer term priorities (12 months; 3 years)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buSzPts val="2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Secure </a:t>
            </a:r>
            <a:r>
              <a:rPr lang="en-GB" sz="2400" dirty="0">
                <a:solidFill>
                  <a:srgbClr val="000000"/>
                </a:solidFill>
                <a:latin typeface="Arial" charset="0"/>
              </a:rPr>
              <a:t>good outcomes</a:t>
            </a:r>
          </a:p>
          <a:p>
            <a:endParaRPr lang="en-GB" sz="3200" dirty="0">
              <a:solidFill>
                <a:srgbClr val="000000"/>
              </a:solidFill>
              <a:latin typeface="Arial" charset="0"/>
            </a:endParaRPr>
          </a:p>
          <a:p>
            <a:pPr>
              <a:buSzPts val="2200"/>
              <a:buFont typeface="Wingdings" pitchFamily="2" charset="2"/>
              <a:buChar char="q"/>
            </a:pP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35289" y="167288"/>
            <a:ext cx="8353425" cy="1290786"/>
          </a:xfrm>
        </p:spPr>
        <p:txBody>
          <a:bodyPr/>
          <a:lstStyle/>
          <a:p>
            <a:r>
              <a:rPr lang="en-GB" sz="4000" dirty="0" smtClean="0"/>
              <a:t>Stakeholder Management</a:t>
            </a:r>
            <a:br>
              <a:rPr lang="en-GB" sz="4000" dirty="0" smtClean="0"/>
            </a:br>
            <a:r>
              <a:rPr lang="en-GB" sz="2400" i="1" dirty="0" smtClean="0"/>
              <a:t>Set up for Success – a critical component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11225"/>
            <a:ext cx="8353425" cy="4318000"/>
          </a:xfrm>
        </p:spPr>
        <p:txBody>
          <a:bodyPr/>
          <a:lstStyle/>
          <a:p>
            <a:pPr>
              <a:defRPr/>
            </a:pPr>
            <a:endParaRPr lang="en-GB" sz="2800" b="0" dirty="0">
              <a:latin typeface="+mj-lt"/>
            </a:endParaRP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9882764"/>
              </p:ext>
            </p:extLst>
          </p:nvPr>
        </p:nvGraphicFramePr>
        <p:xfrm>
          <a:off x="250824" y="1397000"/>
          <a:ext cx="8642351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289" y="1316494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Where is transformative change needed?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673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7919" y="188640"/>
            <a:ext cx="8355353" cy="714375"/>
          </a:xfrm>
        </p:spPr>
        <p:txBody>
          <a:bodyPr/>
          <a:lstStyle/>
          <a:p>
            <a:r>
              <a:rPr lang="en-GB" b="1" dirty="0" smtClean="0"/>
              <a:t>Quick Wins</a:t>
            </a:r>
            <a:br>
              <a:rPr lang="en-GB" b="1" dirty="0" smtClean="0"/>
            </a:br>
            <a:r>
              <a:rPr lang="en-GB" sz="2800" i="1" dirty="0" smtClean="0"/>
              <a:t>What are we gifted to change; the family journey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altLang="en-US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27919" y="1412776"/>
            <a:ext cx="864620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Operational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0000"/>
                </a:solidFill>
                <a:latin typeface="Arial" charset="0"/>
              </a:rPr>
              <a:t>SaLT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introduction of Family Information Service onto their service template.  Ask the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0000"/>
                </a:solidFill>
                <a:latin typeface="Arial" charset="0"/>
              </a:rPr>
              <a:t>SaLT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recruitment for a shared resource – discussions opened for 0-5 and 3-4 foundation phase (EYPDG)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Childcare: 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review of grant application process</a:t>
            </a:r>
            <a:endParaRPr lang="en-GB" sz="2400" b="1" dirty="0" smtClean="0">
              <a:solidFill>
                <a:srgbClr val="000000"/>
              </a:solidFill>
              <a:latin typeface="Arial" charset="0"/>
            </a:endParaRPr>
          </a:p>
          <a:p>
            <a:endParaRPr lang="en-GB" sz="28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Strategic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Ages 7+ align with Funding Flexibilities and other strategic 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Increased understanding: roles, responsibilities; early years</a:t>
            </a:r>
          </a:p>
        </p:txBody>
      </p:sp>
    </p:spTree>
    <p:extLst>
      <p:ext uri="{BB962C8B-B14F-4D97-AF65-F5344CB8AC3E}">
        <p14:creationId xmlns:p14="http://schemas.microsoft.com/office/powerpoint/2010/main" val="262241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500" cy="7143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b="1" dirty="0" smtClean="0"/>
              <a:t>Conversation Starters</a:t>
            </a:r>
            <a:br>
              <a:rPr lang="en-GB" b="1" dirty="0" smtClean="0"/>
            </a:br>
            <a:r>
              <a:rPr lang="en-GB" sz="2400" i="1" dirty="0" smtClean="0"/>
              <a:t>Services that meet the needs of children and families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altLang="en-US" dirty="0" smtClean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51520" y="1628800"/>
            <a:ext cx="8640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</a:rPr>
              <a:t>Robust systems:  </a:t>
            </a:r>
            <a:r>
              <a:rPr lang="en-GB" sz="2400" dirty="0">
                <a:latin typeface="+mj-lt"/>
              </a:rPr>
              <a:t>transfers; information; transitions; pathways/walkways; early help and </a:t>
            </a:r>
            <a:r>
              <a:rPr lang="en-GB" sz="2400" dirty="0" smtClean="0">
                <a:latin typeface="+mj-lt"/>
              </a:rPr>
              <a:t>SPOA’s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Infrastructure</a:t>
            </a:r>
            <a:r>
              <a:rPr lang="en-GB" sz="2400" b="1" dirty="0">
                <a:latin typeface="+mj-lt"/>
              </a:rPr>
              <a:t>:  </a:t>
            </a:r>
            <a:r>
              <a:rPr lang="en-GB" sz="2400" dirty="0">
                <a:latin typeface="+mj-lt"/>
              </a:rPr>
              <a:t>information sharing and assessments</a:t>
            </a:r>
            <a:br>
              <a:rPr lang="en-GB" sz="2400" dirty="0">
                <a:latin typeface="+mj-lt"/>
              </a:rPr>
            </a:br>
            <a:r>
              <a:rPr lang="en-GB" sz="2400" b="1" dirty="0">
                <a:latin typeface="+mj-lt"/>
              </a:rPr>
              <a:t>Transitions: </a:t>
            </a:r>
            <a:r>
              <a:rPr lang="en-GB" sz="2400" dirty="0">
                <a:latin typeface="+mj-lt"/>
              </a:rPr>
              <a:t>5+ HCWP2?  Miller Report? School Nursing role, expansion, </a:t>
            </a:r>
            <a:r>
              <a:rPr lang="en-GB" sz="2400" dirty="0" smtClean="0">
                <a:latin typeface="+mj-lt"/>
              </a:rPr>
              <a:t>support</a:t>
            </a:r>
          </a:p>
          <a:p>
            <a:endParaRPr lang="en-GB" sz="24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+mj-lt"/>
              </a:rPr>
              <a:t>SLC</a:t>
            </a:r>
            <a:r>
              <a:rPr lang="en-GB" sz="2400" b="1" dirty="0">
                <a:latin typeface="+mj-lt"/>
              </a:rPr>
              <a:t>:  </a:t>
            </a:r>
            <a:r>
              <a:rPr lang="en-GB" sz="2400" dirty="0">
                <a:latin typeface="+mj-lt"/>
              </a:rPr>
              <a:t>everybody’s business; roles and </a:t>
            </a:r>
            <a:r>
              <a:rPr lang="en-GB" sz="2400" dirty="0" smtClean="0">
                <a:latin typeface="+mj-lt"/>
              </a:rPr>
              <a:t>responsibilities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/>
            </a:r>
            <a:br>
              <a:rPr lang="en-GB" sz="2400" dirty="0">
                <a:latin typeface="+mj-lt"/>
              </a:rPr>
            </a:br>
            <a:r>
              <a:rPr lang="en-GB" sz="2400" b="1" dirty="0">
                <a:latin typeface="+mj-lt"/>
              </a:rPr>
              <a:t>Mental Health: </a:t>
            </a:r>
            <a:r>
              <a:rPr lang="en-GB" sz="2400" dirty="0">
                <a:latin typeface="+mj-lt"/>
              </a:rPr>
              <a:t>champions; information; personality disorder; perinatal mental </a:t>
            </a:r>
            <a:r>
              <a:rPr lang="en-GB" sz="2400" dirty="0" smtClean="0">
                <a:latin typeface="+mj-lt"/>
              </a:rPr>
              <a:t>health</a:t>
            </a:r>
            <a:r>
              <a:rPr lang="en-GB" sz="2400" dirty="0">
                <a:latin typeface="+mj-lt"/>
              </a:rPr>
              <a:t/>
            </a:r>
            <a:br>
              <a:rPr lang="en-GB" sz="2400" dirty="0">
                <a:latin typeface="+mj-lt"/>
              </a:rPr>
            </a:br>
            <a:r>
              <a:rPr lang="en-GB" sz="3200" b="1" dirty="0">
                <a:latin typeface="+mj-lt"/>
              </a:rPr>
              <a:t/>
            </a:r>
            <a:br>
              <a:rPr lang="en-GB" sz="3200" b="1" dirty="0">
                <a:latin typeface="+mj-lt"/>
              </a:rPr>
            </a:b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>
              <a:buSzPts val="2200"/>
              <a:buFont typeface="Wingdings" pitchFamily="2" charset="2"/>
              <a:buChar char="q"/>
            </a:pP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8819831">
  <a:themeElements>
    <a:clrScheme name="~881983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~88198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881983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81983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81983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81983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81983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81983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81983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81983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81983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81983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FF3C5B18883D4E21973B57C2EEED7FD1" version="1.0.0">
  <systemFields>
    <field name="Objective-Id">
      <value order="0">A27425747</value>
    </field>
    <field name="Objective-Title">
      <value order="0">Early Years Pathfinder Flintshire Presentation</value>
    </field>
    <field name="Objective-Description">
      <value order="0"/>
    </field>
    <field name="Objective-CreationStamp">
      <value order="0">2019-09-11T11:44:18Z</value>
    </field>
    <field name="Objective-IsApproved">
      <value order="0">false</value>
    </field>
    <field name="Objective-IsPublished">
      <value order="0">true</value>
    </field>
    <field name="Objective-DatePublished">
      <value order="0">2019-09-11T11:45:07Z</value>
    </field>
    <field name="Objective-ModificationStamp">
      <value order="0">2019-09-11T11:45:07Z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13 September 2019</value>
    </field>
    <field name="Objective-Parent">
      <value order="0">Early Years Pathfinders Workshop 13 September 2019</value>
    </field>
    <field name="Objective-State">
      <value order="0">Published</value>
    </field>
    <field name="Objective-VersionId">
      <value order="0">vA54573526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qA1397418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2019-09-10T23:00:00Z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1480</TotalTime>
  <Words>626</Words>
  <Application>Microsoft Office PowerPoint</Application>
  <PresentationFormat>On-screen Show (4:3)</PresentationFormat>
  <Paragraphs>200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~8819831</vt:lpstr>
      <vt:lpstr>Packager Shell Object</vt:lpstr>
      <vt:lpstr>Flintshire Early Years PATHfinder Integration and Transformation Child-centred</vt:lpstr>
      <vt:lpstr>Progress in Flintshire….. Planning – Provision – Practice – Pooled Resources  </vt:lpstr>
      <vt:lpstr>Building a Joined Up and Responsive Early Years System Key partners</vt:lpstr>
      <vt:lpstr>PowerPoint Presentation</vt:lpstr>
      <vt:lpstr>Mapping Creating a shared understanding</vt:lpstr>
      <vt:lpstr>Developing the Vision – 9 September To get it right for children, we need to get it right for families  </vt:lpstr>
      <vt:lpstr>Stakeholder Management Set up for Success – a critical component   </vt:lpstr>
      <vt:lpstr>Quick Wins What are we gifted to change; the family journey  </vt:lpstr>
      <vt:lpstr>Conversation Starters Services that meet the needs of children and families    </vt:lpstr>
      <vt:lpstr>Workforce Sharing of knowledge and expertise. Equity and standardisation of training and delivery</vt:lpstr>
      <vt:lpstr>Next Steps….. September – March 2020 </vt:lpstr>
      <vt:lpstr>PowerPoint Presentation</vt:lpstr>
    </vt:vector>
  </TitlesOfParts>
  <Company>Flintshire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Strategy</dc:title>
  <dc:creator>Yvonne Gelder</dc:creator>
  <cp:lastModifiedBy>Faulkner,Karen</cp:lastModifiedBy>
  <cp:revision>99</cp:revision>
  <cp:lastPrinted>2019-09-11T11:43:19Z</cp:lastPrinted>
  <dcterms:created xsi:type="dcterms:W3CDTF">2015-01-21T12:30:20Z</dcterms:created>
  <dcterms:modified xsi:type="dcterms:W3CDTF">2019-09-11T11:44:18Z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A27425747</vt:lpwstr>
  </property>
  <property fmtid="{D5CDD505-2E9C-101B-9397-08002B2CF9AE}" pid="4" name="Objective-Title">
    <vt:lpwstr>Early Years Pathfinder Flintshire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2019-09-11T11:44:26Z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2019-09-11T11:45:07Z</vt:filetime>
  </property>
  <property fmtid="{D5CDD505-2E9C-101B-9397-08002B2CF9AE}" pid="10" name="Objective-ModificationStamp">
    <vt:filetime>2019-09-11T11:45:07Z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13 September 2019:</vt:lpwstr>
  </property>
  <property fmtid="{D5CDD505-2E9C-101B-9397-08002B2CF9AE}" pid="13" name="Objective-Parent">
    <vt:lpwstr>Early Years Pathfinders Workshop 13 September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vA54573526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2019-09-10T23:00:00Z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