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xml" ContentType="application/vnd.openxmlformats-officedocument.customXml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87af6644e24f43ec"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62" r:id="rId6"/>
    <p:sldId id="263" r:id="rId7"/>
    <p:sldId id="264" r:id="rId8"/>
    <p:sldId id="265" r:id="rId9"/>
    <p:sldId id="268" r:id="rId10"/>
    <p:sldId id="266" r:id="rId11"/>
    <p:sldId id="269" r:id="rId12"/>
    <p:sldId id="257" r:id="rId13"/>
    <p:sldId id="271" r:id="rId14"/>
    <p:sldId id="270" r:id="rId15"/>
    <p:sldId id="267"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notesMaster" Target="notesMasters/notesMaster1.xml" Id="rId18" /><Relationship Type="http://schemas.openxmlformats.org/officeDocument/2006/relationships/slide" Target="slides/slide2.xml" Id="rId3" /><Relationship Type="http://schemas.openxmlformats.org/officeDocument/2006/relationships/theme" Target="theme/theme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viewProps" Target="view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presProps" Target="pres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bleStyles" Target="tableStyles.xml" Id="rId22" /><Relationship Type="http://schemas.openxmlformats.org/officeDocument/2006/relationships/customXml" Target="/customXML/item.xml" Id="R87e0c7a584054e8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20BAF-A43B-49CB-AAF1-81A2E79B6A99}" type="datetimeFigureOut">
              <a:rPr lang="en-GB" smtClean="0"/>
              <a:t>23/06/2019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D2F9F-E278-4E39-9FF7-2F6C68556F35}" type="slidenum">
              <a:rPr lang="en-GB" smtClean="0"/>
              <a:t>‹#›</a:t>
            </a:fld>
            <a:endParaRPr lang="en-GB"/>
          </a:p>
        </p:txBody>
      </p:sp>
    </p:spTree>
    <p:extLst>
      <p:ext uri="{BB962C8B-B14F-4D97-AF65-F5344CB8AC3E}">
        <p14:creationId xmlns:p14="http://schemas.microsoft.com/office/powerpoint/2010/main" val="99803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AB7D38-482A-4C82-AC34-24526EA407A9}" type="datetimeFigureOut">
              <a:rPr lang="en-GB" smtClean="0"/>
              <a:t>23/06/2019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0DA147-5952-4A1B-B6A6-53F4019BF6AA}" type="slidenum">
              <a:rPr lang="en-GB" smtClean="0"/>
              <a:t>‹#›</a:t>
            </a:fld>
            <a:endParaRPr lang="en-GB"/>
          </a:p>
        </p:txBody>
      </p:sp>
    </p:spTree>
    <p:extLst>
      <p:ext uri="{BB962C8B-B14F-4D97-AF65-F5344CB8AC3E}">
        <p14:creationId xmlns:p14="http://schemas.microsoft.com/office/powerpoint/2010/main" val="96529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AB7D38-482A-4C82-AC34-24526EA407A9}" type="datetimeFigureOut">
              <a:rPr lang="en-GB" smtClean="0"/>
              <a:t>23/06/2019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0DA147-5952-4A1B-B6A6-53F4019BF6AA}" type="slidenum">
              <a:rPr lang="en-GB" smtClean="0"/>
              <a:t>‹#›</a:t>
            </a:fld>
            <a:endParaRPr lang="en-GB"/>
          </a:p>
        </p:txBody>
      </p:sp>
    </p:spTree>
    <p:extLst>
      <p:ext uri="{BB962C8B-B14F-4D97-AF65-F5344CB8AC3E}">
        <p14:creationId xmlns:p14="http://schemas.microsoft.com/office/powerpoint/2010/main" val="398274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AB7D38-482A-4C82-AC34-24526EA407A9}" type="datetimeFigureOut">
              <a:rPr lang="en-GB" smtClean="0"/>
              <a:t>23/06/2019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0DA147-5952-4A1B-B6A6-53F4019BF6AA}" type="slidenum">
              <a:rPr lang="en-GB" smtClean="0"/>
              <a:t>‹#›</a:t>
            </a:fld>
            <a:endParaRPr lang="en-GB"/>
          </a:p>
        </p:txBody>
      </p:sp>
    </p:spTree>
    <p:extLst>
      <p:ext uri="{BB962C8B-B14F-4D97-AF65-F5344CB8AC3E}">
        <p14:creationId xmlns:p14="http://schemas.microsoft.com/office/powerpoint/2010/main" val="367833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AB7D38-482A-4C82-AC34-24526EA407A9}" type="datetimeFigureOut">
              <a:rPr lang="en-GB" smtClean="0"/>
              <a:t>23/06/2019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0DA147-5952-4A1B-B6A6-53F4019BF6AA}" type="slidenum">
              <a:rPr lang="en-GB" smtClean="0"/>
              <a:t>‹#›</a:t>
            </a:fld>
            <a:endParaRPr lang="en-GB"/>
          </a:p>
        </p:txBody>
      </p:sp>
    </p:spTree>
    <p:extLst>
      <p:ext uri="{BB962C8B-B14F-4D97-AF65-F5344CB8AC3E}">
        <p14:creationId xmlns:p14="http://schemas.microsoft.com/office/powerpoint/2010/main" val="361381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AB7D38-482A-4C82-AC34-24526EA407A9}" type="datetimeFigureOut">
              <a:rPr lang="en-GB" smtClean="0"/>
              <a:t>23/06/2019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0DA147-5952-4A1B-B6A6-53F4019BF6AA}" type="slidenum">
              <a:rPr lang="en-GB" smtClean="0"/>
              <a:t>‹#›</a:t>
            </a:fld>
            <a:endParaRPr lang="en-GB"/>
          </a:p>
        </p:txBody>
      </p:sp>
    </p:spTree>
    <p:extLst>
      <p:ext uri="{BB962C8B-B14F-4D97-AF65-F5344CB8AC3E}">
        <p14:creationId xmlns:p14="http://schemas.microsoft.com/office/powerpoint/2010/main" val="409921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AB7D38-482A-4C82-AC34-24526EA407A9}" type="datetimeFigureOut">
              <a:rPr lang="en-GB" smtClean="0"/>
              <a:t>23/06/2019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0DA147-5952-4A1B-B6A6-53F4019BF6AA}" type="slidenum">
              <a:rPr lang="en-GB" smtClean="0"/>
              <a:t>‹#›</a:t>
            </a:fld>
            <a:endParaRPr lang="en-GB"/>
          </a:p>
        </p:txBody>
      </p:sp>
    </p:spTree>
    <p:extLst>
      <p:ext uri="{BB962C8B-B14F-4D97-AF65-F5344CB8AC3E}">
        <p14:creationId xmlns:p14="http://schemas.microsoft.com/office/powerpoint/2010/main" val="188765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AB7D38-482A-4C82-AC34-24526EA407A9}" type="datetimeFigureOut">
              <a:rPr lang="en-GB" smtClean="0"/>
              <a:t>23/06/2019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0DA147-5952-4A1B-B6A6-53F4019BF6AA}" type="slidenum">
              <a:rPr lang="en-GB" smtClean="0"/>
              <a:t>‹#›</a:t>
            </a:fld>
            <a:endParaRPr lang="en-GB"/>
          </a:p>
        </p:txBody>
      </p:sp>
    </p:spTree>
    <p:extLst>
      <p:ext uri="{BB962C8B-B14F-4D97-AF65-F5344CB8AC3E}">
        <p14:creationId xmlns:p14="http://schemas.microsoft.com/office/powerpoint/2010/main" val="172354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AB7D38-482A-4C82-AC34-24526EA407A9}" type="datetimeFigureOut">
              <a:rPr lang="en-GB" smtClean="0"/>
              <a:t>23/06/2019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0DA147-5952-4A1B-B6A6-53F4019BF6AA}" type="slidenum">
              <a:rPr lang="en-GB" smtClean="0"/>
              <a:t>‹#›</a:t>
            </a:fld>
            <a:endParaRPr lang="en-GB"/>
          </a:p>
        </p:txBody>
      </p:sp>
    </p:spTree>
    <p:extLst>
      <p:ext uri="{BB962C8B-B14F-4D97-AF65-F5344CB8AC3E}">
        <p14:creationId xmlns:p14="http://schemas.microsoft.com/office/powerpoint/2010/main" val="57191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B7D38-482A-4C82-AC34-24526EA407A9}" type="datetimeFigureOut">
              <a:rPr lang="en-GB" smtClean="0"/>
              <a:t>23/06/2019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0DA147-5952-4A1B-B6A6-53F4019BF6AA}" type="slidenum">
              <a:rPr lang="en-GB" smtClean="0"/>
              <a:t>‹#›</a:t>
            </a:fld>
            <a:endParaRPr lang="en-GB"/>
          </a:p>
        </p:txBody>
      </p:sp>
    </p:spTree>
    <p:extLst>
      <p:ext uri="{BB962C8B-B14F-4D97-AF65-F5344CB8AC3E}">
        <p14:creationId xmlns:p14="http://schemas.microsoft.com/office/powerpoint/2010/main" val="426982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AB7D38-482A-4C82-AC34-24526EA407A9}" type="datetimeFigureOut">
              <a:rPr lang="en-GB" smtClean="0"/>
              <a:t>23/06/2019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0DA147-5952-4A1B-B6A6-53F4019BF6AA}" type="slidenum">
              <a:rPr lang="en-GB" smtClean="0"/>
              <a:t>‹#›</a:t>
            </a:fld>
            <a:endParaRPr lang="en-GB"/>
          </a:p>
        </p:txBody>
      </p:sp>
    </p:spTree>
    <p:extLst>
      <p:ext uri="{BB962C8B-B14F-4D97-AF65-F5344CB8AC3E}">
        <p14:creationId xmlns:p14="http://schemas.microsoft.com/office/powerpoint/2010/main" val="44216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AB7D38-482A-4C82-AC34-24526EA407A9}" type="datetimeFigureOut">
              <a:rPr lang="en-GB" smtClean="0"/>
              <a:t>23/06/2019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0DA147-5952-4A1B-B6A6-53F4019BF6AA}" type="slidenum">
              <a:rPr lang="en-GB" smtClean="0"/>
              <a:t>‹#›</a:t>
            </a:fld>
            <a:endParaRPr lang="en-GB"/>
          </a:p>
        </p:txBody>
      </p:sp>
    </p:spTree>
    <p:extLst>
      <p:ext uri="{BB962C8B-B14F-4D97-AF65-F5344CB8AC3E}">
        <p14:creationId xmlns:p14="http://schemas.microsoft.com/office/powerpoint/2010/main" val="89130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B7D38-482A-4C82-AC34-24526EA407A9}" type="datetimeFigureOut">
              <a:rPr lang="en-GB" smtClean="0"/>
              <a:t>23/06/2019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DA147-5952-4A1B-B6A6-53F4019BF6AA}" type="slidenum">
              <a:rPr lang="en-GB" smtClean="0"/>
              <a:t>‹#›</a:t>
            </a:fld>
            <a:endParaRPr lang="en-GB"/>
          </a:p>
        </p:txBody>
      </p:sp>
    </p:spTree>
    <p:extLst>
      <p:ext uri="{BB962C8B-B14F-4D97-AF65-F5344CB8AC3E}">
        <p14:creationId xmlns:p14="http://schemas.microsoft.com/office/powerpoint/2010/main" val="206605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13583" t="17010" r="15543" b="66925"/>
          <a:stretch>
            <a:fillRect/>
          </a:stretch>
        </p:blipFill>
        <p:spPr bwMode="auto">
          <a:xfrm>
            <a:off x="1783195" y="170440"/>
            <a:ext cx="864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 name="AutoShape 2" descr="Image result for connecting pieces of the jigsa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rotWithShape="1">
          <a:blip r:embed="rId3"/>
          <a:srcRect l="19148" t="8567" r="23139" b="17268"/>
          <a:stretch/>
        </p:blipFill>
        <p:spPr>
          <a:xfrm>
            <a:off x="5060953" y="2813503"/>
            <a:ext cx="2085246" cy="1783179"/>
          </a:xfrm>
          <a:prstGeom prst="rect">
            <a:avLst/>
          </a:prstGeom>
          <a:ln w="38100">
            <a:solidFill>
              <a:schemeClr val="tx1"/>
            </a:solidFill>
          </a:ln>
        </p:spPr>
      </p:pic>
      <p:sp>
        <p:nvSpPr>
          <p:cNvPr id="8" name="Rectangle 7"/>
          <p:cNvSpPr/>
          <p:nvPr/>
        </p:nvSpPr>
        <p:spPr>
          <a:xfrm>
            <a:off x="816225" y="1343771"/>
            <a:ext cx="10901959" cy="1323439"/>
          </a:xfrm>
          <a:prstGeom prst="rect">
            <a:avLst/>
          </a:prstGeom>
          <a:noFill/>
        </p:spPr>
        <p:txBody>
          <a:bodyPr wrap="none" lIns="91440" tIns="45720" rIns="91440" bIns="45720">
            <a:spAutoFit/>
          </a:bodyPr>
          <a:lstStyle/>
          <a:p>
            <a:pPr algn="ctr"/>
            <a:r>
              <a:rPr lang="en-US" sz="4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“Connecting the pieces…</a:t>
            </a:r>
          </a:p>
          <a:p>
            <a:pPr algn="ctr"/>
            <a:r>
              <a:rPr lang="en-US" sz="4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…developing Newport Early Learning Community.”</a:t>
            </a:r>
            <a:endParaRPr lang="en-US" sz="4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pic>
        <p:nvPicPr>
          <p:cNvPr id="1028" name="Picture 4" descr="Image result for save the children logo"/>
          <p:cNvPicPr>
            <a:picLocks noChangeAspect="1" noChangeArrowheads="1"/>
          </p:cNvPicPr>
          <p:nvPr/>
        </p:nvPicPr>
        <p:blipFill rotWithShape="1">
          <a:blip r:embed="rId4">
            <a:extLst>
              <a:ext uri="{28A0092B-C50C-407E-A947-70E740481C1C}">
                <a14:useLocalDpi xmlns:a14="http://schemas.microsoft.com/office/drawing/2010/main" val="0"/>
              </a:ext>
            </a:extLst>
          </a:blip>
          <a:srcRect t="36211" b="39705"/>
          <a:stretch/>
        </p:blipFill>
        <p:spPr bwMode="auto">
          <a:xfrm>
            <a:off x="4506423" y="6105183"/>
            <a:ext cx="3125771" cy="752817"/>
          </a:xfrm>
          <a:prstGeom prst="rect">
            <a:avLst/>
          </a:prstGeom>
          <a:noFill/>
          <a:extLst>
            <a:ext uri="{909E8E84-426E-40DD-AFC4-6F175D3DCCD1}">
              <a14:hiddenFill xmlns:a14="http://schemas.microsoft.com/office/drawing/2010/main">
                <a:solidFill>
                  <a:srgbClr val="FFFFFF"/>
                </a:solidFill>
              </a14:hiddenFill>
            </a:ext>
          </a:extLst>
        </p:spPr>
      </p:pic>
      <p:pic>
        <p:nvPicPr>
          <p:cNvPr id="17" name="Shape 108"/>
          <p:cNvPicPr preferRelativeResize="0"/>
          <p:nvPr/>
        </p:nvPicPr>
        <p:blipFill rotWithShape="1">
          <a:blip r:embed="rId5">
            <a:alphaModFix/>
          </a:blip>
          <a:srcRect/>
          <a:stretch/>
        </p:blipFill>
        <p:spPr>
          <a:xfrm>
            <a:off x="7859040" y="5881646"/>
            <a:ext cx="755959" cy="846164"/>
          </a:xfrm>
          <a:prstGeom prst="rect">
            <a:avLst/>
          </a:prstGeom>
          <a:noFill/>
          <a:ln>
            <a:noFill/>
          </a:ln>
        </p:spPr>
      </p:pic>
      <p:pic>
        <p:nvPicPr>
          <p:cNvPr id="18" name="Shape 108"/>
          <p:cNvPicPr preferRelativeResize="0"/>
          <p:nvPr/>
        </p:nvPicPr>
        <p:blipFill rotWithShape="1">
          <a:blip r:embed="rId5">
            <a:alphaModFix/>
          </a:blip>
          <a:srcRect/>
          <a:stretch/>
        </p:blipFill>
        <p:spPr>
          <a:xfrm>
            <a:off x="3333562" y="5881646"/>
            <a:ext cx="755959" cy="846164"/>
          </a:xfrm>
          <a:prstGeom prst="rect">
            <a:avLst/>
          </a:prstGeom>
          <a:noFill/>
          <a:ln>
            <a:noFill/>
          </a:ln>
        </p:spPr>
      </p:pic>
      <p:sp>
        <p:nvSpPr>
          <p:cNvPr id="16" name="TextBox 15"/>
          <p:cNvSpPr txBox="1"/>
          <p:nvPr/>
        </p:nvSpPr>
        <p:spPr>
          <a:xfrm>
            <a:off x="4220690" y="4889267"/>
            <a:ext cx="3638350" cy="923330"/>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Lindsey Watkins</a:t>
            </a:r>
          </a:p>
          <a:p>
            <a:pPr algn="ctr"/>
            <a:r>
              <a:rPr lang="en-US" b="1" dirty="0" smtClean="0">
                <a:effectLst>
                  <a:outerShdw blurRad="38100" dist="38100" dir="2700000" algn="tl">
                    <a:srgbClr val="000000">
                      <a:alpha val="43137"/>
                    </a:srgbClr>
                  </a:outerShdw>
                </a:effectLst>
              </a:rPr>
              <a:t>Head teacher,</a:t>
            </a:r>
          </a:p>
          <a:p>
            <a:pPr algn="ctr"/>
            <a:r>
              <a:rPr lang="en-US" b="1" dirty="0" smtClean="0">
                <a:effectLst>
                  <a:outerShdw blurRad="38100" dist="38100" dir="2700000" algn="tl">
                    <a:srgbClr val="000000">
                      <a:alpha val="43137"/>
                    </a:srgbClr>
                  </a:outerShdw>
                </a:effectLst>
              </a:rPr>
              <a:t>Millbrook Primary School.</a:t>
            </a:r>
          </a:p>
        </p:txBody>
      </p:sp>
    </p:spTree>
    <p:extLst>
      <p:ext uri="{BB962C8B-B14F-4D97-AF65-F5344CB8AC3E}">
        <p14:creationId xmlns:p14="http://schemas.microsoft.com/office/powerpoint/2010/main" val="384363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pbs.twimg.com/media/D9wOB0fXYAA5p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052" y="937814"/>
            <a:ext cx="2778702" cy="27787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54691" y="-35196"/>
            <a:ext cx="532844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Early Intervention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extBox 1"/>
          <p:cNvSpPr txBox="1"/>
          <p:nvPr/>
        </p:nvSpPr>
        <p:spPr>
          <a:xfrm>
            <a:off x="5504873" y="1731357"/>
            <a:ext cx="5218545"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Multi-agency panel meetings help to ensure that our onsite Family First provision is appropriately allocated. These allocate provision for families across our cluster and beyond.  </a:t>
            </a:r>
            <a:endParaRPr lang="en-US" dirty="0"/>
          </a:p>
          <a:p>
            <a:pPr marL="285750" indent="-285750">
              <a:buFont typeface="Arial" panose="020B0604020202020204" pitchFamily="34" charset="0"/>
              <a:buChar char="•"/>
            </a:pPr>
            <a:r>
              <a:rPr lang="en-US" dirty="0" smtClean="0"/>
              <a:t>Family learning opportunities begin in Flying Start and are continued in Millbrook Little Acorns Nursery. </a:t>
            </a:r>
          </a:p>
          <a:p>
            <a:pPr marL="285750" indent="-285750">
              <a:buFont typeface="Arial" panose="020B0604020202020204" pitchFamily="34" charset="0"/>
              <a:buChar char="•"/>
            </a:pPr>
            <a:r>
              <a:rPr lang="en-US" dirty="0" smtClean="0"/>
              <a:t>Relationships are built and developed with families from an early stage. </a:t>
            </a:r>
          </a:p>
          <a:p>
            <a:pPr marL="285750" indent="-285750">
              <a:buFont typeface="Arial" panose="020B0604020202020204" pitchFamily="34" charset="0"/>
              <a:buChar char="•"/>
            </a:pPr>
            <a:r>
              <a:rPr lang="en-US" dirty="0" smtClean="0"/>
              <a:t>This is continued throughout a child’s time in nursery and then into reception and beyond.</a:t>
            </a:r>
            <a:endParaRPr lang="en-US" dirty="0"/>
          </a:p>
          <a:p>
            <a:pPr marL="285750" indent="-285750">
              <a:buFont typeface="Arial" panose="020B0604020202020204" pitchFamily="34" charset="0"/>
              <a:buChar char="•"/>
            </a:pPr>
            <a:r>
              <a:rPr lang="en-US" dirty="0" smtClean="0"/>
              <a:t>We conduct home visits for all nursery children to further build relationships and find out what further support may be needed by the child and the family. </a:t>
            </a:r>
            <a:endParaRPr lang="en-GB" dirty="0"/>
          </a:p>
        </p:txBody>
      </p:sp>
      <p:pic>
        <p:nvPicPr>
          <p:cNvPr id="5" name="Picture 4"/>
          <p:cNvPicPr>
            <a:picLocks noChangeAspect="1"/>
          </p:cNvPicPr>
          <p:nvPr/>
        </p:nvPicPr>
        <p:blipFill rotWithShape="1">
          <a:blip r:embed="rId3"/>
          <a:srcRect l="19148" t="8567" r="23139" b="17268"/>
          <a:stretch/>
        </p:blipFill>
        <p:spPr>
          <a:xfrm>
            <a:off x="9511272" y="231631"/>
            <a:ext cx="1387637" cy="1186626"/>
          </a:xfrm>
          <a:prstGeom prst="rect">
            <a:avLst/>
          </a:prstGeom>
          <a:ln w="38100">
            <a:solidFill>
              <a:schemeClr val="tx1"/>
            </a:solidFill>
          </a:ln>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1053" y="3908714"/>
            <a:ext cx="2778702" cy="277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3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105" y="1323686"/>
            <a:ext cx="452755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7522" y="-35196"/>
            <a:ext cx="9962792"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Early Intervention: family learning</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5"/>
          <p:cNvSpPr txBox="1">
            <a:spLocks noChangeArrowheads="1"/>
          </p:cNvSpPr>
          <p:nvPr/>
        </p:nvSpPr>
        <p:spPr bwMode="auto">
          <a:xfrm>
            <a:off x="6366019" y="1323686"/>
            <a:ext cx="43211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dirty="0">
                <a:latin typeface="+mn-lt"/>
              </a:rPr>
              <a:t>Parents &amp; family members have regular opportunities to join us in </a:t>
            </a:r>
            <a:r>
              <a:rPr lang="en-GB" altLang="en-US" sz="1800" dirty="0" smtClean="0">
                <a:latin typeface="+mn-lt"/>
              </a:rPr>
              <a:t>Flying Start, nursery and throughout the school. </a:t>
            </a:r>
            <a:r>
              <a:rPr lang="en-GB" altLang="en-US" sz="1800" dirty="0">
                <a:latin typeface="+mn-lt"/>
              </a:rPr>
              <a:t>This has helped to further forge bonds between families and their children as well as strengthening the positive relationship between home and school. </a:t>
            </a:r>
            <a:endParaRPr lang="en-GB" altLang="en-US" sz="1800" dirty="0" smtClean="0">
              <a:latin typeface="+mn-lt"/>
            </a:endParaRPr>
          </a:p>
          <a:p>
            <a:pPr algn="ctr" eaLnBrk="1" hangingPunct="1">
              <a:spcBef>
                <a:spcPct val="0"/>
              </a:spcBef>
              <a:buFontTx/>
              <a:buNone/>
            </a:pPr>
            <a:endParaRPr lang="en-GB" altLang="en-US" sz="1800" dirty="0" smtClean="0">
              <a:latin typeface="+mn-lt"/>
            </a:endParaRPr>
          </a:p>
          <a:p>
            <a:pPr algn="ctr" eaLnBrk="1" hangingPunct="1">
              <a:spcBef>
                <a:spcPct val="0"/>
              </a:spcBef>
              <a:buFontTx/>
              <a:buNone/>
            </a:pPr>
            <a:r>
              <a:rPr lang="en-US" altLang="en-US" sz="1800" b="1" dirty="0" smtClean="0">
                <a:latin typeface="+mn-lt"/>
              </a:rPr>
              <a:t>Parents are our most important partners.</a:t>
            </a:r>
            <a:endParaRPr lang="en-GB" altLang="en-US" sz="1800" b="1" dirty="0">
              <a:latin typeface="+mn-lt"/>
            </a:endParaRPr>
          </a:p>
        </p:txBody>
      </p:sp>
      <p:pic>
        <p:nvPicPr>
          <p:cNvPr id="5" name="Picture 4"/>
          <p:cNvPicPr>
            <a:picLocks noChangeAspect="1"/>
          </p:cNvPicPr>
          <p:nvPr/>
        </p:nvPicPr>
        <p:blipFill rotWithShape="1">
          <a:blip r:embed="rId3"/>
          <a:srcRect l="19148" t="8567" r="23139" b="17268"/>
          <a:stretch/>
        </p:blipFill>
        <p:spPr>
          <a:xfrm>
            <a:off x="7483984" y="4138377"/>
            <a:ext cx="2085246" cy="1783179"/>
          </a:xfrm>
          <a:prstGeom prst="rect">
            <a:avLst/>
          </a:prstGeom>
          <a:ln w="38100">
            <a:solidFill>
              <a:schemeClr val="tx1"/>
            </a:solidFill>
          </a:ln>
        </p:spPr>
      </p:pic>
    </p:spTree>
    <p:extLst>
      <p:ext uri="{BB962C8B-B14F-4D97-AF65-F5344CB8AC3E}">
        <p14:creationId xmlns:p14="http://schemas.microsoft.com/office/powerpoint/2010/main" val="264185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294470" y="196510"/>
            <a:ext cx="4649002" cy="2569559"/>
            <a:chOff x="527843" y="887719"/>
            <a:chExt cx="8929229" cy="4939013"/>
          </a:xfrm>
        </p:grpSpPr>
        <p:sp>
          <p:nvSpPr>
            <p:cNvPr id="7" name="Title 4"/>
            <p:cNvSpPr txBox="1">
              <a:spLocks/>
            </p:cNvSpPr>
            <p:nvPr/>
          </p:nvSpPr>
          <p:spPr>
            <a:xfrm>
              <a:off x="527843" y="887719"/>
              <a:ext cx="8929229" cy="11761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rgbClr val="DA291C"/>
                  </a:solidFill>
                </a:rPr>
                <a:t>DEVELOPING NEWPORT EARLY LEARNING COMMUNITY</a:t>
              </a:r>
              <a:r>
                <a:rPr lang="en-US" sz="4000" b="1" dirty="0" smtClean="0">
                  <a:solidFill>
                    <a:srgbClr val="DA291C"/>
                  </a:solidFill>
                </a:rPr>
                <a:t/>
              </a:r>
              <a:br>
                <a:rPr lang="en-US" sz="4000" b="1" dirty="0" smtClean="0">
                  <a:solidFill>
                    <a:srgbClr val="DA291C"/>
                  </a:solidFill>
                </a:rPr>
              </a:br>
              <a:endParaRPr lang="en-US" sz="2800" b="1" dirty="0">
                <a:highlight>
                  <a:srgbClr val="FFFF00"/>
                </a:highlight>
              </a:endParaRPr>
            </a:p>
          </p:txBody>
        </p:sp>
        <p:pic>
          <p:nvPicPr>
            <p:cNvPr id="9" name="image.jpg">
              <a:extLst>
                <a:ext uri="{FF2B5EF4-FFF2-40B4-BE49-F238E27FC236}">
                  <a16:creationId xmlns:a16="http://schemas.microsoft.com/office/drawing/2014/main" id="{08A2E6EE-52D6-49F6-B72D-54DCB374B27F}"/>
                </a:ext>
              </a:extLst>
            </p:cNvPr>
            <p:cNvPicPr>
              <a:picLocks noChangeAspect="1"/>
            </p:cNvPicPr>
            <p:nvPr/>
          </p:nvPicPr>
          <p:blipFill>
            <a:blip r:embed="rId2">
              <a:extLst/>
            </a:blip>
            <a:srcRect t="11875" b="11875"/>
            <a:stretch>
              <a:fillRect/>
            </a:stretch>
          </p:blipFill>
          <p:spPr>
            <a:xfrm>
              <a:off x="1416473" y="2186455"/>
              <a:ext cx="7151968" cy="3640277"/>
            </a:xfrm>
            <a:prstGeom prst="rect">
              <a:avLst/>
            </a:prstGeom>
            <a:ln w="12700">
              <a:miter lim="400000"/>
            </a:ln>
          </p:spPr>
        </p:pic>
      </p:grpSp>
      <p:sp>
        <p:nvSpPr>
          <p:cNvPr id="10" name="TextBox 9"/>
          <p:cNvSpPr txBox="1"/>
          <p:nvPr/>
        </p:nvSpPr>
        <p:spPr>
          <a:xfrm>
            <a:off x="6132945" y="2964873"/>
            <a:ext cx="5394037" cy="1477328"/>
          </a:xfrm>
          <a:prstGeom prst="rect">
            <a:avLst/>
          </a:prstGeom>
          <a:noFill/>
        </p:spPr>
        <p:txBody>
          <a:bodyPr wrap="square" rtlCol="0">
            <a:spAutoFit/>
          </a:bodyPr>
          <a:lstStyle/>
          <a:p>
            <a:r>
              <a:rPr lang="en-US" dirty="0" smtClean="0"/>
              <a:t>We are digging deeper to further improve our partnership working by creating Newport Early Learning Community. Save the Children Wales are supporting us in this goal. Our goal is to make the pieces of our jigsaw fit even better……</a:t>
            </a:r>
            <a:endParaRPr lang="en-GB" dirty="0"/>
          </a:p>
        </p:txBody>
      </p:sp>
      <p:pic>
        <p:nvPicPr>
          <p:cNvPr id="13" name="Picture 12"/>
          <p:cNvPicPr>
            <a:picLocks noChangeAspect="1"/>
          </p:cNvPicPr>
          <p:nvPr/>
        </p:nvPicPr>
        <p:blipFill rotWithShape="1">
          <a:blip r:embed="rId3"/>
          <a:srcRect l="19148" t="8567" r="23139" b="17268"/>
          <a:stretch/>
        </p:blipFill>
        <p:spPr>
          <a:xfrm>
            <a:off x="7576348" y="4627904"/>
            <a:ext cx="2085246" cy="1783179"/>
          </a:xfrm>
          <a:prstGeom prst="rect">
            <a:avLst/>
          </a:prstGeom>
          <a:ln w="38100">
            <a:solidFill>
              <a:schemeClr val="tx1"/>
            </a:solidFill>
          </a:ln>
        </p:spPr>
      </p:pic>
      <p:sp>
        <p:nvSpPr>
          <p:cNvPr id="14" name="Rectangle 13">
            <a:extLst>
              <a:ext uri="{FF2B5EF4-FFF2-40B4-BE49-F238E27FC236}">
                <a16:creationId xmlns:a16="http://schemas.microsoft.com/office/drawing/2014/main" id="{DE64AC11-0EF6-4500-84FB-97E84A7208D7}"/>
              </a:ext>
            </a:extLst>
          </p:cNvPr>
          <p:cNvSpPr/>
          <p:nvPr/>
        </p:nvSpPr>
        <p:spPr>
          <a:xfrm>
            <a:off x="798946" y="2766069"/>
            <a:ext cx="4572000" cy="3901837"/>
          </a:xfrm>
          <a:prstGeom prst="rect">
            <a:avLst/>
          </a:prstGeom>
        </p:spPr>
        <p:txBody>
          <a:bodyPr>
            <a:spAutoFit/>
          </a:bodyPr>
          <a:lstStyle/>
          <a:p>
            <a:pPr algn="ctr">
              <a:lnSpc>
                <a:spcPct val="150000"/>
              </a:lnSpc>
            </a:pPr>
            <a:r>
              <a:rPr lang="en-GB" sz="2400" dirty="0" smtClean="0">
                <a:latin typeface="Gill Sans Infant Std" panose="020B0502020104020203" pitchFamily="34" charset="0"/>
              </a:rPr>
              <a:t>This means w</a:t>
            </a:r>
            <a:r>
              <a:rPr lang="en-GB" sz="2400" dirty="0" smtClean="0">
                <a:latin typeface="Gill Sans Infant Std" panose="020B0502020104020203" pitchFamily="34" charset="0"/>
              </a:rPr>
              <a:t>orking </a:t>
            </a:r>
            <a:r>
              <a:rPr lang="en-GB" sz="2400" dirty="0">
                <a:latin typeface="Gill Sans Infant Std" panose="020B0502020104020203" pitchFamily="34" charset="0"/>
              </a:rPr>
              <a:t>in partnership to improve children’s life chances by addressing how people work together across a community, and what is going on under the surface.</a:t>
            </a:r>
          </a:p>
        </p:txBody>
      </p:sp>
      <p:sp>
        <p:nvSpPr>
          <p:cNvPr id="11" name="Rectangle 10"/>
          <p:cNvSpPr/>
          <p:nvPr/>
        </p:nvSpPr>
        <p:spPr>
          <a:xfrm>
            <a:off x="901528" y="1483719"/>
            <a:ext cx="4366836" cy="1077218"/>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effectLst>
                  <a:outerShdw blurRad="12700" dist="38100" dir="2700000" algn="tl" rotWithShape="0">
                    <a:schemeClr val="accent5">
                      <a:lumMod val="60000"/>
                      <a:lumOff val="40000"/>
                    </a:schemeClr>
                  </a:outerShdw>
                </a:effectLst>
              </a:rPr>
              <a:t>We are taking a systems </a:t>
            </a:r>
          </a:p>
          <a:p>
            <a:pPr algn="ctr"/>
            <a:r>
              <a:rPr lang="en-US" sz="3200" b="1" cap="none" spc="0" dirty="0" smtClean="0">
                <a:ln w="9525">
                  <a:solidFill>
                    <a:schemeClr val="bg1"/>
                  </a:solidFill>
                  <a:prstDash val="solid"/>
                </a:ln>
                <a:effectLst>
                  <a:outerShdw blurRad="12700" dist="38100" dir="2700000" algn="tl" rotWithShape="0">
                    <a:schemeClr val="accent5">
                      <a:lumMod val="60000"/>
                      <a:lumOff val="40000"/>
                    </a:schemeClr>
                  </a:outerShdw>
                </a:effectLst>
              </a:rPr>
              <a:t>change approach</a:t>
            </a:r>
            <a:endParaRPr lang="en-US" sz="32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
        <p:nvSpPr>
          <p:cNvPr id="12" name="Rectangle 11"/>
          <p:cNvSpPr/>
          <p:nvPr/>
        </p:nvSpPr>
        <p:spPr>
          <a:xfrm>
            <a:off x="798946" y="40806"/>
            <a:ext cx="479067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Systems Change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2980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0"/>
          <p:cNvSpPr txBox="1">
            <a:spLocks/>
          </p:cNvSpPr>
          <p:nvPr/>
        </p:nvSpPr>
        <p:spPr>
          <a:xfrm>
            <a:off x="2158347" y="1392624"/>
            <a:ext cx="7669245" cy="4392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smtClean="0">
              <a:solidFill>
                <a:srgbClr val="FF0000"/>
              </a:solidFill>
            </a:endParaRPr>
          </a:p>
          <a:p>
            <a:endParaRPr lang="en-GB" sz="2400" smtClean="0"/>
          </a:p>
          <a:p>
            <a:endParaRPr lang="en-GB" sz="2400" dirty="0"/>
          </a:p>
        </p:txBody>
      </p:sp>
      <p:sp>
        <p:nvSpPr>
          <p:cNvPr id="3" name="Slide Number Placeholder 5"/>
          <p:cNvSpPr>
            <a:spLocks noGrp="1"/>
          </p:cNvSpPr>
          <p:nvPr>
            <p:ph type="sldNum" sz="quarter" idx="12"/>
          </p:nvPr>
        </p:nvSpPr>
        <p:spPr>
          <a:xfrm>
            <a:off x="9757510" y="6492875"/>
            <a:ext cx="77372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4" name="Title 1">
            <a:extLst>
              <a:ext uri="{FF2B5EF4-FFF2-40B4-BE49-F238E27FC236}">
                <a16:creationId xmlns:a16="http://schemas.microsoft.com/office/drawing/2014/main" id="{F6164ED3-C59D-42B1-A942-0BF9BCE34CDC}"/>
              </a:ext>
            </a:extLst>
          </p:cNvPr>
          <p:cNvSpPr txBox="1">
            <a:spLocks/>
          </p:cNvSpPr>
          <p:nvPr/>
        </p:nvSpPr>
        <p:spPr>
          <a:xfrm>
            <a:off x="2158347" y="363488"/>
            <a:ext cx="8282640" cy="662544"/>
          </a:xfrm>
          <a:prstGeom prst="rect">
            <a:avLst/>
          </a:prstGeom>
        </p:spPr>
        <p:txBody>
          <a:bodyPr vert="horz" lIns="0" tIns="0" rIns="0" bIns="0" rtlCol="0" anchor="ctr">
            <a:normAutofit/>
          </a:bodyPr>
          <a:lst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a:lstStyle>
          <a:p>
            <a:r>
              <a:rPr lang="en-GB" sz="3000" dirty="0">
                <a:solidFill>
                  <a:srgbClr val="DA291C"/>
                </a:solidFill>
                <a:latin typeface="+mn-lt"/>
              </a:rPr>
              <a:t>Overview of the Early Learning Communities project</a:t>
            </a:r>
          </a:p>
        </p:txBody>
      </p:sp>
      <p:sp>
        <p:nvSpPr>
          <p:cNvPr id="5" name="Rectangle 4">
            <a:extLst>
              <a:ext uri="{FF2B5EF4-FFF2-40B4-BE49-F238E27FC236}">
                <a16:creationId xmlns:a16="http://schemas.microsoft.com/office/drawing/2014/main" id="{F1BCE5A9-8648-4708-8662-7FB83DFDD9B8}"/>
              </a:ext>
            </a:extLst>
          </p:cNvPr>
          <p:cNvSpPr/>
          <p:nvPr/>
        </p:nvSpPr>
        <p:spPr>
          <a:xfrm>
            <a:off x="2315365" y="1030729"/>
            <a:ext cx="8281706" cy="5262979"/>
          </a:xfrm>
          <a:prstGeom prst="rect">
            <a:avLst/>
          </a:prstGeom>
        </p:spPr>
        <p:txBody>
          <a:bodyPr wrap="square">
            <a:spAutoFit/>
          </a:bodyPr>
          <a:lstStyle/>
          <a:p>
            <a:pPr lvl="0"/>
            <a:r>
              <a:rPr lang="en-GB" sz="2400" dirty="0"/>
              <a:t>Save the Children UK seeks to improve early learning outcomes for children growing up in poverty.  </a:t>
            </a:r>
          </a:p>
          <a:p>
            <a:pPr lvl="0"/>
            <a:endParaRPr lang="en-GB" sz="2400" dirty="0"/>
          </a:p>
          <a:p>
            <a:pPr lvl="0"/>
            <a:r>
              <a:rPr lang="en-GB" sz="2400" dirty="0"/>
              <a:t>The Early Learning Communities project aims to:</a:t>
            </a:r>
          </a:p>
          <a:p>
            <a:pPr lvl="0"/>
            <a:endParaRPr lang="en-GB" sz="2400" dirty="0"/>
          </a:p>
          <a:p>
            <a:pPr lvl="0"/>
            <a:r>
              <a:rPr lang="en-GB" sz="2400" i="1" dirty="0"/>
              <a:t>What?		</a:t>
            </a:r>
            <a:r>
              <a:rPr lang="en-GB" sz="2400" dirty="0"/>
              <a:t>Improve early learning outcomes</a:t>
            </a:r>
          </a:p>
          <a:p>
            <a:pPr lvl="0"/>
            <a:r>
              <a:rPr lang="en-GB" sz="2400" i="1" dirty="0"/>
              <a:t>Who?</a:t>
            </a:r>
            <a:r>
              <a:rPr lang="en-GB" sz="2400" dirty="0"/>
              <a:t>		For children growing up in poverty</a:t>
            </a:r>
          </a:p>
          <a:p>
            <a:pPr lvl="0"/>
            <a:r>
              <a:rPr lang="en-GB" sz="2400" i="1" dirty="0"/>
              <a:t>How?</a:t>
            </a:r>
            <a:r>
              <a:rPr lang="en-GB" sz="2400" dirty="0"/>
              <a:t>		Through the cumulative effects of 				strategic/systemic and programmatic activities in 		each area.</a:t>
            </a:r>
          </a:p>
          <a:p>
            <a:pPr lvl="0"/>
            <a:endParaRPr lang="en-GB" sz="2400" dirty="0"/>
          </a:p>
          <a:p>
            <a:pPr lvl="0"/>
            <a:r>
              <a:rPr lang="en-GB" sz="2400" dirty="0"/>
              <a:t>We are testing this approach by partnering with organisations with the same ambition in four Communities across the UK.</a:t>
            </a:r>
          </a:p>
          <a:p>
            <a:pPr lvl="0"/>
            <a:endParaRPr lang="en-GB" sz="2400" dirty="0">
              <a:latin typeface="Gill Sans Infant Std" panose="020B0502020104020203" pitchFamily="34" charset="0"/>
            </a:endParaRPr>
          </a:p>
        </p:txBody>
      </p:sp>
      <p:pic>
        <p:nvPicPr>
          <p:cNvPr id="6" name="Picture 4" descr="Image result for save the children logo"/>
          <p:cNvPicPr>
            <a:picLocks noChangeAspect="1" noChangeArrowheads="1"/>
          </p:cNvPicPr>
          <p:nvPr/>
        </p:nvPicPr>
        <p:blipFill rotWithShape="1">
          <a:blip r:embed="rId2">
            <a:extLst>
              <a:ext uri="{28A0092B-C50C-407E-A947-70E740481C1C}">
                <a14:useLocalDpi xmlns:a14="http://schemas.microsoft.com/office/drawing/2010/main" val="0"/>
              </a:ext>
            </a:extLst>
          </a:blip>
          <a:srcRect t="36211" b="39705"/>
          <a:stretch/>
        </p:blipFill>
        <p:spPr bwMode="auto">
          <a:xfrm>
            <a:off x="4295931" y="6016883"/>
            <a:ext cx="3125771" cy="75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7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png">
            <a:extLst>
              <a:ext uri="{FF2B5EF4-FFF2-40B4-BE49-F238E27FC236}">
                <a16:creationId xmlns:a16="http://schemas.microsoft.com/office/drawing/2014/main" id="{46ACF780-680E-4B58-8714-721F0CA015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1" t="15118" r="61936" b="13043"/>
          <a:stretch/>
        </p:blipFill>
        <p:spPr bwMode="auto">
          <a:xfrm>
            <a:off x="5342328" y="0"/>
            <a:ext cx="5724128" cy="685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mage result for save the children logo"/>
          <p:cNvPicPr>
            <a:picLocks noChangeAspect="1" noChangeArrowheads="1"/>
          </p:cNvPicPr>
          <p:nvPr/>
        </p:nvPicPr>
        <p:blipFill rotWithShape="1">
          <a:blip r:embed="rId3">
            <a:extLst>
              <a:ext uri="{28A0092B-C50C-407E-A947-70E740481C1C}">
                <a14:useLocalDpi xmlns:a14="http://schemas.microsoft.com/office/drawing/2010/main" val="0"/>
              </a:ext>
            </a:extLst>
          </a:blip>
          <a:srcRect t="36211" b="39705"/>
          <a:stretch/>
        </p:blipFill>
        <p:spPr bwMode="auto">
          <a:xfrm>
            <a:off x="1051005" y="5837329"/>
            <a:ext cx="3125771" cy="75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4182" y="1228436"/>
            <a:ext cx="4119418" cy="4801314"/>
          </a:xfrm>
          <a:prstGeom prst="rect">
            <a:avLst/>
          </a:prstGeom>
          <a:noFill/>
        </p:spPr>
        <p:txBody>
          <a:bodyPr wrap="square" rtlCol="0">
            <a:spAutoFit/>
          </a:bodyPr>
          <a:lstStyle/>
          <a:p>
            <a:r>
              <a:rPr lang="en-US" dirty="0" smtClean="0"/>
              <a:t>Save the Children have developed a toolkit for Newport Early Learning Community based on research and evidence. The toolkit:</a:t>
            </a:r>
          </a:p>
          <a:p>
            <a:pPr marL="285750" indent="-285750">
              <a:buFont typeface="Arial" panose="020B0604020202020204" pitchFamily="34" charset="0"/>
              <a:buChar char="•"/>
            </a:pPr>
            <a:r>
              <a:rPr lang="en-US" dirty="0" smtClean="0"/>
              <a:t>Draws together conversations across all Early Learning communities</a:t>
            </a:r>
          </a:p>
          <a:p>
            <a:pPr marL="285750" indent="-285750">
              <a:buFont typeface="Arial" panose="020B0604020202020204" pitchFamily="34" charset="0"/>
              <a:buChar char="•"/>
            </a:pPr>
            <a:r>
              <a:rPr lang="en-US" dirty="0" smtClean="0"/>
              <a:t>Gives a process for developing an Early Learning </a:t>
            </a:r>
            <a:r>
              <a:rPr lang="en-US" dirty="0" err="1" smtClean="0"/>
              <a:t>Startegy</a:t>
            </a:r>
            <a:r>
              <a:rPr lang="en-US" dirty="0" smtClean="0"/>
              <a:t> for our local area</a:t>
            </a:r>
          </a:p>
          <a:p>
            <a:pPr marL="285750" indent="-285750">
              <a:buFont typeface="Arial" panose="020B0604020202020204" pitchFamily="34" charset="0"/>
              <a:buChar char="•"/>
            </a:pPr>
            <a:r>
              <a:rPr lang="en-US" dirty="0" smtClean="0"/>
              <a:t>Provides a template for our local strategy</a:t>
            </a:r>
          </a:p>
          <a:p>
            <a:pPr marL="285750" indent="-285750">
              <a:buFont typeface="Arial" panose="020B0604020202020204" pitchFamily="34" charset="0"/>
              <a:buChar char="•"/>
            </a:pPr>
            <a:r>
              <a:rPr lang="en-US" dirty="0" smtClean="0"/>
              <a:t>Provides a tool for engaging with the evidence on improving early learning outcomes</a:t>
            </a:r>
          </a:p>
          <a:p>
            <a:pPr marL="285750" indent="-285750">
              <a:buFont typeface="Arial" panose="020B0604020202020204" pitchFamily="34" charset="0"/>
              <a:buChar char="•"/>
            </a:pPr>
            <a:r>
              <a:rPr lang="en-US" dirty="0" smtClean="0"/>
              <a:t>Provides resources and expertise</a:t>
            </a:r>
          </a:p>
          <a:p>
            <a:pPr marL="285750" indent="-285750">
              <a:buFont typeface="Arial" panose="020B0604020202020204" pitchFamily="34" charset="0"/>
              <a:buChar char="•"/>
            </a:pPr>
            <a:r>
              <a:rPr lang="en-US" dirty="0" smtClean="0"/>
              <a:t>Enables us to continuously reflect, test and learn</a:t>
            </a:r>
          </a:p>
          <a:p>
            <a:endParaRPr lang="en-GB" dirty="0"/>
          </a:p>
        </p:txBody>
      </p:sp>
      <p:sp>
        <p:nvSpPr>
          <p:cNvPr id="6" name="Footer Placeholder 3">
            <a:extLst>
              <a:ext uri="{FF2B5EF4-FFF2-40B4-BE49-F238E27FC236}">
                <a16:creationId xmlns:a16="http://schemas.microsoft.com/office/drawing/2014/main" id="{97C2BAD1-2D55-4DB8-892F-C5E9F3F15F2F}"/>
              </a:ext>
            </a:extLst>
          </p:cNvPr>
          <p:cNvSpPr>
            <a:spLocks noGrp="1"/>
          </p:cNvSpPr>
          <p:nvPr>
            <p:ph type="ftr" sz="quarter" idx="11"/>
          </p:nvPr>
        </p:nvSpPr>
        <p:spPr>
          <a:xfrm>
            <a:off x="7198622" y="6492875"/>
            <a:ext cx="3824978" cy="365125"/>
          </a:xfrm>
        </p:spPr>
        <p:txBody>
          <a:bodyPr/>
          <a:lstStyle/>
          <a:p>
            <a:r>
              <a:rPr lang="en-GB">
                <a:solidFill>
                  <a:srgbClr val="222221"/>
                </a:solidFill>
              </a:rPr>
              <a:t>SCUK UK Programmes – INTERNAL USE ONLY </a:t>
            </a:r>
            <a:endParaRPr lang="en-US">
              <a:solidFill>
                <a:srgbClr val="222221"/>
              </a:solidFill>
            </a:endParaRPr>
          </a:p>
        </p:txBody>
      </p:sp>
      <p:sp>
        <p:nvSpPr>
          <p:cNvPr id="7" name="Slide Number Placeholder 4">
            <a:extLst>
              <a:ext uri="{FF2B5EF4-FFF2-40B4-BE49-F238E27FC236}">
                <a16:creationId xmlns:a16="http://schemas.microsoft.com/office/drawing/2014/main" id="{B60908D6-6C15-4C91-8531-35B4FB97A868}"/>
              </a:ext>
            </a:extLst>
          </p:cNvPr>
          <p:cNvSpPr>
            <a:spLocks noGrp="1"/>
          </p:cNvSpPr>
          <p:nvPr>
            <p:ph type="sldNum" sz="quarter" idx="12"/>
          </p:nvPr>
        </p:nvSpPr>
        <p:spPr>
          <a:xfrm>
            <a:off x="12703910" y="6492875"/>
            <a:ext cx="773723" cy="365125"/>
          </a:xfrm>
        </p:spPr>
        <p:txBody>
          <a:bodyPr/>
          <a:lstStyle/>
          <a:p>
            <a:fld id="{C3FDE51E-0052-334C-A4B2-C567FE9F326F}" type="slidenum">
              <a:rPr lang="en-US" smtClean="0">
                <a:solidFill>
                  <a:srgbClr val="222221"/>
                </a:solidFill>
              </a:rPr>
              <a:pPr/>
              <a:t>14</a:t>
            </a:fld>
            <a:endParaRPr lang="en-US">
              <a:solidFill>
                <a:srgbClr val="222221"/>
              </a:solidFill>
            </a:endParaRPr>
          </a:p>
        </p:txBody>
      </p:sp>
      <p:sp>
        <p:nvSpPr>
          <p:cNvPr id="9" name="Title 1">
            <a:extLst>
              <a:ext uri="{FF2B5EF4-FFF2-40B4-BE49-F238E27FC236}">
                <a16:creationId xmlns:a16="http://schemas.microsoft.com/office/drawing/2014/main" id="{1721C04E-A390-4DE6-ACA0-AA77C4B885E4}"/>
              </a:ext>
            </a:extLst>
          </p:cNvPr>
          <p:cNvSpPr txBox="1">
            <a:spLocks/>
          </p:cNvSpPr>
          <p:nvPr/>
        </p:nvSpPr>
        <p:spPr>
          <a:xfrm>
            <a:off x="532280" y="206470"/>
            <a:ext cx="4141320" cy="662544"/>
          </a:xfrm>
          <a:prstGeom prst="rect">
            <a:avLst/>
          </a:prstGeom>
        </p:spPr>
        <p:txBody>
          <a:bodyPr vert="horz" lIns="0" tIns="0" rIns="0" bIns="0" rtlCol="0" anchor="ctr">
            <a:normAutofit fontScale="70000" lnSpcReduction="20000"/>
          </a:bodyPr>
          <a:lst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a:lstStyle>
          <a:p>
            <a:pPr algn="ctr"/>
            <a:r>
              <a:rPr lang="en-GB" sz="3600" dirty="0">
                <a:solidFill>
                  <a:srgbClr val="DA291C"/>
                </a:solidFill>
                <a:latin typeface="+mn-lt"/>
              </a:rPr>
              <a:t>The </a:t>
            </a:r>
            <a:r>
              <a:rPr lang="en-GB" sz="3600" dirty="0" smtClean="0">
                <a:solidFill>
                  <a:srgbClr val="DA291C"/>
                </a:solidFill>
                <a:latin typeface="+mn-lt"/>
              </a:rPr>
              <a:t>Newport Early Learning</a:t>
            </a:r>
          </a:p>
          <a:p>
            <a:pPr algn="ctr"/>
            <a:r>
              <a:rPr lang="en-GB" sz="3600" dirty="0" smtClean="0">
                <a:solidFill>
                  <a:srgbClr val="DA291C"/>
                </a:solidFill>
                <a:latin typeface="+mn-lt"/>
              </a:rPr>
              <a:t> Community Toolkit </a:t>
            </a:r>
            <a:endParaRPr lang="en-GB" sz="3600" dirty="0">
              <a:solidFill>
                <a:srgbClr val="DA291C"/>
              </a:solidFill>
              <a:latin typeface="+mn-lt"/>
            </a:endParaRPr>
          </a:p>
        </p:txBody>
      </p:sp>
    </p:spTree>
    <p:extLst>
      <p:ext uri="{BB962C8B-B14F-4D97-AF65-F5344CB8AC3E}">
        <p14:creationId xmlns:p14="http://schemas.microsoft.com/office/powerpoint/2010/main" val="50921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bs.twimg.com/media/D9csz7UXsAIRAX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354" y="1670462"/>
            <a:ext cx="4157683" cy="41576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pbs.twimg.com/media/D9crnb7WkAA8mW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3927" y="1670462"/>
            <a:ext cx="4133055" cy="41330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25457" y="-83864"/>
            <a:ext cx="7555786" cy="1323439"/>
          </a:xfrm>
          <a:prstGeom prst="rect">
            <a:avLst/>
          </a:prstGeom>
          <a:noFill/>
        </p:spPr>
        <p:txBody>
          <a:bodyPr wrap="non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Partners working together to bring</a:t>
            </a:r>
          </a:p>
          <a:p>
            <a:pPr algn="ctr"/>
            <a:r>
              <a:rPr lang="en-US" sz="4000" b="1" dirty="0">
                <a:ln w="9525">
                  <a:solidFill>
                    <a:schemeClr val="bg1"/>
                  </a:solidFill>
                  <a:prstDash val="solid"/>
                </a:ln>
                <a:effectLst>
                  <a:outerShdw blurRad="12700" dist="38100" dir="2700000" algn="tl" rotWithShape="0">
                    <a:schemeClr val="bg1">
                      <a:lumMod val="50000"/>
                    </a:schemeClr>
                  </a:outerShdw>
                </a:effectLst>
              </a:rPr>
              <a:t>a</a:t>
            </a:r>
            <a:r>
              <a:rPr lang="en-US" sz="4000" b="1" dirty="0" smtClean="0">
                <a:ln w="9525">
                  <a:solidFill>
                    <a:schemeClr val="bg1"/>
                  </a:solidFill>
                  <a:prstDash val="solid"/>
                </a:ln>
                <a:effectLst>
                  <a:outerShdw blurRad="12700" dist="38100" dir="2700000" algn="tl" rotWithShape="0">
                    <a:schemeClr val="bg1">
                      <a:lumMod val="50000"/>
                    </a:schemeClr>
                  </a:outerShdw>
                </a:effectLst>
              </a:rPr>
              <a:t>bout systems change</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1043709" y="6031345"/>
            <a:ext cx="10326638" cy="646331"/>
          </a:xfrm>
          <a:prstGeom prst="rect">
            <a:avLst/>
          </a:prstGeom>
          <a:noFill/>
        </p:spPr>
        <p:txBody>
          <a:bodyPr wrap="square" rtlCol="0">
            <a:spAutoFit/>
          </a:bodyPr>
          <a:lstStyle/>
          <a:p>
            <a:pPr algn="ctr"/>
            <a:r>
              <a:rPr lang="en-US" dirty="0" smtClean="0"/>
              <a:t>We have already begun this work in </a:t>
            </a:r>
            <a:r>
              <a:rPr lang="en-US" dirty="0" err="1" smtClean="0"/>
              <a:t>Bettws</a:t>
            </a:r>
            <a:r>
              <a:rPr lang="en-US" dirty="0" smtClean="0"/>
              <a:t>. Partners have come together to discuss provision and think of smarter ways of working. </a:t>
            </a:r>
            <a:endParaRPr lang="en-GB" dirty="0"/>
          </a:p>
        </p:txBody>
      </p:sp>
      <p:pic>
        <p:nvPicPr>
          <p:cNvPr id="8" name="Picture 4" descr="Image result for save the children logo"/>
          <p:cNvPicPr>
            <a:picLocks noChangeAspect="1" noChangeArrowheads="1"/>
          </p:cNvPicPr>
          <p:nvPr/>
        </p:nvPicPr>
        <p:blipFill rotWithShape="1">
          <a:blip r:embed="rId4">
            <a:extLst>
              <a:ext uri="{28A0092B-C50C-407E-A947-70E740481C1C}">
                <a14:useLocalDpi xmlns:a14="http://schemas.microsoft.com/office/drawing/2010/main" val="0"/>
              </a:ext>
            </a:extLst>
          </a:blip>
          <a:srcRect t="36211" b="39705"/>
          <a:stretch/>
        </p:blipFill>
        <p:spPr bwMode="auto">
          <a:xfrm>
            <a:off x="4887913" y="1147047"/>
            <a:ext cx="2594313" cy="523415"/>
          </a:xfrm>
          <a:prstGeom prst="rect">
            <a:avLst/>
          </a:prstGeom>
          <a:noFill/>
          <a:extLst>
            <a:ext uri="{909E8E84-426E-40DD-AFC4-6F175D3DCCD1}">
              <a14:hiddenFill xmlns:a14="http://schemas.microsoft.com/office/drawing/2010/main">
                <a:solidFill>
                  <a:srgbClr val="FFFFFF"/>
                </a:solidFill>
              </a14:hiddenFill>
            </a:ext>
          </a:extLst>
        </p:spPr>
      </p:pic>
      <p:pic>
        <p:nvPicPr>
          <p:cNvPr id="9" name="Shape 108"/>
          <p:cNvPicPr preferRelativeResize="0"/>
          <p:nvPr/>
        </p:nvPicPr>
        <p:blipFill rotWithShape="1">
          <a:blip r:embed="rId5">
            <a:alphaModFix/>
          </a:blip>
          <a:srcRect/>
          <a:stretch/>
        </p:blipFill>
        <p:spPr>
          <a:xfrm>
            <a:off x="8958167" y="575028"/>
            <a:ext cx="755959" cy="846164"/>
          </a:xfrm>
          <a:prstGeom prst="rect">
            <a:avLst/>
          </a:prstGeom>
          <a:noFill/>
          <a:ln>
            <a:noFill/>
          </a:ln>
        </p:spPr>
      </p:pic>
      <p:pic>
        <p:nvPicPr>
          <p:cNvPr id="10" name="Shape 108"/>
          <p:cNvPicPr preferRelativeResize="0"/>
          <p:nvPr/>
        </p:nvPicPr>
        <p:blipFill rotWithShape="1">
          <a:blip r:embed="rId5">
            <a:alphaModFix/>
          </a:blip>
          <a:srcRect/>
          <a:stretch/>
        </p:blipFill>
        <p:spPr>
          <a:xfrm>
            <a:off x="2779380" y="659557"/>
            <a:ext cx="755959" cy="846164"/>
          </a:xfrm>
          <a:prstGeom prst="rect">
            <a:avLst/>
          </a:prstGeom>
          <a:noFill/>
          <a:ln>
            <a:noFill/>
          </a:ln>
        </p:spPr>
      </p:pic>
      <p:pic>
        <p:nvPicPr>
          <p:cNvPr id="11" name="Picture 9" descr="banner millbro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74717" y="109450"/>
            <a:ext cx="549958" cy="57980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a:srcRect l="19148" t="8567" r="23139" b="17268"/>
          <a:stretch/>
        </p:blipFill>
        <p:spPr>
          <a:xfrm>
            <a:off x="5511731" y="3638828"/>
            <a:ext cx="854501" cy="730719"/>
          </a:xfrm>
          <a:prstGeom prst="rect">
            <a:avLst/>
          </a:prstGeom>
          <a:ln w="38100">
            <a:solidFill>
              <a:schemeClr val="tx1"/>
            </a:solidFill>
          </a:ln>
        </p:spPr>
      </p:pic>
      <p:pic>
        <p:nvPicPr>
          <p:cNvPr id="13" name="Picture 9" descr="banner millbro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605" y="255961"/>
            <a:ext cx="549958" cy="57980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3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B60908D6-6C15-4C91-8531-35B4FB97A868}"/>
              </a:ext>
            </a:extLst>
          </p:cNvPr>
          <p:cNvSpPr>
            <a:spLocks noGrp="1"/>
          </p:cNvSpPr>
          <p:nvPr>
            <p:ph type="sldNum" sz="quarter" idx="12"/>
          </p:nvPr>
        </p:nvSpPr>
        <p:spPr>
          <a:xfrm>
            <a:off x="8030310" y="6441019"/>
            <a:ext cx="773723" cy="365125"/>
          </a:xfrm>
        </p:spPr>
        <p:txBody>
          <a:bodyPr/>
          <a:lstStyle/>
          <a:p>
            <a:fld id="{C3FDE51E-0052-334C-A4B2-C567FE9F326F}" type="slidenum">
              <a:rPr lang="en-US" smtClean="0">
                <a:solidFill>
                  <a:srgbClr val="222221"/>
                </a:solidFill>
              </a:rPr>
              <a:pPr/>
              <a:t>16</a:t>
            </a:fld>
            <a:endParaRPr lang="en-US">
              <a:solidFill>
                <a:srgbClr val="222221"/>
              </a:solidFill>
            </a:endParaRPr>
          </a:p>
        </p:txBody>
      </p:sp>
      <p:pic>
        <p:nvPicPr>
          <p:cNvPr id="6" name="Picture 5"/>
          <p:cNvPicPr>
            <a:picLocks noChangeAspect="1"/>
          </p:cNvPicPr>
          <p:nvPr/>
        </p:nvPicPr>
        <p:blipFill rotWithShape="1">
          <a:blip r:embed="rId2"/>
          <a:srcRect l="19148" t="8567" r="23139" b="17268"/>
          <a:stretch/>
        </p:blipFill>
        <p:spPr>
          <a:xfrm>
            <a:off x="4615954" y="2268054"/>
            <a:ext cx="2906708" cy="2485645"/>
          </a:xfrm>
          <a:prstGeom prst="rect">
            <a:avLst/>
          </a:prstGeom>
          <a:ln w="38100">
            <a:solidFill>
              <a:schemeClr val="tx1"/>
            </a:solidFill>
          </a:ln>
        </p:spPr>
      </p:pic>
      <p:sp>
        <p:nvSpPr>
          <p:cNvPr id="7" name="Rectangle 6"/>
          <p:cNvSpPr/>
          <p:nvPr/>
        </p:nvSpPr>
        <p:spPr>
          <a:xfrm>
            <a:off x="745671" y="390390"/>
            <a:ext cx="10737618" cy="1323439"/>
          </a:xfrm>
          <a:prstGeom prst="rect">
            <a:avLst/>
          </a:prstGeom>
          <a:noFill/>
        </p:spPr>
        <p:txBody>
          <a:bodyPr wrap="none" lIns="91440" tIns="45720" rIns="91440" bIns="45720">
            <a:spAutoFit/>
          </a:bodyPr>
          <a:lstStyle/>
          <a:p>
            <a:pPr algn="ctr"/>
            <a:r>
              <a:rPr lang="en-US" sz="40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Together we can connect the pieces of the </a:t>
            </a:r>
            <a:r>
              <a:rPr lang="en-US" sz="4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Jigsaw </a:t>
            </a:r>
          </a:p>
          <a:p>
            <a:pPr algn="ctr"/>
            <a:r>
              <a:rPr lang="en-US" sz="4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a</a:t>
            </a:r>
            <a:r>
              <a:rPr lang="en-US" sz="40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nd make a difference</a:t>
            </a:r>
            <a:endParaRPr lang="en-US" sz="40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8" name="Picture 4" descr="Image result for save the children logo"/>
          <p:cNvPicPr>
            <a:picLocks noChangeAspect="1" noChangeArrowheads="1"/>
          </p:cNvPicPr>
          <p:nvPr/>
        </p:nvPicPr>
        <p:blipFill rotWithShape="1">
          <a:blip r:embed="rId3">
            <a:extLst>
              <a:ext uri="{28A0092B-C50C-407E-A947-70E740481C1C}">
                <a14:useLocalDpi xmlns:a14="http://schemas.microsoft.com/office/drawing/2010/main" val="0"/>
              </a:ext>
            </a:extLst>
          </a:blip>
          <a:srcRect t="36211" b="39705"/>
          <a:stretch/>
        </p:blipFill>
        <p:spPr bwMode="auto">
          <a:xfrm>
            <a:off x="4506423" y="6105183"/>
            <a:ext cx="3125771" cy="752817"/>
          </a:xfrm>
          <a:prstGeom prst="rect">
            <a:avLst/>
          </a:prstGeom>
          <a:noFill/>
          <a:extLst>
            <a:ext uri="{909E8E84-426E-40DD-AFC4-6F175D3DCCD1}">
              <a14:hiddenFill xmlns:a14="http://schemas.microsoft.com/office/drawing/2010/main">
                <a:solidFill>
                  <a:srgbClr val="FFFFFF"/>
                </a:solidFill>
              </a14:hiddenFill>
            </a:ext>
          </a:extLst>
        </p:spPr>
      </p:pic>
      <p:pic>
        <p:nvPicPr>
          <p:cNvPr id="9" name="Shape 108"/>
          <p:cNvPicPr preferRelativeResize="0"/>
          <p:nvPr/>
        </p:nvPicPr>
        <p:blipFill rotWithShape="1">
          <a:blip r:embed="rId4">
            <a:alphaModFix/>
          </a:blip>
          <a:srcRect/>
          <a:stretch/>
        </p:blipFill>
        <p:spPr>
          <a:xfrm>
            <a:off x="7859040" y="5881646"/>
            <a:ext cx="755959" cy="846164"/>
          </a:xfrm>
          <a:prstGeom prst="rect">
            <a:avLst/>
          </a:prstGeom>
          <a:noFill/>
          <a:ln>
            <a:noFill/>
          </a:ln>
        </p:spPr>
      </p:pic>
      <p:pic>
        <p:nvPicPr>
          <p:cNvPr id="10" name="Shape 108"/>
          <p:cNvPicPr preferRelativeResize="0"/>
          <p:nvPr/>
        </p:nvPicPr>
        <p:blipFill rotWithShape="1">
          <a:blip r:embed="rId4">
            <a:alphaModFix/>
          </a:blip>
          <a:srcRect/>
          <a:stretch/>
        </p:blipFill>
        <p:spPr>
          <a:xfrm>
            <a:off x="3333562" y="5881646"/>
            <a:ext cx="755959" cy="846164"/>
          </a:xfrm>
          <a:prstGeom prst="rect">
            <a:avLst/>
          </a:prstGeom>
          <a:noFill/>
          <a:ln>
            <a:noFill/>
          </a:ln>
        </p:spPr>
      </p:pic>
    </p:spTree>
    <p:extLst>
      <p:ext uri="{BB962C8B-B14F-4D97-AF65-F5344CB8AC3E}">
        <p14:creationId xmlns:p14="http://schemas.microsoft.com/office/powerpoint/2010/main" val="9931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13583" t="17010" r="15543" b="66925"/>
          <a:stretch>
            <a:fillRect/>
          </a:stretch>
        </p:blipFill>
        <p:spPr bwMode="auto">
          <a:xfrm>
            <a:off x="1783195" y="170440"/>
            <a:ext cx="864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 name="Rectangle 2"/>
          <p:cNvSpPr/>
          <p:nvPr/>
        </p:nvSpPr>
        <p:spPr>
          <a:xfrm>
            <a:off x="641801" y="1107065"/>
            <a:ext cx="10600402"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Millbrook as a key agent of change</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856648" y="2165684"/>
            <a:ext cx="10645541" cy="1477328"/>
          </a:xfrm>
          <a:prstGeom prst="rect">
            <a:avLst/>
          </a:prstGeom>
          <a:noFill/>
        </p:spPr>
        <p:txBody>
          <a:bodyPr wrap="square" rtlCol="0">
            <a:spAutoFit/>
          </a:bodyPr>
          <a:lstStyle/>
          <a:p>
            <a:r>
              <a:rPr lang="en-US" dirty="0" smtClean="0"/>
              <a:t>We have been researching approaches to improve the life chances and attainment of our children for many years. Our research has been local, national and on an international scale even visiting community school settings in the USA. </a:t>
            </a:r>
          </a:p>
          <a:p>
            <a:r>
              <a:rPr lang="en-US" dirty="0" smtClean="0"/>
              <a:t>As a result of the research we have worked with Newport City Council and other key partners to develop a multi-agency approach. We have helped to pilot Children First – a place-based approach based a theory of change.</a:t>
            </a:r>
            <a:endParaRPr lang="en-GB" dirty="0"/>
          </a:p>
        </p:txBody>
      </p:sp>
      <p:sp>
        <p:nvSpPr>
          <p:cNvPr id="5" name="Rectangle 4"/>
          <p:cNvSpPr/>
          <p:nvPr/>
        </p:nvSpPr>
        <p:spPr>
          <a:xfrm>
            <a:off x="4501555" y="3778301"/>
            <a:ext cx="2953051"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000000"/>
                </a:solidFill>
                <a:effectLst>
                  <a:outerShdw blurRad="50800" dist="39000" dir="5460000" algn="tl">
                    <a:srgbClr val="000000">
                      <a:alpha val="38000"/>
                    </a:srgbClr>
                  </a:outerShdw>
                </a:effectLst>
                <a:latin typeface="Book Antiqua" panose="02040602050305030304" pitchFamily="18" charset="0"/>
                <a:cs typeface="Arial" charset="0"/>
              </a:rPr>
              <a:t>It takes a whole village </a:t>
            </a:r>
          </a:p>
          <a:p>
            <a:pPr algn="ctr">
              <a:defRPr/>
            </a:pPr>
            <a:r>
              <a:rPr lang="en-US" sz="2000" b="1" dirty="0">
                <a:ln w="11430"/>
                <a:solidFill>
                  <a:srgbClr val="000000"/>
                </a:solidFill>
                <a:effectLst>
                  <a:outerShdw blurRad="50800" dist="39000" dir="5460000" algn="tl">
                    <a:srgbClr val="000000">
                      <a:alpha val="38000"/>
                    </a:srgbClr>
                  </a:outerShdw>
                </a:effectLst>
                <a:latin typeface="Book Antiqua" panose="02040602050305030304" pitchFamily="18" charset="0"/>
                <a:cs typeface="Arial" charset="0"/>
              </a:rPr>
              <a:t>to raise a child…</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358" y="456680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99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13583" t="17010" r="15543" b="66925"/>
          <a:stretch>
            <a:fillRect/>
          </a:stretch>
        </p:blipFill>
        <p:spPr bwMode="auto">
          <a:xfrm>
            <a:off x="1783525" y="67613"/>
            <a:ext cx="864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6089" y="5380522"/>
            <a:ext cx="1229175" cy="125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l="45522" t="30463" r="29382" b="29126"/>
          <a:stretch>
            <a:fillRect/>
          </a:stretch>
        </p:blipFill>
        <p:spPr bwMode="auto">
          <a:xfrm>
            <a:off x="2067456" y="1439280"/>
            <a:ext cx="4002088"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5" name="Oval 14"/>
          <p:cNvSpPr/>
          <p:nvPr/>
        </p:nvSpPr>
        <p:spPr>
          <a:xfrm>
            <a:off x="3130511" y="2348705"/>
            <a:ext cx="1754188" cy="2087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Rectangle 11"/>
          <p:cNvSpPr/>
          <p:nvPr/>
        </p:nvSpPr>
        <p:spPr>
          <a:xfrm>
            <a:off x="6957974" y="1085337"/>
            <a:ext cx="3814185"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dirty="0">
                <a:ln w="11430"/>
                <a:solidFill>
                  <a:srgbClr val="FF0000"/>
                </a:solidFill>
                <a:effectLst>
                  <a:outerShdw blurRad="50800" dist="39000" dir="5460000" algn="tl">
                    <a:srgbClr val="000000">
                      <a:alpha val="38000"/>
                    </a:srgbClr>
                  </a:outerShdw>
                </a:effectLst>
                <a:cs typeface="+mn-cs"/>
              </a:rPr>
              <a:t>Our Philosophy…</a:t>
            </a:r>
          </a:p>
        </p:txBody>
      </p:sp>
      <p:sp>
        <p:nvSpPr>
          <p:cNvPr id="16" name="TextBox 15"/>
          <p:cNvSpPr txBox="1"/>
          <p:nvPr/>
        </p:nvSpPr>
        <p:spPr>
          <a:xfrm>
            <a:off x="3638550" y="2968491"/>
            <a:ext cx="792163" cy="368300"/>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GB" altLang="en-US" sz="1800" b="1" dirty="0" smtClean="0">
                <a:solidFill>
                  <a:srgbClr val="FF0000"/>
                </a:solidFill>
                <a:effectLst>
                  <a:outerShdw blurRad="38100" dist="38100" dir="2700000" algn="tl">
                    <a:srgbClr val="C0C0C0"/>
                  </a:outerShdw>
                </a:effectLst>
                <a:latin typeface="Comic Sans MS" pitchFamily="66" charset="0"/>
                <a:cs typeface="+mn-cs"/>
              </a:rPr>
              <a:t>Child</a:t>
            </a:r>
          </a:p>
        </p:txBody>
      </p:sp>
      <p:sp>
        <p:nvSpPr>
          <p:cNvPr id="17" name="TextBox 16"/>
          <p:cNvSpPr txBox="1"/>
          <p:nvPr/>
        </p:nvSpPr>
        <p:spPr>
          <a:xfrm>
            <a:off x="4309344" y="3705890"/>
            <a:ext cx="936625" cy="369887"/>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GB" altLang="en-US" sz="1800" b="1" dirty="0" smtClean="0">
                <a:solidFill>
                  <a:srgbClr val="FF0000"/>
                </a:solidFill>
                <a:effectLst>
                  <a:outerShdw blurRad="38100" dist="38100" dir="2700000" algn="tl">
                    <a:srgbClr val="C0C0C0"/>
                  </a:outerShdw>
                </a:effectLst>
                <a:latin typeface="Comic Sans MS" pitchFamily="66" charset="0"/>
                <a:cs typeface="+mn-cs"/>
              </a:rPr>
              <a:t>Family</a:t>
            </a:r>
          </a:p>
        </p:txBody>
      </p:sp>
      <p:sp>
        <p:nvSpPr>
          <p:cNvPr id="18" name="TextBox 17"/>
          <p:cNvSpPr txBox="1"/>
          <p:nvPr/>
        </p:nvSpPr>
        <p:spPr>
          <a:xfrm>
            <a:off x="2100110" y="4016878"/>
            <a:ext cx="1338262" cy="369888"/>
          </a:xfrm>
          <a:prstGeom prst="rect">
            <a:avLst/>
          </a:prstGeom>
          <a:noFill/>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GB" altLang="en-US" sz="1800" b="1" dirty="0" smtClean="0">
                <a:solidFill>
                  <a:srgbClr val="FF0000"/>
                </a:solidFill>
                <a:effectLst>
                  <a:outerShdw blurRad="38100" dist="38100" dir="2700000" algn="tl">
                    <a:srgbClr val="C0C0C0"/>
                  </a:outerShdw>
                </a:effectLst>
                <a:latin typeface="Comic Sans MS" pitchFamily="66" charset="0"/>
                <a:cs typeface="+mn-cs"/>
              </a:rPr>
              <a:t>Community</a:t>
            </a:r>
          </a:p>
        </p:txBody>
      </p:sp>
      <p:sp>
        <p:nvSpPr>
          <p:cNvPr id="19" name="TextBox 7"/>
          <p:cNvSpPr txBox="1">
            <a:spLocks noChangeArrowheads="1"/>
          </p:cNvSpPr>
          <p:nvPr/>
        </p:nvSpPr>
        <p:spPr bwMode="auto">
          <a:xfrm>
            <a:off x="7121613" y="1838325"/>
            <a:ext cx="48958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1800" dirty="0">
                <a:latin typeface="+mn-lt"/>
              </a:rPr>
              <a:t>Happy children learn</a:t>
            </a:r>
          </a:p>
          <a:p>
            <a:pPr eaLnBrk="1" hangingPunct="1">
              <a:spcBef>
                <a:spcPct val="0"/>
              </a:spcBef>
            </a:pPr>
            <a:r>
              <a:rPr lang="en-GB" altLang="en-US" sz="1800" dirty="0">
                <a:latin typeface="+mn-lt"/>
              </a:rPr>
              <a:t>To support the child effectively we must support the family</a:t>
            </a:r>
          </a:p>
          <a:p>
            <a:pPr eaLnBrk="1" hangingPunct="1">
              <a:spcBef>
                <a:spcPct val="0"/>
              </a:spcBef>
            </a:pPr>
            <a:r>
              <a:rPr lang="en-GB" altLang="en-US" sz="1800" dirty="0">
                <a:latin typeface="+mn-lt"/>
              </a:rPr>
              <a:t>To support the family effectively, we must support and embrace the community</a:t>
            </a:r>
          </a:p>
          <a:p>
            <a:pPr eaLnBrk="1" hangingPunct="1">
              <a:spcBef>
                <a:spcPct val="0"/>
              </a:spcBef>
            </a:pPr>
            <a:r>
              <a:rPr lang="en-GB" altLang="en-US" sz="1800" dirty="0">
                <a:latin typeface="+mn-lt"/>
              </a:rPr>
              <a:t>On site multi-agency support for families and the community supports us in this vision.</a:t>
            </a:r>
          </a:p>
          <a:p>
            <a:pPr eaLnBrk="1" hangingPunct="1">
              <a:spcBef>
                <a:spcPct val="0"/>
              </a:spcBef>
            </a:pPr>
            <a:r>
              <a:rPr lang="en-GB" altLang="en-US" sz="1800" dirty="0">
                <a:latin typeface="+mn-lt"/>
              </a:rPr>
              <a:t>This is most effective when we engage with children &amp; their families from a very early age.</a:t>
            </a:r>
          </a:p>
          <a:p>
            <a:pPr eaLnBrk="1" hangingPunct="1">
              <a:spcBef>
                <a:spcPct val="0"/>
              </a:spcBef>
            </a:pPr>
            <a:endParaRPr lang="en-GB" altLang="en-US" sz="1800" dirty="0">
              <a:latin typeface="Comic Sans MS" panose="030F0702030302020204" pitchFamily="66" charset="0"/>
            </a:endParaRPr>
          </a:p>
        </p:txBody>
      </p:sp>
      <p:sp>
        <p:nvSpPr>
          <p:cNvPr id="20" name="TextBox 8"/>
          <p:cNvSpPr txBox="1">
            <a:spLocks noChangeArrowheads="1"/>
          </p:cNvSpPr>
          <p:nvPr/>
        </p:nvSpPr>
        <p:spPr bwMode="auto">
          <a:xfrm>
            <a:off x="1428750" y="5754821"/>
            <a:ext cx="655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latin typeface="+mn-lt"/>
              </a:rPr>
              <a:t>By nurturing families and the community in this way we give our pupils the very best chance to achieve. This enables us to bridge the poverty gap. </a:t>
            </a:r>
          </a:p>
        </p:txBody>
      </p:sp>
    </p:spTree>
    <p:extLst>
      <p:ext uri="{BB962C8B-B14F-4D97-AF65-F5344CB8AC3E}">
        <p14:creationId xmlns:p14="http://schemas.microsoft.com/office/powerpoint/2010/main" val="367569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38091" t="28349" r="22929" b="31017"/>
          <a:stretch>
            <a:fillRect/>
          </a:stretch>
        </p:blipFill>
        <p:spPr bwMode="auto">
          <a:xfrm>
            <a:off x="1890259" y="1211489"/>
            <a:ext cx="4751387" cy="3095625"/>
          </a:xfrm>
          <a:prstGeom prst="rect">
            <a:avLst/>
          </a:prstGeom>
          <a:noFill/>
          <a:ln w="381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3" name="TextBox 1"/>
          <p:cNvSpPr txBox="1">
            <a:spLocks noChangeArrowheads="1"/>
          </p:cNvSpPr>
          <p:nvPr/>
        </p:nvSpPr>
        <p:spPr bwMode="auto">
          <a:xfrm>
            <a:off x="6859134" y="1165452"/>
            <a:ext cx="3455987" cy="92333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GB" altLang="en-US" sz="1800" dirty="0">
                <a:latin typeface="+mn-lt"/>
              </a:rPr>
              <a:t>Millbrook Primary has developed good working relationships with all of its key partners.</a:t>
            </a:r>
          </a:p>
        </p:txBody>
      </p:sp>
      <p:sp>
        <p:nvSpPr>
          <p:cNvPr id="4" name="TextBox 2"/>
          <p:cNvSpPr txBox="1">
            <a:spLocks noChangeArrowheads="1"/>
          </p:cNvSpPr>
          <p:nvPr/>
        </p:nvSpPr>
        <p:spPr bwMode="auto">
          <a:xfrm>
            <a:off x="7002802" y="2528944"/>
            <a:ext cx="3168650" cy="230832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GB" altLang="en-US" sz="1800" dirty="0">
                <a:latin typeface="+mn-lt"/>
              </a:rPr>
              <a:t>Millbrook Primary continuously works at it relationships with each of its key partners through regular meetings </a:t>
            </a:r>
            <a:r>
              <a:rPr lang="en-GB" altLang="en-US" sz="1800" dirty="0" smtClean="0">
                <a:latin typeface="+mn-lt"/>
              </a:rPr>
              <a:t>– this is now being structured and developed further by Newport ELC. </a:t>
            </a:r>
            <a:r>
              <a:rPr lang="en-GB" altLang="en-US" sz="1800" dirty="0">
                <a:latin typeface="+mn-lt"/>
              </a:rPr>
              <a:t>Just like a family – there can be differences of opinion. </a:t>
            </a:r>
          </a:p>
        </p:txBody>
      </p:sp>
      <p:sp>
        <p:nvSpPr>
          <p:cNvPr id="5" name="Heart 4"/>
          <p:cNvSpPr/>
          <p:nvPr/>
        </p:nvSpPr>
        <p:spPr>
          <a:xfrm>
            <a:off x="2653846" y="4510314"/>
            <a:ext cx="3514725" cy="213201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3631567" y="5114982"/>
            <a:ext cx="1558440"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anose="03010101010101010101" pitchFamily="66" charset="0"/>
              </a:rPr>
              <a:t>Yes!</a:t>
            </a:r>
          </a:p>
        </p:txBody>
      </p:sp>
      <p:sp>
        <p:nvSpPr>
          <p:cNvPr id="7" name="TextBox 5"/>
          <p:cNvSpPr txBox="1">
            <a:spLocks noChangeArrowheads="1"/>
          </p:cNvSpPr>
          <p:nvPr/>
        </p:nvSpPr>
        <p:spPr bwMode="auto">
          <a:xfrm>
            <a:off x="7075033" y="5516608"/>
            <a:ext cx="3024188" cy="92333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GB" altLang="en-US" sz="1800" dirty="0" smtClean="0">
                <a:latin typeface="+mn-lt"/>
              </a:rPr>
              <a:t>Our Newport ELC shares </a:t>
            </a:r>
            <a:r>
              <a:rPr lang="en-GB" altLang="en-US" sz="1800" dirty="0">
                <a:latin typeface="+mn-lt"/>
              </a:rPr>
              <a:t>the same vision and goal – we all have yes written in our hearts.</a:t>
            </a:r>
          </a:p>
        </p:txBody>
      </p:sp>
      <p:sp>
        <p:nvSpPr>
          <p:cNvPr id="8" name="Rectangle 7"/>
          <p:cNvSpPr/>
          <p:nvPr/>
        </p:nvSpPr>
        <p:spPr>
          <a:xfrm>
            <a:off x="2127935" y="191278"/>
            <a:ext cx="78268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rPr>
              <a:t>It’s all about relationships!</a:t>
            </a:r>
            <a:endParaRPr lang="en-US" sz="5400" b="1" cap="none" spc="0" dirty="0">
              <a:ln w="11430"/>
              <a:solidFill>
                <a:srgbClr val="FF0000"/>
              </a:solidFill>
              <a:effectLst>
                <a:outerShdw blurRad="50800" dist="39000" dir="5460000" algn="tl">
                  <a:srgbClr val="000000">
                    <a:alpha val="38000"/>
                  </a:srgbClr>
                </a:outerShdw>
              </a:effectLst>
            </a:endParaRPr>
          </a:p>
        </p:txBody>
      </p:sp>
      <p:pic>
        <p:nvPicPr>
          <p:cNvPr id="9" name="Picture 9" descr="banner millbrook"/>
          <p:cNvPicPr>
            <a:picLocks noChangeAspect="1" noChangeArrowheads="1"/>
          </p:cNvPicPr>
          <p:nvPr/>
        </p:nvPicPr>
        <p:blipFill>
          <a:blip r:embed="rId3">
            <a:extLst>
              <a:ext uri="{28A0092B-C50C-407E-A947-70E740481C1C}">
                <a14:useLocalDpi xmlns:a14="http://schemas.microsoft.com/office/drawing/2010/main" val="0"/>
              </a:ext>
            </a:extLst>
          </a:blip>
          <a:srcRect l="85010"/>
          <a:stretch>
            <a:fillRect/>
          </a:stretch>
        </p:blipFill>
        <p:spPr bwMode="auto">
          <a:xfrm>
            <a:off x="828507" y="4760140"/>
            <a:ext cx="630882" cy="66557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WordArt 5"/>
          <p:cNvSpPr>
            <a:spLocks noChangeArrowheads="1" noChangeShapeType="1"/>
          </p:cNvSpPr>
          <p:nvPr/>
        </p:nvSpPr>
        <p:spPr bwMode="auto">
          <a:xfrm>
            <a:off x="338839" y="5676070"/>
            <a:ext cx="2176416" cy="936104"/>
          </a:xfrm>
          <a:prstGeom prst="rect">
            <a:avLst/>
          </a:prstGeom>
          <a:ln w="57150">
            <a:noFill/>
          </a:ln>
        </p:spPr>
        <p:txBody>
          <a:bodyPr wrap="none" fromWordArt="1">
            <a:prstTxWarp prst="textWave1">
              <a:avLst>
                <a:gd name="adj1" fmla="val 13005"/>
                <a:gd name="adj2" fmla="val 0"/>
              </a:avLst>
            </a:prstTxWarp>
          </a:bodyPr>
          <a:lstStyle/>
          <a:p>
            <a:pPr algn="ctr"/>
            <a:r>
              <a:rPr lang="en-GB" sz="3600" kern="10" dirty="0" smtClean="0">
                <a:ln w="9525">
                  <a:pattFill prst="pct5">
                    <a:fgClr>
                      <a:srgbClr val="000000"/>
                    </a:fgClr>
                    <a:bgClr>
                      <a:srgbClr val="FF0000"/>
                    </a:bgClr>
                  </a:pattFill>
                  <a:round/>
                  <a:headEnd/>
                  <a:tailEnd/>
                </a:ln>
                <a:solidFill>
                  <a:srgbClr val="000000"/>
                </a:solidFill>
                <a:latin typeface="Monotype Corsiva"/>
              </a:rPr>
              <a:t>“Learning </a:t>
            </a:r>
            <a:r>
              <a:rPr lang="en-GB" sz="3600" kern="10" dirty="0">
                <a:ln w="9525">
                  <a:pattFill prst="pct5">
                    <a:fgClr>
                      <a:srgbClr val="000000"/>
                    </a:fgClr>
                    <a:bgClr>
                      <a:srgbClr val="FF0000"/>
                    </a:bgClr>
                  </a:pattFill>
                  <a:round/>
                  <a:headEnd/>
                  <a:tailEnd/>
                </a:ln>
                <a:solidFill>
                  <a:srgbClr val="000000"/>
                </a:solidFill>
                <a:latin typeface="Monotype Corsiva"/>
              </a:rPr>
              <a:t>about caring;</a:t>
            </a:r>
          </a:p>
          <a:p>
            <a:pPr algn="ctr"/>
            <a:r>
              <a:rPr lang="en-GB" sz="3600" kern="10" dirty="0">
                <a:ln w="9525">
                  <a:pattFill prst="pct5">
                    <a:fgClr>
                      <a:srgbClr val="000000"/>
                    </a:fgClr>
                    <a:bgClr>
                      <a:srgbClr val="FF0000"/>
                    </a:bgClr>
                  </a:pattFill>
                  <a:round/>
                  <a:headEnd/>
                  <a:tailEnd/>
                </a:ln>
                <a:solidFill>
                  <a:srgbClr val="000000"/>
                </a:solidFill>
                <a:latin typeface="Monotype Corsiva"/>
              </a:rPr>
              <a:t>caring about </a:t>
            </a:r>
            <a:r>
              <a:rPr lang="en-GB" sz="3600" kern="10" dirty="0" smtClean="0">
                <a:ln w="9525">
                  <a:pattFill prst="pct5">
                    <a:fgClr>
                      <a:srgbClr val="000000"/>
                    </a:fgClr>
                    <a:bgClr>
                      <a:srgbClr val="FF0000"/>
                    </a:bgClr>
                  </a:pattFill>
                  <a:round/>
                  <a:headEnd/>
                  <a:tailEnd/>
                </a:ln>
                <a:solidFill>
                  <a:srgbClr val="000000"/>
                </a:solidFill>
                <a:latin typeface="Monotype Corsiva"/>
              </a:rPr>
              <a:t>learning.”</a:t>
            </a:r>
            <a:endParaRPr lang="en-GB" sz="3600" kern="10" dirty="0">
              <a:ln w="9525">
                <a:pattFill prst="pct5">
                  <a:fgClr>
                    <a:srgbClr val="000000"/>
                  </a:fgClr>
                  <a:bgClr>
                    <a:srgbClr val="FF0000"/>
                  </a:bgClr>
                </a:pattFill>
                <a:round/>
                <a:headEnd/>
                <a:tailEnd/>
              </a:ln>
              <a:solidFill>
                <a:srgbClr val="000000"/>
              </a:solidFill>
              <a:latin typeface="Monotype Corsiva"/>
            </a:endParaRPr>
          </a:p>
        </p:txBody>
      </p:sp>
      <p:pic>
        <p:nvPicPr>
          <p:cNvPr id="11" name="Picture 4" descr="https://pbs.twimg.com/media/Dw5EVNqWoAA7RP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3145" y="195526"/>
            <a:ext cx="1618241" cy="161824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44199" y="118278"/>
            <a:ext cx="1284904" cy="1569660"/>
          </a:xfrm>
          <a:prstGeom prst="rect">
            <a:avLst/>
          </a:prstGeom>
          <a:noFill/>
          <a:ln w="38100">
            <a:solidFill>
              <a:schemeClr val="tx1"/>
            </a:solidFill>
          </a:ln>
        </p:spPr>
        <p:txBody>
          <a:bodyPr wrap="none" lIns="91440" tIns="45720" rIns="91440" bIns="45720">
            <a:spAutoFit/>
          </a:bodyPr>
          <a:lstStyle/>
          <a:p>
            <a:pPr algn="ctr"/>
            <a:r>
              <a:rPr lang="en-US"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Being</a:t>
            </a:r>
          </a:p>
          <a:p>
            <a:pPr algn="ctr"/>
            <a:r>
              <a:rPr lang="en-US" sz="32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ACE </a:t>
            </a:r>
          </a:p>
          <a:p>
            <a:pPr algn="ctr"/>
            <a:r>
              <a:rPr lang="en-US"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Aware</a:t>
            </a:r>
            <a:endParaRPr lang="en-US" sz="3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00091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6"/>
          <p:cNvSpPr txBox="1">
            <a:spLocks/>
          </p:cNvSpPr>
          <p:nvPr/>
        </p:nvSpPr>
        <p:spPr>
          <a:xfrm>
            <a:off x="3496234" y="471202"/>
            <a:ext cx="5616624" cy="1296144"/>
          </a:xfrm>
          <a:prstGeom prst="rect">
            <a:avLst/>
          </a:prstGeom>
          <a:ln w="57150">
            <a:solidFill>
              <a:schemeClr val="tx1"/>
            </a:solidFill>
          </a:ln>
        </p:spPr>
        <p:txBody>
          <a:bodyPr wrap="square" lIns="91425" tIns="91425" rIns="91425" bIns="91425" anchor="ctr" anchorCtr="0">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spcBef>
                <a:spcPts val="0"/>
              </a:spcBef>
            </a:pPr>
            <a:r>
              <a:rPr lang="en-GB" sz="4800" dirty="0" smtClean="0">
                <a:solidFill>
                  <a:schemeClr val="bg2">
                    <a:lumMod val="10000"/>
                  </a:schemeClr>
                </a:solidFill>
                <a:cs typeface="Amatic sc" panose="020B0604020202020204" charset="-79"/>
              </a:rPr>
              <a:t>Partnership Power</a:t>
            </a:r>
            <a:endParaRPr lang="en-GB" sz="4800" dirty="0">
              <a:solidFill>
                <a:schemeClr val="bg2">
                  <a:lumMod val="10000"/>
                </a:schemeClr>
              </a:solidFill>
              <a:cs typeface="Amatic sc" panose="020B0604020202020204" charset="-79"/>
            </a:endParaRPr>
          </a:p>
        </p:txBody>
      </p:sp>
      <p:sp>
        <p:nvSpPr>
          <p:cNvPr id="4" name="TextBox 3"/>
          <p:cNvSpPr txBox="1"/>
          <p:nvPr/>
        </p:nvSpPr>
        <p:spPr>
          <a:xfrm>
            <a:off x="618836" y="2001368"/>
            <a:ext cx="10751128" cy="1754326"/>
          </a:xfrm>
          <a:prstGeom prst="rect">
            <a:avLst/>
          </a:prstGeom>
          <a:noFill/>
        </p:spPr>
        <p:txBody>
          <a:bodyPr wrap="square" rtlCol="0">
            <a:spAutoFit/>
          </a:bodyPr>
          <a:lstStyle/>
          <a:p>
            <a:pPr algn="ctr"/>
            <a:r>
              <a:rPr lang="en-GB" dirty="0" smtClean="0">
                <a:solidFill>
                  <a:schemeClr val="bg2">
                    <a:lumMod val="10000"/>
                  </a:schemeClr>
                </a:solidFill>
              </a:rPr>
              <a:t>A structure of multi-agency work has been set up and established across Newport over the last few years. Known locally as Team Around the Cluster, a variety of agencies are located within each cluster at a school or similar setting. Agencies include: Families First, Flying Start, Social Services &amp; Education Welfare. </a:t>
            </a:r>
          </a:p>
          <a:p>
            <a:pPr algn="ctr"/>
            <a:r>
              <a:rPr lang="en-GB" dirty="0" smtClean="0">
                <a:solidFill>
                  <a:schemeClr val="bg2">
                    <a:lumMod val="10000"/>
                  </a:schemeClr>
                </a:solidFill>
              </a:rPr>
              <a:t>Millbrook Primary is one of the host sites for Team Around the Cluster.  Since this has been established, Millbrook Primary has seen a significant reduction in the number of Children on the Child Protection Register. The most influential factor for this, is the way in which the agencies work together. </a:t>
            </a:r>
            <a:endParaRPr lang="en-GB" dirty="0">
              <a:solidFill>
                <a:schemeClr val="bg2">
                  <a:lumMod val="10000"/>
                </a:schemeClr>
              </a:solidFill>
            </a:endParaRPr>
          </a:p>
        </p:txBody>
      </p:sp>
      <p:pic>
        <p:nvPicPr>
          <p:cNvPr id="5" name="Shape 142"/>
          <p:cNvPicPr preferRelativeResize="0"/>
          <p:nvPr/>
        </p:nvPicPr>
        <p:blipFill rotWithShape="1">
          <a:blip r:embed="rId2">
            <a:alphaModFix/>
          </a:blip>
          <a:srcRect/>
          <a:stretch/>
        </p:blipFill>
        <p:spPr>
          <a:xfrm>
            <a:off x="9214583" y="399356"/>
            <a:ext cx="1391106" cy="1391106"/>
          </a:xfrm>
          <a:prstGeom prst="rect">
            <a:avLst/>
          </a:prstGeom>
          <a:noFill/>
          <a:ln>
            <a:noFill/>
          </a:ln>
        </p:spPr>
      </p:pic>
      <p:pic>
        <p:nvPicPr>
          <p:cNvPr id="7" name="Picture 6"/>
          <p:cNvPicPr>
            <a:picLocks noChangeAspect="1"/>
          </p:cNvPicPr>
          <p:nvPr/>
        </p:nvPicPr>
        <p:blipFill>
          <a:blip r:embed="rId3"/>
          <a:stretch>
            <a:fillRect/>
          </a:stretch>
        </p:blipFill>
        <p:spPr>
          <a:xfrm>
            <a:off x="10837185" y="5934670"/>
            <a:ext cx="1158973" cy="771244"/>
          </a:xfrm>
          <a:prstGeom prst="rect">
            <a:avLst/>
          </a:prstGeom>
        </p:spPr>
      </p:pic>
      <p:pic>
        <p:nvPicPr>
          <p:cNvPr id="8" name="Shape 142"/>
          <p:cNvPicPr preferRelativeResize="0"/>
          <p:nvPr/>
        </p:nvPicPr>
        <p:blipFill rotWithShape="1">
          <a:blip r:embed="rId2">
            <a:alphaModFix/>
          </a:blip>
          <a:srcRect/>
          <a:stretch/>
        </p:blipFill>
        <p:spPr>
          <a:xfrm>
            <a:off x="1711117" y="415419"/>
            <a:ext cx="1391106" cy="1391106"/>
          </a:xfrm>
          <a:prstGeom prst="rect">
            <a:avLst/>
          </a:prstGeom>
          <a:noFill/>
          <a:ln>
            <a:noFill/>
          </a:ln>
        </p:spPr>
      </p:pic>
      <p:pic>
        <p:nvPicPr>
          <p:cNvPr id="9" name="Picture 8"/>
          <p:cNvPicPr>
            <a:picLocks noChangeAspect="1"/>
          </p:cNvPicPr>
          <p:nvPr/>
        </p:nvPicPr>
        <p:blipFill>
          <a:blip r:embed="rId3"/>
          <a:stretch>
            <a:fillRect/>
          </a:stretch>
        </p:blipFill>
        <p:spPr>
          <a:xfrm>
            <a:off x="514779" y="5856161"/>
            <a:ext cx="1158973" cy="771244"/>
          </a:xfrm>
          <a:prstGeom prst="rect">
            <a:avLst/>
          </a:prstGeom>
        </p:spPr>
      </p:pic>
      <p:pic>
        <p:nvPicPr>
          <p:cNvPr id="10" name="Picture 9"/>
          <p:cNvPicPr>
            <a:picLocks noChangeAspect="1"/>
          </p:cNvPicPr>
          <p:nvPr/>
        </p:nvPicPr>
        <p:blipFill rotWithShape="1">
          <a:blip r:embed="rId4"/>
          <a:srcRect l="19148" t="8567" r="23139" b="17268"/>
          <a:stretch/>
        </p:blipFill>
        <p:spPr>
          <a:xfrm>
            <a:off x="4951777" y="4072982"/>
            <a:ext cx="2085246" cy="1783179"/>
          </a:xfrm>
          <a:prstGeom prst="rect">
            <a:avLst/>
          </a:prstGeom>
          <a:ln w="38100">
            <a:solidFill>
              <a:schemeClr val="tx1"/>
            </a:solidFill>
          </a:ln>
        </p:spPr>
      </p:pic>
      <p:sp>
        <p:nvSpPr>
          <p:cNvPr id="11" name="TextBox 10"/>
          <p:cNvSpPr txBox="1"/>
          <p:nvPr/>
        </p:nvSpPr>
        <p:spPr>
          <a:xfrm>
            <a:off x="2493818" y="5934670"/>
            <a:ext cx="8035637" cy="646331"/>
          </a:xfrm>
          <a:prstGeom prst="rect">
            <a:avLst/>
          </a:prstGeom>
          <a:noFill/>
        </p:spPr>
        <p:txBody>
          <a:bodyPr wrap="square" rtlCol="0">
            <a:spAutoFit/>
          </a:bodyPr>
          <a:lstStyle/>
          <a:p>
            <a:pPr algn="ctr"/>
            <a:r>
              <a:rPr lang="en-US" dirty="0" smtClean="0"/>
              <a:t>Each agency is a key piece of our Early Learning Community jigsaw. We need to connect them together to make the work have most impact. </a:t>
            </a:r>
            <a:endParaRPr lang="en-GB" dirty="0"/>
          </a:p>
        </p:txBody>
      </p:sp>
    </p:spTree>
    <p:extLst>
      <p:ext uri="{BB962C8B-B14F-4D97-AF65-F5344CB8AC3E}">
        <p14:creationId xmlns:p14="http://schemas.microsoft.com/office/powerpoint/2010/main" val="29641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bs.twimg.com/media/DffQtWtXkAAnbTM.jpg: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728" y="3725874"/>
            <a:ext cx="4391890" cy="297725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 name="Picture 4" descr="https://pbs.twimg.com/media/DfbsXWtW4AAhJK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728" y="344208"/>
            <a:ext cx="4391890" cy="329391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9900" y="2257319"/>
            <a:ext cx="5617154" cy="2585323"/>
          </a:xfrm>
          <a:prstGeom prst="rect">
            <a:avLst/>
          </a:prstGeom>
          <a:noFill/>
        </p:spPr>
        <p:txBody>
          <a:bodyPr wrap="square" rtlCol="0">
            <a:spAutoFit/>
          </a:bodyPr>
          <a:lstStyle/>
          <a:p>
            <a:r>
              <a:rPr lang="en-US" dirty="0" smtClean="0"/>
              <a:t>We have had a firm focus on ensuring consistency amongst the way that we work across clusters. This has led to: </a:t>
            </a:r>
          </a:p>
          <a:p>
            <a:pPr marL="285750" indent="-285750">
              <a:buFont typeface="Arial" panose="020B0604020202020204" pitchFamily="34" charset="0"/>
              <a:buChar char="•"/>
            </a:pPr>
            <a:r>
              <a:rPr lang="en-US" dirty="0" smtClean="0"/>
              <a:t>multi-agency training</a:t>
            </a:r>
          </a:p>
          <a:p>
            <a:pPr marL="285750" indent="-285750">
              <a:buFont typeface="Arial" panose="020B0604020202020204" pitchFamily="34" charset="0"/>
              <a:buChar char="•"/>
            </a:pPr>
            <a:r>
              <a:rPr lang="en-US" dirty="0" smtClean="0"/>
              <a:t>Shared practice </a:t>
            </a:r>
            <a:endParaRPr lang="en-US" dirty="0" smtClean="0"/>
          </a:p>
          <a:p>
            <a:pPr marL="285750" indent="-285750">
              <a:buFont typeface="Arial" panose="020B0604020202020204" pitchFamily="34" charset="0"/>
              <a:buChar char="•"/>
            </a:pPr>
            <a:r>
              <a:rPr lang="en-US" dirty="0" smtClean="0"/>
              <a:t>Site </a:t>
            </a:r>
            <a:r>
              <a:rPr lang="en-US" dirty="0" smtClean="0"/>
              <a:t>visits to other </a:t>
            </a:r>
            <a:r>
              <a:rPr lang="en-US" dirty="0" smtClean="0"/>
              <a:t>settings and </a:t>
            </a:r>
            <a:r>
              <a:rPr lang="en-US" dirty="0" smtClean="0"/>
              <a:t>to Children’s </a:t>
            </a:r>
            <a:r>
              <a:rPr lang="en-US" dirty="0" err="1" smtClean="0"/>
              <a:t>Centres</a:t>
            </a:r>
            <a:r>
              <a:rPr lang="en-US" dirty="0" smtClean="0"/>
              <a:t> across the UK</a:t>
            </a:r>
          </a:p>
          <a:p>
            <a:pPr marL="285750" indent="-285750">
              <a:buFont typeface="Arial" panose="020B0604020202020204" pitchFamily="34" charset="0"/>
              <a:buChar char="•"/>
            </a:pPr>
            <a:r>
              <a:rPr lang="en-US" dirty="0" smtClean="0"/>
              <a:t>Research and review facilitated by Welsh Government  and Save the Children.</a:t>
            </a:r>
            <a:endParaRPr lang="en-GB" dirty="0"/>
          </a:p>
        </p:txBody>
      </p:sp>
      <p:pic>
        <p:nvPicPr>
          <p:cNvPr id="5" name="Shape 108"/>
          <p:cNvPicPr preferRelativeResize="0"/>
          <p:nvPr/>
        </p:nvPicPr>
        <p:blipFill rotWithShape="1">
          <a:blip r:embed="rId4">
            <a:alphaModFix/>
          </a:blip>
          <a:srcRect/>
          <a:stretch/>
        </p:blipFill>
        <p:spPr>
          <a:xfrm>
            <a:off x="1202013" y="5672900"/>
            <a:ext cx="896498" cy="1030233"/>
          </a:xfrm>
          <a:prstGeom prst="rect">
            <a:avLst/>
          </a:prstGeom>
          <a:noFill/>
          <a:ln>
            <a:noFill/>
          </a:ln>
        </p:spPr>
      </p:pic>
      <p:pic>
        <p:nvPicPr>
          <p:cNvPr id="6" name="Picture 5"/>
          <p:cNvPicPr>
            <a:picLocks noChangeAspect="1"/>
          </p:cNvPicPr>
          <p:nvPr/>
        </p:nvPicPr>
        <p:blipFill>
          <a:blip r:embed="rId5"/>
          <a:stretch>
            <a:fillRect/>
          </a:stretch>
        </p:blipFill>
        <p:spPr>
          <a:xfrm>
            <a:off x="404607" y="6179127"/>
            <a:ext cx="787441" cy="524006"/>
          </a:xfrm>
          <a:prstGeom prst="rect">
            <a:avLst/>
          </a:prstGeom>
        </p:spPr>
      </p:pic>
      <p:pic>
        <p:nvPicPr>
          <p:cNvPr id="7" name="Picture 6" descr="https://pbs.twimg.com/media/DfbnGguWsAEzmXq.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7849" y="4962019"/>
            <a:ext cx="1741114" cy="17411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anner millbroo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2388" y="6294905"/>
            <a:ext cx="276735" cy="29244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Shape 109"/>
          <p:cNvSpPr/>
          <p:nvPr/>
        </p:nvSpPr>
        <p:spPr>
          <a:xfrm>
            <a:off x="-63435" y="447477"/>
            <a:ext cx="7643824"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cap="none" dirty="0" smtClean="0">
                <a:effectLst>
                  <a:outerShdw blurRad="38100" dist="38100" dir="2700000" algn="tl">
                    <a:srgbClr val="000000">
                      <a:alpha val="43137"/>
                    </a:srgbClr>
                  </a:outerShdw>
                </a:effectLst>
                <a:ea typeface="Calibri"/>
                <a:cs typeface="Calibri"/>
                <a:sym typeface="Calibri"/>
              </a:rPr>
              <a:t>Multi-agency</a:t>
            </a:r>
          </a:p>
          <a:p>
            <a:pPr marL="0" marR="0" lvl="0" indent="0" algn="ctr" rtl="0">
              <a:spcBef>
                <a:spcPts val="0"/>
              </a:spcBef>
              <a:spcAft>
                <a:spcPts val="0"/>
              </a:spcAft>
              <a:buNone/>
            </a:pPr>
            <a:r>
              <a:rPr lang="en-US" sz="4400" b="1" dirty="0" smtClean="0">
                <a:effectLst>
                  <a:outerShdw blurRad="38100" dist="38100" dir="2700000" algn="tl">
                    <a:srgbClr val="000000">
                      <a:alpha val="43137"/>
                    </a:srgbClr>
                  </a:outerShdw>
                </a:effectLst>
                <a:ea typeface="Calibri"/>
                <a:cs typeface="Calibri"/>
                <a:sym typeface="Calibri"/>
              </a:rPr>
              <a:t>Training</a:t>
            </a:r>
            <a:endParaRPr sz="4400" b="1" cap="none" dirty="0">
              <a:effectLst>
                <a:outerShdw blurRad="38100" dist="38100" dir="2700000" algn="tl">
                  <a:srgbClr val="000000">
                    <a:alpha val="43137"/>
                  </a:srgbClr>
                </a:outerShdw>
              </a:effectLst>
              <a:ea typeface="Calibri"/>
              <a:cs typeface="Calibri"/>
              <a:sym typeface="Calibri"/>
            </a:endParaRPr>
          </a:p>
        </p:txBody>
      </p:sp>
    </p:spTree>
    <p:extLst>
      <p:ext uri="{BB962C8B-B14F-4D97-AF65-F5344CB8AC3E}">
        <p14:creationId xmlns:p14="http://schemas.microsoft.com/office/powerpoint/2010/main" val="2441503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bs.twimg.com/media/Dyudkr4WkAAnd-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209" y="278007"/>
            <a:ext cx="2096365" cy="1624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4" descr="https://pbs.twimg.com/media/Dw5EVNqWoAA7RP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27" y="2309090"/>
            <a:ext cx="2030991" cy="20309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85310" y="1902690"/>
            <a:ext cx="8132570" cy="3970318"/>
          </a:xfrm>
          <a:prstGeom prst="rect">
            <a:avLst/>
          </a:prstGeom>
          <a:noFill/>
        </p:spPr>
        <p:txBody>
          <a:bodyPr wrap="square" rtlCol="0">
            <a:spAutoFit/>
          </a:bodyPr>
          <a:lstStyle/>
          <a:p>
            <a:r>
              <a:rPr lang="en-US" dirty="0" smtClean="0"/>
              <a:t>Collaboration across agencies has strengthened the provision that we offer to our families and our communities. This includes:</a:t>
            </a:r>
          </a:p>
          <a:p>
            <a:pPr marL="285750" indent="-285750">
              <a:buFont typeface="Arial" panose="020B0604020202020204" pitchFamily="34" charset="0"/>
              <a:buChar char="•"/>
            </a:pPr>
            <a:r>
              <a:rPr lang="en-US" dirty="0" smtClean="0"/>
              <a:t>Collaboration with Gwent Police to train staff across Newport and establish Operation Encompass. This allows the early exchange of information between education and police when domestic violence has occurred. </a:t>
            </a:r>
          </a:p>
          <a:p>
            <a:pPr marL="285750" indent="-285750">
              <a:buFont typeface="Arial" panose="020B0604020202020204" pitchFamily="34" charset="0"/>
              <a:buChar char="•"/>
            </a:pPr>
            <a:r>
              <a:rPr lang="en-US" dirty="0" smtClean="0"/>
              <a:t>Collaboration with Gwent Police to pilot and establish the </a:t>
            </a:r>
            <a:r>
              <a:rPr lang="en-US" dirty="0" err="1" smtClean="0"/>
              <a:t>Heddlu</a:t>
            </a:r>
            <a:r>
              <a:rPr lang="en-US" dirty="0" smtClean="0"/>
              <a:t> Bach/Mini Police initiative</a:t>
            </a:r>
          </a:p>
          <a:p>
            <a:pPr marL="285750" indent="-285750">
              <a:buFont typeface="Arial" panose="020B0604020202020204" pitchFamily="34" charset="0"/>
              <a:buChar char="•"/>
            </a:pPr>
            <a:r>
              <a:rPr lang="en-US" dirty="0" smtClean="0"/>
              <a:t>Collaboration with The Ace Hub Wales and The Education Achievement Service. All schools across Newport have had ACE training for professionals. Through the pilot we have provided multi-agency training. As a result, we have developed training for families at Millbrook. </a:t>
            </a:r>
          </a:p>
          <a:p>
            <a:pPr marL="285750" indent="-285750">
              <a:buFont typeface="Arial" panose="020B0604020202020204" pitchFamily="34" charset="0"/>
              <a:buChar char="•"/>
            </a:pPr>
            <a:r>
              <a:rPr lang="en-US" dirty="0" smtClean="0"/>
              <a:t>Collaboration with Save the Children Wales has enabled us to research and pilot Families Connect for 3 year olds as a new early intervention </a:t>
            </a:r>
            <a:r>
              <a:rPr lang="en-US" dirty="0" err="1" smtClean="0"/>
              <a:t>programme</a:t>
            </a:r>
            <a:r>
              <a:rPr lang="en-US" dirty="0" smtClean="0"/>
              <a:t>.</a:t>
            </a:r>
          </a:p>
          <a:p>
            <a:pPr marL="285750" indent="-285750">
              <a:buFont typeface="Arial" panose="020B0604020202020204" pitchFamily="34" charset="0"/>
              <a:buChar char="•"/>
            </a:pPr>
            <a:r>
              <a:rPr lang="en-US" dirty="0" smtClean="0"/>
              <a:t>Collaboration with </a:t>
            </a:r>
            <a:r>
              <a:rPr lang="en-US" dirty="0" err="1" smtClean="0"/>
              <a:t>Barnardos</a:t>
            </a:r>
            <a:r>
              <a:rPr lang="en-US" dirty="0" smtClean="0"/>
              <a:t> </a:t>
            </a:r>
            <a:r>
              <a:rPr lang="en-US" dirty="0" err="1" smtClean="0"/>
              <a:t>Cymru</a:t>
            </a:r>
            <a:r>
              <a:rPr lang="en-US" dirty="0" smtClean="0"/>
              <a:t>  to pilot a child-</a:t>
            </a:r>
            <a:r>
              <a:rPr lang="en-US" dirty="0" err="1" smtClean="0"/>
              <a:t>centred</a:t>
            </a:r>
            <a:r>
              <a:rPr lang="en-US" dirty="0" smtClean="0"/>
              <a:t> approach.</a:t>
            </a:r>
            <a:endParaRPr lang="en-GB" dirty="0"/>
          </a:p>
        </p:txBody>
      </p:sp>
      <p:pic>
        <p:nvPicPr>
          <p:cNvPr id="5" name="Picture 2" descr="https://pbs.twimg.com/media/DpVKrtCWkAUD6_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58" y="4627418"/>
            <a:ext cx="2165927" cy="21659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9" descr="banner millbro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3227" y="6458608"/>
            <a:ext cx="276735" cy="29244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hape 109"/>
          <p:cNvSpPr/>
          <p:nvPr/>
        </p:nvSpPr>
        <p:spPr>
          <a:xfrm>
            <a:off x="3496049" y="278007"/>
            <a:ext cx="7643824"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cap="none" dirty="0" smtClean="0">
                <a:effectLst>
                  <a:outerShdw blurRad="38100" dist="38100" dir="2700000" algn="tl">
                    <a:srgbClr val="000000">
                      <a:alpha val="43137"/>
                    </a:srgbClr>
                  </a:outerShdw>
                </a:effectLst>
                <a:ea typeface="Calibri"/>
                <a:cs typeface="Calibri"/>
                <a:sym typeface="Calibri"/>
              </a:rPr>
              <a:t>Making a difference through</a:t>
            </a:r>
          </a:p>
          <a:p>
            <a:pPr marL="0" marR="0" lvl="0" indent="0" algn="ctr" rtl="0">
              <a:spcBef>
                <a:spcPts val="0"/>
              </a:spcBef>
              <a:spcAft>
                <a:spcPts val="0"/>
              </a:spcAft>
              <a:buNone/>
            </a:pPr>
            <a:r>
              <a:rPr lang="en-US" sz="4400" b="1" dirty="0" smtClean="0">
                <a:effectLst>
                  <a:outerShdw blurRad="38100" dist="38100" dir="2700000" algn="tl">
                    <a:srgbClr val="000000">
                      <a:alpha val="43137"/>
                    </a:srgbClr>
                  </a:outerShdw>
                </a:effectLst>
                <a:ea typeface="Calibri"/>
                <a:cs typeface="Calibri"/>
                <a:sym typeface="Calibri"/>
              </a:rPr>
              <a:t>Multi-agency collaboration</a:t>
            </a:r>
            <a:endParaRPr sz="4400" b="1" cap="none" dirty="0">
              <a:effectLst>
                <a:outerShdw blurRad="38100" dist="38100" dir="2700000" algn="tl">
                  <a:srgbClr val="000000">
                    <a:alpha val="43137"/>
                  </a:srgbClr>
                </a:outerShdw>
              </a:effectLst>
              <a:ea typeface="Calibri"/>
              <a:cs typeface="Calibri"/>
              <a:sym typeface="Calibri"/>
            </a:endParaRPr>
          </a:p>
        </p:txBody>
      </p:sp>
      <p:pic>
        <p:nvPicPr>
          <p:cNvPr id="8" name="Picture 7"/>
          <p:cNvPicPr>
            <a:picLocks noChangeAspect="1"/>
          </p:cNvPicPr>
          <p:nvPr/>
        </p:nvPicPr>
        <p:blipFill rotWithShape="1">
          <a:blip r:embed="rId6"/>
          <a:srcRect l="19148" t="8567" r="23139" b="17268"/>
          <a:stretch/>
        </p:blipFill>
        <p:spPr>
          <a:xfrm>
            <a:off x="10904278" y="5779697"/>
            <a:ext cx="1037253" cy="886997"/>
          </a:xfrm>
          <a:prstGeom prst="rect">
            <a:avLst/>
          </a:prstGeom>
          <a:ln w="38100">
            <a:solidFill>
              <a:schemeClr val="tx1"/>
            </a:solidFill>
          </a:ln>
        </p:spPr>
      </p:pic>
    </p:spTree>
    <p:extLst>
      <p:ext uri="{BB962C8B-B14F-4D97-AF65-F5344CB8AC3E}">
        <p14:creationId xmlns:p14="http://schemas.microsoft.com/office/powerpoint/2010/main" val="165994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bs.twimg.com/media/De2JzpvXkAE5Zw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394" y="150812"/>
            <a:ext cx="3523671" cy="35236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pbs.twimg.com/media/DbzZpgDX4AAP8q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93" y="3814618"/>
            <a:ext cx="3523671" cy="28909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2909" y="1912647"/>
            <a:ext cx="6844146" cy="3416320"/>
          </a:xfrm>
          <a:prstGeom prst="rect">
            <a:avLst/>
          </a:prstGeom>
          <a:noFill/>
        </p:spPr>
        <p:txBody>
          <a:bodyPr wrap="square" rtlCol="0">
            <a:spAutoFit/>
          </a:bodyPr>
          <a:lstStyle/>
          <a:p>
            <a:r>
              <a:rPr lang="en-US" dirty="0" smtClean="0"/>
              <a:t>Following training, we have adopted a Theory of Change model and have striven to collaborate with our community directly. </a:t>
            </a:r>
          </a:p>
          <a:p>
            <a:r>
              <a:rPr lang="en-US" dirty="0" smtClean="0"/>
              <a:t>This has led to the development of a variety of community initiatives aimed at tackling local issues. For example:</a:t>
            </a:r>
          </a:p>
          <a:p>
            <a:pPr marL="285750" indent="-285750">
              <a:buFont typeface="Arial" panose="020B0604020202020204" pitchFamily="34" charset="0"/>
              <a:buChar char="•"/>
            </a:pPr>
            <a:r>
              <a:rPr lang="en-US" dirty="0" smtClean="0"/>
              <a:t>Community safety – the mini police have collaborated to promote a safer parking campaign</a:t>
            </a:r>
          </a:p>
          <a:p>
            <a:pPr marL="285750" indent="-285750">
              <a:buFont typeface="Arial" panose="020B0604020202020204" pitchFamily="34" charset="0"/>
              <a:buChar char="•"/>
            </a:pPr>
            <a:r>
              <a:rPr lang="en-US" dirty="0" smtClean="0"/>
              <a:t>A more resilient community – a Pride in </a:t>
            </a:r>
            <a:r>
              <a:rPr lang="en-US" dirty="0" err="1" smtClean="0"/>
              <a:t>Bettws</a:t>
            </a:r>
            <a:r>
              <a:rPr lang="en-US" dirty="0" smtClean="0"/>
              <a:t> group has been set up and the school and residents have taken part in a number of litter picks</a:t>
            </a:r>
          </a:p>
          <a:p>
            <a:pPr marL="285750" indent="-285750">
              <a:buFont typeface="Arial" panose="020B0604020202020204" pitchFamily="34" charset="0"/>
              <a:buChar char="•"/>
            </a:pPr>
            <a:r>
              <a:rPr lang="en-US" dirty="0" smtClean="0"/>
              <a:t>An Ace aware community – a group of parents have presented at a conference to raise awareness of ACEs.</a:t>
            </a:r>
          </a:p>
          <a:p>
            <a:pPr marL="285750" indent="-285750">
              <a:buFont typeface="Arial" panose="020B0604020202020204" pitchFamily="34" charset="0"/>
              <a:buChar char="•"/>
            </a:pPr>
            <a:endParaRPr lang="en-GB" dirty="0"/>
          </a:p>
        </p:txBody>
      </p:sp>
      <p:sp>
        <p:nvSpPr>
          <p:cNvPr id="5" name="Shape 109"/>
          <p:cNvSpPr/>
          <p:nvPr/>
        </p:nvSpPr>
        <p:spPr>
          <a:xfrm>
            <a:off x="4225722" y="326592"/>
            <a:ext cx="7643824"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cap="none" dirty="0" smtClean="0">
                <a:effectLst>
                  <a:outerShdw blurRad="38100" dist="38100" dir="2700000" algn="tl">
                    <a:srgbClr val="000000">
                      <a:alpha val="43137"/>
                    </a:srgbClr>
                  </a:outerShdw>
                </a:effectLst>
                <a:ea typeface="Calibri"/>
                <a:cs typeface="Calibri"/>
                <a:sym typeface="Calibri"/>
              </a:rPr>
              <a:t>Making a difference through</a:t>
            </a:r>
          </a:p>
          <a:p>
            <a:pPr marL="0" marR="0" lvl="0" indent="0" algn="ctr" rtl="0">
              <a:spcBef>
                <a:spcPts val="0"/>
              </a:spcBef>
              <a:spcAft>
                <a:spcPts val="0"/>
              </a:spcAft>
              <a:buNone/>
            </a:pPr>
            <a:r>
              <a:rPr lang="en-US" sz="4400" b="1" dirty="0" smtClean="0">
                <a:effectLst>
                  <a:outerShdw blurRad="38100" dist="38100" dir="2700000" algn="tl">
                    <a:srgbClr val="000000">
                      <a:alpha val="43137"/>
                    </a:srgbClr>
                  </a:outerShdw>
                </a:effectLst>
                <a:ea typeface="Calibri"/>
                <a:cs typeface="Calibri"/>
                <a:sym typeface="Calibri"/>
              </a:rPr>
              <a:t>Community collaboration</a:t>
            </a:r>
            <a:endParaRPr sz="4400" b="1" cap="none" dirty="0">
              <a:effectLst>
                <a:outerShdw blurRad="38100" dist="38100" dir="2700000" algn="tl">
                  <a:srgbClr val="000000">
                    <a:alpha val="43137"/>
                  </a:srgbClr>
                </a:outerShdw>
              </a:effectLst>
              <a:ea typeface="Calibri"/>
              <a:cs typeface="Calibri"/>
              <a:sym typeface="Calibri"/>
            </a:endParaRPr>
          </a:p>
        </p:txBody>
      </p:sp>
      <p:pic>
        <p:nvPicPr>
          <p:cNvPr id="6" name="Shape 108"/>
          <p:cNvPicPr preferRelativeResize="0"/>
          <p:nvPr/>
        </p:nvPicPr>
        <p:blipFill rotWithShape="1">
          <a:blip r:embed="rId4">
            <a:alphaModFix/>
          </a:blip>
          <a:srcRect/>
          <a:stretch/>
        </p:blipFill>
        <p:spPr>
          <a:xfrm>
            <a:off x="7704413" y="5568908"/>
            <a:ext cx="896498" cy="1030233"/>
          </a:xfrm>
          <a:prstGeom prst="rect">
            <a:avLst/>
          </a:prstGeom>
          <a:noFill/>
          <a:ln>
            <a:noFill/>
          </a:ln>
        </p:spPr>
      </p:pic>
      <p:pic>
        <p:nvPicPr>
          <p:cNvPr id="7" name="Picture 6"/>
          <p:cNvPicPr>
            <a:picLocks noChangeAspect="1"/>
          </p:cNvPicPr>
          <p:nvPr/>
        </p:nvPicPr>
        <p:blipFill>
          <a:blip r:embed="rId5"/>
          <a:stretch>
            <a:fillRect/>
          </a:stretch>
        </p:blipFill>
        <p:spPr>
          <a:xfrm>
            <a:off x="6907007" y="6075135"/>
            <a:ext cx="787441" cy="524006"/>
          </a:xfrm>
          <a:prstGeom prst="rect">
            <a:avLst/>
          </a:prstGeom>
        </p:spPr>
      </p:pic>
      <p:pic>
        <p:nvPicPr>
          <p:cNvPr id="8" name="Picture 7" descr="banner millbro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4788" y="6190913"/>
            <a:ext cx="276735" cy="29244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7"/>
          <a:srcRect l="19148" t="8567" r="23139" b="17268"/>
          <a:stretch/>
        </p:blipFill>
        <p:spPr>
          <a:xfrm>
            <a:off x="9461286" y="5672852"/>
            <a:ext cx="961646" cy="822343"/>
          </a:xfrm>
          <a:prstGeom prst="rect">
            <a:avLst/>
          </a:prstGeom>
          <a:ln w="38100">
            <a:solidFill>
              <a:schemeClr val="tx1"/>
            </a:solidFill>
          </a:ln>
        </p:spPr>
      </p:pic>
    </p:spTree>
    <p:extLst>
      <p:ext uri="{BB962C8B-B14F-4D97-AF65-F5344CB8AC3E}">
        <p14:creationId xmlns:p14="http://schemas.microsoft.com/office/powerpoint/2010/main" val="249012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pbs.twimg.com/media/Dtwkr5gXgAA3Z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3" y="888134"/>
            <a:ext cx="5969866" cy="59698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97598" y="-35196"/>
            <a:ext cx="5642635"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Early Collaboration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6742545" y="1117600"/>
            <a:ext cx="4701310" cy="3970318"/>
          </a:xfrm>
          <a:prstGeom prst="rect">
            <a:avLst/>
          </a:prstGeom>
          <a:noFill/>
        </p:spPr>
        <p:txBody>
          <a:bodyPr wrap="square" rtlCol="0">
            <a:spAutoFit/>
          </a:bodyPr>
          <a:lstStyle/>
          <a:p>
            <a:r>
              <a:rPr lang="en-US" dirty="0" smtClean="0"/>
              <a:t>Staff from both settings work closely together as one team to:</a:t>
            </a:r>
          </a:p>
          <a:p>
            <a:pPr marL="285750" indent="-285750">
              <a:buFont typeface="Arial" panose="020B0604020202020204" pitchFamily="34" charset="0"/>
              <a:buChar char="•"/>
            </a:pPr>
            <a:r>
              <a:rPr lang="en-US" dirty="0" smtClean="0"/>
              <a:t> share ideas and professional learning on early years pedagogy- this has helped to develop a consistent approach</a:t>
            </a:r>
          </a:p>
          <a:p>
            <a:pPr marL="285750" indent="-285750">
              <a:buFont typeface="Arial" panose="020B0604020202020204" pitchFamily="34" charset="0"/>
              <a:buChar char="•"/>
            </a:pPr>
            <a:r>
              <a:rPr lang="en-US" dirty="0" smtClean="0"/>
              <a:t>Provide children and families with enhanced learning opportunities </a:t>
            </a:r>
            <a:r>
              <a:rPr lang="en-US" dirty="0" err="1" smtClean="0"/>
              <a:t>eg</a:t>
            </a:r>
            <a:r>
              <a:rPr lang="en-US" dirty="0" smtClean="0"/>
              <a:t> use of the onsite forest school environment</a:t>
            </a:r>
          </a:p>
          <a:p>
            <a:pPr marL="285750" indent="-285750">
              <a:buFont typeface="Arial" panose="020B0604020202020204" pitchFamily="34" charset="0"/>
              <a:buChar char="•"/>
            </a:pPr>
            <a:r>
              <a:rPr lang="en-US" dirty="0" smtClean="0"/>
              <a:t>To share learning experiences to support transition </a:t>
            </a:r>
            <a:r>
              <a:rPr lang="en-US" dirty="0" err="1" smtClean="0"/>
              <a:t>eg</a:t>
            </a:r>
            <a:r>
              <a:rPr lang="en-US" dirty="0" smtClean="0"/>
              <a:t> visits to both settings by both children and families</a:t>
            </a:r>
          </a:p>
          <a:p>
            <a:pPr marL="285750" indent="-285750">
              <a:buFont typeface="Arial" panose="020B0604020202020204" pitchFamily="34" charset="0"/>
              <a:buChar char="•"/>
            </a:pPr>
            <a:r>
              <a:rPr lang="en-US" dirty="0" smtClean="0"/>
              <a:t>To exchange information ensuring that we both provide the best possible support</a:t>
            </a:r>
          </a:p>
          <a:p>
            <a:pPr marL="285750" indent="-285750">
              <a:buFont typeface="Arial" panose="020B0604020202020204" pitchFamily="34" charset="0"/>
              <a:buChar char="•"/>
            </a:pPr>
            <a:endParaRPr lang="en-GB" dirty="0"/>
          </a:p>
        </p:txBody>
      </p:sp>
      <p:pic>
        <p:nvPicPr>
          <p:cNvPr id="5" name="Picture 19" descr="http://www.millbrookprimary.co.uk/wp-content/uploads/2014/07/flying-start-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509" y="5015780"/>
            <a:ext cx="1347787" cy="14398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descr="banner millbr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3852" y="5087918"/>
            <a:ext cx="1228725"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Image result for partnersh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5186" y="5087918"/>
            <a:ext cx="1341776" cy="124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6"/>
          <a:srcRect l="19148" t="8567" r="23139" b="17268"/>
          <a:stretch/>
        </p:blipFill>
        <p:spPr>
          <a:xfrm>
            <a:off x="11017257" y="159841"/>
            <a:ext cx="623587" cy="533255"/>
          </a:xfrm>
          <a:prstGeom prst="rect">
            <a:avLst/>
          </a:prstGeom>
          <a:ln w="38100">
            <a:solidFill>
              <a:schemeClr val="tx1"/>
            </a:solidFill>
          </a:ln>
        </p:spPr>
      </p:pic>
    </p:spTree>
    <p:extLst>
      <p:ext uri="{BB962C8B-B14F-4D97-AF65-F5344CB8AC3E}">
        <p14:creationId xmlns:p14="http://schemas.microsoft.com/office/powerpoint/2010/main" val="1214849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FF3C5B18883D4E21973B57C2EEED7FD1" version="1.0.0">
  <systemFields>
    <field name="Objective-Id">
      <value order="0">A26633021</value>
    </field>
    <field name="Objective-Title">
      <value order="0">Early pathfinders presentation Lindsey Watkins June 2019</value>
    </field>
    <field name="Objective-Description">
      <value order="0"/>
    </field>
    <field name="Objective-CreationStamp">
      <value order="0">2019-06-24T07:26:49Z</value>
    </field>
    <field name="Objective-IsApproved">
      <value order="0">false</value>
    </field>
    <field name="Objective-IsPublished">
      <value order="0">false</value>
    </field>
    <field name="Objective-DatePublished">
      <value order="0"/>
    </field>
    <field name="Objective-ModificationStamp">
      <value order="0">2019-06-24T07:26:58Z</value>
    </field>
    <field name="Objective-Owner">
      <value order="0">Harris, Yee Ling (EPS - CYP&amp;F)</value>
    </field>
    <field name="Objective-Path">
      <value order="0">Objective Global Folder:Business File Plan:Education &amp; Public Services (EPS):Education &amp; Public Services (EPS) - Communities &amp; Tackling Poverty - Childcare, Play and Early Years:1 - Save:Childcare Play and Early Years Division:Early Years Branch (Sharon West):Programmes and Policies:Building a Brighter Future- Review 2016 - 2016:Early Years Pathfinders Workshop 28 June 2019</value>
    </field>
    <field name="Objective-Parent">
      <value order="0">Early Years Pathfinders Workshop 28 June 2019</value>
    </field>
    <field name="Objective-State">
      <value order="0">Being Drafted</value>
    </field>
    <field name="Objective-VersionId">
      <value order="0">vA52944109</value>
    </field>
    <field name="Objective-Version">
      <value order="0">0.1</value>
    </field>
    <field name="Objective-VersionNumber">
      <value order="0">1</value>
    </field>
    <field name="Objective-VersionComment">
      <value order="0">First version</value>
    </field>
    <field name="Objective-FileNumber">
      <value order="0">qA1252917</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2019-06-23T23:00:00Z</value>
      </field>
      <field name="Objective-What to Keep">
        <value order="0">No</value>
      </field>
      <field name="Objective-Official Translation">
        <value order="0"/>
      </field>
      <field name="Objective-Connect Creator">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otalTime>112</TotalTime>
  <Words>1252</Words>
  <Application>Microsoft Office PowerPoint</Application>
  <PresentationFormat>Widescreen</PresentationFormat>
  <Paragraphs>107</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MS PGothic</vt:lpstr>
      <vt:lpstr>MS PGothic</vt:lpstr>
      <vt:lpstr>Amatic sc</vt:lpstr>
      <vt:lpstr>Arial</vt:lpstr>
      <vt:lpstr>Book Antiqua</vt:lpstr>
      <vt:lpstr>Calibri</vt:lpstr>
      <vt:lpstr>Calibri Light</vt:lpstr>
      <vt:lpstr>Comic Sans MS</vt:lpstr>
      <vt:lpstr>Gill Sans Infant Std</vt:lpstr>
      <vt:lpstr>Lucida Handwriting</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Watkins</dc:creator>
  <cp:lastModifiedBy>Lindsey Watkins</cp:lastModifiedBy>
  <cp:revision>13</cp:revision>
  <dcterms:created xsi:type="dcterms:W3CDTF">2019-06-23T13:55:59Z</dcterms:created>
  <dcterms:modified xsi:type="dcterms:W3CDTF">2019-06-23T15:48:17Z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A26633021</vt:lpwstr>
  </property>
  <property fmtid="{D5CDD505-2E9C-101B-9397-08002B2CF9AE}" pid="4" name="Objective-Title">
    <vt:lpwstr>Early pathfinders presentation Lindsey Watkins June 2019</vt:lpwstr>
  </property>
  <property fmtid="{D5CDD505-2E9C-101B-9397-08002B2CF9AE}" pid="5" name="Objective-Description">
    <vt:lpwstr/>
  </property>
  <property fmtid="{D5CDD505-2E9C-101B-9397-08002B2CF9AE}" pid="6" name="Objective-CreationStamp">
    <vt:filetime>2019-06-24T07:26:56Z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2019-06-24T07:26:58Z</vt:filetime>
  </property>
  <property fmtid="{D5CDD505-2E9C-101B-9397-08002B2CF9AE}" pid="11" name="Objective-Owner">
    <vt:lpwstr>Harris, Yee Ling (EPS - CYP&amp;F)</vt:lpwstr>
  </property>
  <property fmtid="{D5CDD505-2E9C-101B-9397-08002B2CF9AE}" pid="12" name="Objective-Path">
    <vt:lpwstr>Objective Global Folder:Business File Plan:Education &amp; Public Services (EPS):Education &amp; Public Services (EPS) - Communities &amp; Tackling Poverty - Childcare, Play and Early Years:1 - Save:Childcare Play and Early Years Division:Early Years Branch (Sharon West):Programmes and Policies:Building a Brighter Future- Review 2016 - 2016:Early Years Pathfinders Workshop 28 June 2019:</vt:lpwstr>
  </property>
  <property fmtid="{D5CDD505-2E9C-101B-9397-08002B2CF9AE}" pid="13" name="Objective-Parent">
    <vt:lpwstr>Early Years Pathfinders Workshop 28 June 2019</vt:lpwstr>
  </property>
  <property fmtid="{D5CDD505-2E9C-101B-9397-08002B2CF9AE}" pid="14" name="Objective-State">
    <vt:lpwstr>Being Drafted</vt:lpwstr>
  </property>
  <property fmtid="{D5CDD505-2E9C-101B-9397-08002B2CF9AE}" pid="15" name="Objective-VersionId">
    <vt:lpwstr>vA52944109</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filetime>2019-06-23T23:00:00Z</vt:filetime>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ies>
</file>