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14"/>
  </p:notesMasterIdLst>
  <p:handoutMasterIdLst>
    <p:handoutMasterId r:id="rId15"/>
  </p:handoutMasterIdLst>
  <p:sldIdLst>
    <p:sldId id="257" r:id="rId3"/>
    <p:sldId id="270" r:id="rId4"/>
    <p:sldId id="258" r:id="rId5"/>
    <p:sldId id="276" r:id="rId6"/>
    <p:sldId id="269" r:id="rId7"/>
    <p:sldId id="271" r:id="rId8"/>
    <p:sldId id="272" r:id="rId9"/>
    <p:sldId id="273" r:id="rId10"/>
    <p:sldId id="277" r:id="rId11"/>
    <p:sldId id="278" r:id="rId12"/>
    <p:sldId id="268" r:id="rId13"/>
  </p:sldIdLst>
  <p:sldSz cx="9144000" cy="6858000" type="screen4x3"/>
  <p:notesSz cx="6669088" cy="9802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709" userDrawn="1">
          <p15:clr>
            <a:srgbClr val="A4A3A4"/>
          </p15:clr>
        </p15:guide>
        <p15:guide id="2" pos="2880">
          <p15:clr>
            <a:srgbClr val="A4A3A4"/>
          </p15:clr>
        </p15:guide>
        <p15:guide id="3" pos="158" userDrawn="1">
          <p15:clr>
            <a:srgbClr val="A4A3A4"/>
          </p15:clr>
        </p15:guide>
        <p15:guide id="4" orient="horz" pos="368" userDrawn="1">
          <p15:clr>
            <a:srgbClr val="A4A3A4"/>
          </p15:clr>
        </p15:guide>
        <p15:guide id="5" pos="3016" userDrawn="1">
          <p15:clr>
            <a:srgbClr val="A4A3A4"/>
          </p15:clr>
        </p15:guide>
        <p15:guide id="6" orient="horz" pos="95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nes, Sarah (HIW)" initials="SJ" lastIdx="1" clrIdx="0"/>
  <p:cmAuthor id="1" name="Evans, Cathrin" initials="EC("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8" autoAdjust="0"/>
    <p:restoredTop sz="94652" autoAdjust="0"/>
  </p:normalViewPr>
  <p:slideViewPr>
    <p:cSldViewPr snapToGrid="0" snapToObjects="1">
      <p:cViewPr varScale="1">
        <p:scale>
          <a:sx n="83" d="100"/>
          <a:sy n="83" d="100"/>
        </p:scale>
        <p:origin x="-610" y="-130"/>
      </p:cViewPr>
      <p:guideLst>
        <p:guide orient="horz" pos="709"/>
        <p:guide orient="horz" pos="368"/>
        <p:guide orient="horz" pos="958"/>
        <p:guide pos="2880"/>
        <p:guide pos="158"/>
        <p:guide pos="301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slide" Target="slides/slide11.xml" Id="rId13" /><Relationship Type="http://schemas.openxmlformats.org/officeDocument/2006/relationships/viewProps" Target="viewProps.xml" Id="rId18" /><Relationship Type="http://schemas.openxmlformats.org/officeDocument/2006/relationships/slide" Target="slides/slide1.xml" Id="rId3" /><Relationship Type="http://schemas.openxmlformats.org/officeDocument/2006/relationships/slide" Target="slides/slide5.xml" Id="rId7" /><Relationship Type="http://schemas.openxmlformats.org/officeDocument/2006/relationships/slide" Target="slides/slide10.xml" Id="rId12" /><Relationship Type="http://schemas.openxmlformats.org/officeDocument/2006/relationships/presProps" Target="presProps.xml" Id="rId17" /><Relationship Type="http://schemas.openxmlformats.org/officeDocument/2006/relationships/slideMaster" Target="slideMasters/slideMaster1.xml" Id="rId2" /><Relationship Type="http://schemas.openxmlformats.org/officeDocument/2006/relationships/commentAuthors" Target="commentAuthors.xml" Id="rId16" /><Relationship Type="http://schemas.openxmlformats.org/officeDocument/2006/relationships/tableStyles" Target="tableStyles.xml" Id="rId20" /><Relationship Type="http://schemas.openxmlformats.org/officeDocument/2006/relationships/slide" Target="slides/slide4.xml" Id="rId6" /><Relationship Type="http://schemas.openxmlformats.org/officeDocument/2006/relationships/slide" Target="slides/slide9.xml" Id="rId11" /><Relationship Type="http://schemas.openxmlformats.org/officeDocument/2006/relationships/slide" Target="slides/slide3.xml" Id="rId5" /><Relationship Type="http://schemas.openxmlformats.org/officeDocument/2006/relationships/handoutMaster" Target="handoutMasters/handoutMaster1.xml" Id="rId15" /><Relationship Type="http://schemas.openxmlformats.org/officeDocument/2006/relationships/slide" Target="slides/slide8.xml" Id="rId10" /><Relationship Type="http://schemas.openxmlformats.org/officeDocument/2006/relationships/theme" Target="theme/theme1.xml" Id="rId19"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notesMaster" Target="notesMasters/notesMaster1.xml" Id="rId14" /><Relationship Type="http://schemas.openxmlformats.org/officeDocument/2006/relationships/customXml" Target="/customXML/item2.xml" Id="R136979adfaa74b44"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Dalfan Pennyn 1"/>
          <p:cNvSpPr>
            <a:spLocks noGrp="1"/>
          </p:cNvSpPr>
          <p:nvPr>
            <p:ph type="hdr" sz="quarter"/>
          </p:nvPr>
        </p:nvSpPr>
        <p:spPr>
          <a:xfrm>
            <a:off x="0" y="0"/>
            <a:ext cx="2889250" cy="490538"/>
          </a:xfrm>
          <a:prstGeom prst="rect">
            <a:avLst/>
          </a:prstGeom>
        </p:spPr>
        <p:txBody>
          <a:bodyPr vert="horz" lIns="91440" tIns="45720" rIns="91440" bIns="45720" rtlCol="0"/>
          <a:lstStyle>
            <a:lvl1pPr algn="l">
              <a:defRPr sz="1200"/>
            </a:lvl1pPr>
          </a:lstStyle>
          <a:p>
            <a:endParaRPr lang="cy-GB"/>
          </a:p>
        </p:txBody>
      </p:sp>
      <p:sp>
        <p:nvSpPr>
          <p:cNvPr id="3" name="Dalfan Dyddiad 2"/>
          <p:cNvSpPr>
            <a:spLocks noGrp="1"/>
          </p:cNvSpPr>
          <p:nvPr>
            <p:ph type="dt" sz="quarter" idx="1"/>
          </p:nvPr>
        </p:nvSpPr>
        <p:spPr>
          <a:xfrm>
            <a:off x="3778250" y="0"/>
            <a:ext cx="2889250" cy="490538"/>
          </a:xfrm>
          <a:prstGeom prst="rect">
            <a:avLst/>
          </a:prstGeom>
        </p:spPr>
        <p:txBody>
          <a:bodyPr vert="horz" lIns="91440" tIns="45720" rIns="91440" bIns="45720" rtlCol="0"/>
          <a:lstStyle>
            <a:lvl1pPr algn="r">
              <a:defRPr sz="1200"/>
            </a:lvl1pPr>
          </a:lstStyle>
          <a:p>
            <a:fld id="{DA823DBE-C51C-487C-8FD3-D6242EB852BA}" type="datetimeFigureOut">
              <a:rPr lang="cy-GB" smtClean="0"/>
              <a:t>26/06/2019</a:t>
            </a:fld>
            <a:endParaRPr lang="cy-GB"/>
          </a:p>
        </p:txBody>
      </p:sp>
      <p:sp>
        <p:nvSpPr>
          <p:cNvPr id="4" name="Dalfan Troedyn 3"/>
          <p:cNvSpPr>
            <a:spLocks noGrp="1"/>
          </p:cNvSpPr>
          <p:nvPr>
            <p:ph type="ftr" sz="quarter" idx="2"/>
          </p:nvPr>
        </p:nvSpPr>
        <p:spPr>
          <a:xfrm>
            <a:off x="0" y="9310688"/>
            <a:ext cx="2889250" cy="490537"/>
          </a:xfrm>
          <a:prstGeom prst="rect">
            <a:avLst/>
          </a:prstGeom>
        </p:spPr>
        <p:txBody>
          <a:bodyPr vert="horz" lIns="91440" tIns="45720" rIns="91440" bIns="45720" rtlCol="0" anchor="b"/>
          <a:lstStyle>
            <a:lvl1pPr algn="l">
              <a:defRPr sz="1200"/>
            </a:lvl1pPr>
          </a:lstStyle>
          <a:p>
            <a:endParaRPr lang="cy-GB"/>
          </a:p>
        </p:txBody>
      </p:sp>
      <p:sp>
        <p:nvSpPr>
          <p:cNvPr id="5" name="Dalfan Rhif y Sleid 4"/>
          <p:cNvSpPr>
            <a:spLocks noGrp="1"/>
          </p:cNvSpPr>
          <p:nvPr>
            <p:ph type="sldNum" sz="quarter" idx="3"/>
          </p:nvPr>
        </p:nvSpPr>
        <p:spPr>
          <a:xfrm>
            <a:off x="3778250" y="9310688"/>
            <a:ext cx="2889250" cy="490537"/>
          </a:xfrm>
          <a:prstGeom prst="rect">
            <a:avLst/>
          </a:prstGeom>
        </p:spPr>
        <p:txBody>
          <a:bodyPr vert="horz" lIns="91440" tIns="45720" rIns="91440" bIns="45720" rtlCol="0" anchor="b"/>
          <a:lstStyle>
            <a:lvl1pPr algn="r">
              <a:defRPr sz="1200"/>
            </a:lvl1pPr>
          </a:lstStyle>
          <a:p>
            <a:fld id="{671883C7-CE06-4024-B516-6145D10B0630}" type="slidenum">
              <a:rPr lang="cy-GB" smtClean="0"/>
              <a:t>‹#›</a:t>
            </a:fld>
            <a:endParaRPr lang="cy-GB"/>
          </a:p>
        </p:txBody>
      </p:sp>
    </p:spTree>
    <p:extLst>
      <p:ext uri="{BB962C8B-B14F-4D97-AF65-F5344CB8AC3E}">
        <p14:creationId xmlns:p14="http://schemas.microsoft.com/office/powerpoint/2010/main" val="27616134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014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0141"/>
          </a:xfrm>
          <a:prstGeom prst="rect">
            <a:avLst/>
          </a:prstGeom>
        </p:spPr>
        <p:txBody>
          <a:bodyPr vert="horz" lIns="91440" tIns="45720" rIns="91440" bIns="45720" rtlCol="0"/>
          <a:lstStyle>
            <a:lvl1pPr algn="r">
              <a:defRPr sz="1200"/>
            </a:lvl1pPr>
          </a:lstStyle>
          <a:p>
            <a:fld id="{2F9A062F-E553-425A-B9D1-30E042247003}" type="datetimeFigureOut">
              <a:rPr lang="en-GB" smtClean="0"/>
              <a:t>26/06/2019</a:t>
            </a:fld>
            <a:endParaRPr lang="en-GB"/>
          </a:p>
        </p:txBody>
      </p:sp>
      <p:sp>
        <p:nvSpPr>
          <p:cNvPr id="4" name="Slide Image Placeholder 3"/>
          <p:cNvSpPr>
            <a:spLocks noGrp="1" noRot="1" noChangeAspect="1"/>
          </p:cNvSpPr>
          <p:nvPr>
            <p:ph type="sldImg" idx="2"/>
          </p:nvPr>
        </p:nvSpPr>
        <p:spPr>
          <a:xfrm>
            <a:off x="884238" y="735013"/>
            <a:ext cx="4900612" cy="36766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56336"/>
            <a:ext cx="5335270" cy="441126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10971"/>
            <a:ext cx="2889938" cy="49014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10971"/>
            <a:ext cx="2889938" cy="490141"/>
          </a:xfrm>
          <a:prstGeom prst="rect">
            <a:avLst/>
          </a:prstGeom>
        </p:spPr>
        <p:txBody>
          <a:bodyPr vert="horz" lIns="91440" tIns="45720" rIns="91440" bIns="45720" rtlCol="0" anchor="b"/>
          <a:lstStyle>
            <a:lvl1pPr algn="r">
              <a:defRPr sz="1200"/>
            </a:lvl1pPr>
          </a:lstStyle>
          <a:p>
            <a:fld id="{FEF5BD95-E0D3-4D56-9266-F3B1B379172A}" type="slidenum">
              <a:rPr lang="en-GB" smtClean="0"/>
              <a:t>‹#›</a:t>
            </a:fld>
            <a:endParaRPr lang="en-GB"/>
          </a:p>
        </p:txBody>
      </p:sp>
    </p:spTree>
    <p:extLst>
      <p:ext uri="{BB962C8B-B14F-4D97-AF65-F5344CB8AC3E}">
        <p14:creationId xmlns:p14="http://schemas.microsoft.com/office/powerpoint/2010/main" val="481654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45B36BD-8B87-674B-B37A-9F86BA08490C}"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3720282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45B36BD-8B87-674B-B37A-9F86BA08490C}"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875428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45B36BD-8B87-674B-B37A-9F86BA08490C}"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93670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45B36BD-8B87-674B-B37A-9F86BA08490C}"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333376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45B36BD-8B87-674B-B37A-9F86BA08490C}"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166041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45B36BD-8B87-674B-B37A-9F86BA08490C}"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48021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45B36BD-8B87-674B-B37A-9F86BA08490C}" type="datetimeFigureOut">
              <a:rPr lang="en-US" smtClean="0"/>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177601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45B36BD-8B87-674B-B37A-9F86BA08490C}" type="datetimeFigureOut">
              <a:rPr lang="en-US" smtClean="0"/>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1246708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B36BD-8B87-674B-B37A-9F86BA08490C}" type="datetimeFigureOut">
              <a:rPr lang="en-US" smtClean="0"/>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2028352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45B36BD-8B87-674B-B37A-9F86BA08490C}"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213854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45B36BD-8B87-674B-B37A-9F86BA08490C}"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3469168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5B36BD-8B87-674B-B37A-9F86BA08490C}" type="datetimeFigureOut">
              <a:rPr lang="en-US" smtClean="0"/>
              <a:t>6/26/2019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689CA-9909-284B-B2CC-404496F9F74A}" type="slidenum">
              <a:rPr lang="en-US" smtClean="0"/>
              <a:t>‹#›</a:t>
            </a:fld>
            <a:endParaRPr lang="en-US"/>
          </a:p>
        </p:txBody>
      </p:sp>
    </p:spTree>
    <p:extLst>
      <p:ext uri="{BB962C8B-B14F-4D97-AF65-F5344CB8AC3E}">
        <p14:creationId xmlns:p14="http://schemas.microsoft.com/office/powerpoint/2010/main" val="2284432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83" y="2331721"/>
            <a:ext cx="7772400" cy="2164079"/>
          </a:xfrm>
        </p:spPr>
        <p:txBody>
          <a:bodyPr>
            <a:normAutofit/>
          </a:bodyPr>
          <a:lstStyle/>
          <a:p>
            <a:pPr>
              <a:spcBef>
                <a:spcPts val="0"/>
              </a:spcBef>
            </a:pPr>
            <a:r>
              <a:rPr lang="en-GB" b="1" dirty="0" smtClean="0">
                <a:effectLst>
                  <a:outerShdw blurRad="38100" dist="38100" dir="2700000" algn="tl">
                    <a:srgbClr val="000000">
                      <a:alpha val="43137"/>
                    </a:srgbClr>
                  </a:outerShdw>
                </a:effectLst>
              </a:rPr>
              <a:t>Children and Communities Grant </a:t>
            </a: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Grant Plant a </a:t>
            </a:r>
            <a:r>
              <a:rPr lang="en-GB" b="1" dirty="0" err="1" smtClean="0">
                <a:effectLst>
                  <a:outerShdw blurRad="38100" dist="38100" dir="2700000" algn="tl">
                    <a:srgbClr val="000000">
                      <a:alpha val="43137"/>
                    </a:srgbClr>
                  </a:outerShdw>
                </a:effectLst>
              </a:rPr>
              <a:t>Chymunedau</a:t>
            </a:r>
            <a:endParaRPr lang="en-GB"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05288" y="4495800"/>
            <a:ext cx="6400800" cy="2814142"/>
          </a:xfrm>
        </p:spPr>
        <p:txBody>
          <a:bodyPr>
            <a:normAutofit/>
          </a:bodyPr>
          <a:lstStyle/>
          <a:p>
            <a:r>
              <a:rPr lang="en-GB" sz="2500" dirty="0" smtClean="0">
                <a:solidFill>
                  <a:schemeClr val="tx1"/>
                </a:solidFill>
              </a:rPr>
              <a:t>Claire McDonald, </a:t>
            </a:r>
          </a:p>
          <a:p>
            <a:r>
              <a:rPr lang="en-GB" sz="2500" dirty="0" smtClean="0">
                <a:solidFill>
                  <a:schemeClr val="tx1"/>
                </a:solidFill>
              </a:rPr>
              <a:t>Welsh Government</a:t>
            </a:r>
          </a:p>
          <a:p>
            <a:r>
              <a:rPr lang="en-GB" sz="2500" dirty="0" smtClean="0">
                <a:solidFill>
                  <a:schemeClr val="tx1"/>
                </a:solidFill>
              </a:rPr>
              <a:t>Llywodraeth Cymru</a:t>
            </a:r>
            <a:endParaRPr lang="en-GB" sz="2500" dirty="0">
              <a:solidFill>
                <a:schemeClr val="tx1"/>
              </a:solidFill>
            </a:endParaRPr>
          </a:p>
        </p:txBody>
      </p:sp>
      <p:pic>
        <p:nvPicPr>
          <p:cNvPr id="5" name="Picture 4" descr="PowerPoint.jpg"/>
          <p:cNvPicPr>
            <a:picLocks noChangeAspect="1"/>
          </p:cNvPicPr>
          <p:nvPr/>
        </p:nvPicPr>
        <p:blipFill rotWithShape="1">
          <a:blip r:embed="rId2">
            <a:extLst>
              <a:ext uri="{28A0092B-C50C-407E-A947-70E740481C1C}">
                <a14:useLocalDpi xmlns:a14="http://schemas.microsoft.com/office/drawing/2010/main" val="0"/>
              </a:ext>
            </a:extLst>
          </a:blip>
          <a:srcRect l="77474" r="6737" b="75579"/>
          <a:stretch/>
        </p:blipFill>
        <p:spPr>
          <a:xfrm>
            <a:off x="7084194" y="-11350"/>
            <a:ext cx="1443789" cy="1674796"/>
          </a:xfrm>
          <a:prstGeom prst="rect">
            <a:avLst/>
          </a:prstGeom>
        </p:spPr>
      </p:pic>
    </p:spTree>
    <p:extLst>
      <p:ext uri="{BB962C8B-B14F-4D97-AF65-F5344CB8AC3E}">
        <p14:creationId xmlns:p14="http://schemas.microsoft.com/office/powerpoint/2010/main" val="1855643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iconexperience.com/_img/g_collection_png/standard/512x512/ques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6150" y="914509"/>
            <a:ext cx="48768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856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74355" y="3009970"/>
            <a:ext cx="8119339" cy="1631216"/>
          </a:xfrm>
          <a:prstGeom prst="rect">
            <a:avLst/>
          </a:prstGeom>
          <a:noFill/>
        </p:spPr>
        <p:txBody>
          <a:bodyPr wrap="none" rtlCol="0">
            <a:spAutoFit/>
          </a:bodyPr>
          <a:lstStyle/>
          <a:p>
            <a:r>
              <a:rPr lang="en-GB" sz="10000" b="1" dirty="0" err="1" smtClean="0">
                <a:solidFill>
                  <a:schemeClr val="tx1">
                    <a:lumMod val="75000"/>
                    <a:lumOff val="25000"/>
                  </a:schemeClr>
                </a:solidFill>
                <a:effectLst>
                  <a:outerShdw blurRad="38100" dist="38100" dir="2700000" algn="tl">
                    <a:srgbClr val="000000">
                      <a:alpha val="43137"/>
                    </a:srgbClr>
                  </a:outerShdw>
                </a:effectLst>
              </a:rPr>
              <a:t>Diolch</a:t>
            </a:r>
            <a:r>
              <a:rPr lang="en-GB" sz="10000" b="1" dirty="0" smtClean="0">
                <a:solidFill>
                  <a:schemeClr val="tx1">
                    <a:lumMod val="75000"/>
                    <a:lumOff val="25000"/>
                  </a:schemeClr>
                </a:solidFill>
                <a:effectLst>
                  <a:outerShdw blurRad="38100" dist="38100" dir="2700000" algn="tl">
                    <a:srgbClr val="000000">
                      <a:alpha val="43137"/>
                    </a:srgbClr>
                  </a:outerShdw>
                </a:effectLst>
              </a:rPr>
              <a:t> </a:t>
            </a:r>
            <a:r>
              <a:rPr lang="en-GB" sz="10000" b="1" dirty="0" err="1" smtClean="0">
                <a:solidFill>
                  <a:schemeClr val="tx1">
                    <a:lumMod val="75000"/>
                    <a:lumOff val="25000"/>
                  </a:schemeClr>
                </a:solidFill>
                <a:effectLst>
                  <a:outerShdw blurRad="38100" dist="38100" dir="2700000" algn="tl">
                    <a:srgbClr val="000000">
                      <a:alpha val="43137"/>
                    </a:srgbClr>
                  </a:outerShdw>
                </a:effectLst>
              </a:rPr>
              <a:t>yn</a:t>
            </a:r>
            <a:r>
              <a:rPr lang="en-GB" sz="10000" b="1" dirty="0" smtClean="0">
                <a:solidFill>
                  <a:schemeClr val="tx1">
                    <a:lumMod val="75000"/>
                    <a:lumOff val="25000"/>
                  </a:schemeClr>
                </a:solidFill>
                <a:effectLst>
                  <a:outerShdw blurRad="38100" dist="38100" dir="2700000" algn="tl">
                    <a:srgbClr val="000000">
                      <a:alpha val="43137"/>
                    </a:srgbClr>
                  </a:outerShdw>
                </a:effectLst>
              </a:rPr>
              <a:t> </a:t>
            </a:r>
            <a:r>
              <a:rPr lang="en-GB" sz="10000" b="1" dirty="0" err="1" smtClean="0">
                <a:solidFill>
                  <a:schemeClr val="tx1">
                    <a:lumMod val="75000"/>
                    <a:lumOff val="25000"/>
                  </a:schemeClr>
                </a:solidFill>
                <a:effectLst>
                  <a:outerShdw blurRad="38100" dist="38100" dir="2700000" algn="tl">
                    <a:srgbClr val="000000">
                      <a:alpha val="43137"/>
                    </a:srgbClr>
                  </a:outerShdw>
                </a:effectLst>
              </a:rPr>
              <a:t>fawr</a:t>
            </a:r>
            <a:r>
              <a:rPr lang="en-GB" sz="10000" b="1" dirty="0" smtClean="0">
                <a:solidFill>
                  <a:schemeClr val="tx1">
                    <a:lumMod val="75000"/>
                    <a:lumOff val="25000"/>
                  </a:schemeClr>
                </a:solidFill>
                <a:effectLst>
                  <a:outerShdw blurRad="38100" dist="38100" dir="2700000" algn="tl">
                    <a:srgbClr val="000000">
                      <a:alpha val="43137"/>
                    </a:srgbClr>
                  </a:outerShdw>
                </a:effectLst>
              </a:rPr>
              <a:t> </a:t>
            </a:r>
            <a:endParaRPr lang="en-GB" sz="10000" b="1" dirty="0">
              <a:solidFill>
                <a:schemeClr val="tx1">
                  <a:lumMod val="75000"/>
                  <a:lumOff val="25000"/>
                </a:schemeClr>
              </a:solidFill>
              <a:effectLst>
                <a:outerShdw blurRad="38100" dist="38100" dir="2700000" algn="tl">
                  <a:srgbClr val="000000">
                    <a:alpha val="43137"/>
                  </a:srgbClr>
                </a:outerShdw>
              </a:effectLst>
            </a:endParaRPr>
          </a:p>
        </p:txBody>
      </p:sp>
      <p:sp>
        <p:nvSpPr>
          <p:cNvPr id="7" name="TextBox 6"/>
          <p:cNvSpPr txBox="1"/>
          <p:nvPr/>
        </p:nvSpPr>
        <p:spPr>
          <a:xfrm>
            <a:off x="1705856" y="1493528"/>
            <a:ext cx="5964390" cy="1631216"/>
          </a:xfrm>
          <a:prstGeom prst="rect">
            <a:avLst/>
          </a:prstGeom>
          <a:noFill/>
        </p:spPr>
        <p:txBody>
          <a:bodyPr wrap="none" rtlCol="0">
            <a:spAutoFit/>
          </a:bodyPr>
          <a:lstStyle/>
          <a:p>
            <a:r>
              <a:rPr lang="en-GB" sz="10000" b="1" dirty="0" smtClean="0">
                <a:solidFill>
                  <a:schemeClr val="tx1">
                    <a:lumMod val="75000"/>
                    <a:lumOff val="25000"/>
                  </a:schemeClr>
                </a:solidFill>
                <a:effectLst>
                  <a:outerShdw blurRad="38100" dist="38100" dir="2700000" algn="tl">
                    <a:srgbClr val="000000">
                      <a:alpha val="43137"/>
                    </a:srgbClr>
                  </a:outerShdw>
                </a:effectLst>
              </a:rPr>
              <a:t>Thank You </a:t>
            </a:r>
            <a:endParaRPr lang="en-GB" sz="10000" b="1" dirty="0">
              <a:solidFill>
                <a:schemeClr val="tx1">
                  <a:lumMod val="75000"/>
                  <a:lumOff val="25000"/>
                </a:schemeClr>
              </a:solidFill>
              <a:effectLst>
                <a:outerShdw blurRad="38100" dist="38100" dir="2700000" algn="tl">
                  <a:srgbClr val="000000">
                    <a:alpha val="43137"/>
                  </a:srgbClr>
                </a:outerShdw>
              </a:effectLst>
            </a:endParaRPr>
          </a:p>
        </p:txBody>
      </p:sp>
      <p:cxnSp>
        <p:nvCxnSpPr>
          <p:cNvPr id="8" name="Straight Connector 7"/>
          <p:cNvCxnSpPr/>
          <p:nvPr/>
        </p:nvCxnSpPr>
        <p:spPr>
          <a:xfrm flipV="1">
            <a:off x="1784685" y="2984938"/>
            <a:ext cx="5698681" cy="21021"/>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6433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3" y="-145772"/>
            <a:ext cx="4114800" cy="1143000"/>
          </a:xfrm>
        </p:spPr>
        <p:txBody>
          <a:bodyPr>
            <a:normAutofit/>
          </a:bodyPr>
          <a:lstStyle/>
          <a:p>
            <a:pPr algn="l"/>
            <a:r>
              <a:rPr lang="en-GB" sz="3500" b="1" dirty="0" smtClean="0">
                <a:effectLst>
                  <a:outerShdw blurRad="38100" dist="38100" dir="2700000" algn="tl">
                    <a:srgbClr val="000000">
                      <a:alpha val="43137"/>
                    </a:srgbClr>
                  </a:outerShdw>
                </a:effectLst>
              </a:rPr>
              <a:t>Change Required </a:t>
            </a:r>
            <a:endParaRPr lang="en-GB" sz="35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98127" y="1453058"/>
            <a:ext cx="4430106" cy="5257800"/>
          </a:xfrm>
        </p:spPr>
        <p:txBody>
          <a:bodyPr>
            <a:normAutofit/>
          </a:bodyPr>
          <a:lstStyle/>
          <a:p>
            <a:pPr>
              <a:buFont typeface="Wingdings" panose="05000000000000000000" pitchFamily="2" charset="2"/>
              <a:buChar char="q"/>
            </a:pPr>
            <a:r>
              <a:rPr lang="en-GB" sz="1800" dirty="0" err="1" smtClean="0"/>
              <a:t>Yn</a:t>
            </a:r>
            <a:r>
              <a:rPr lang="en-GB" sz="1800" dirty="0" smtClean="0"/>
              <a:t> y </a:t>
            </a:r>
            <a:r>
              <a:rPr lang="en-GB" sz="1800" dirty="0" err="1" smtClean="0"/>
              <a:t>blynyddoedd</a:t>
            </a:r>
            <a:r>
              <a:rPr lang="en-GB" sz="1800" dirty="0" smtClean="0"/>
              <a:t> </a:t>
            </a:r>
            <a:r>
              <a:rPr lang="en-GB" sz="1800" dirty="0" err="1" smtClean="0"/>
              <a:t>diweddar</a:t>
            </a:r>
            <a:r>
              <a:rPr lang="en-GB" sz="1800" dirty="0" smtClean="0"/>
              <a:t>, </a:t>
            </a:r>
            <a:r>
              <a:rPr lang="en-GB" sz="1800" dirty="0" err="1" smtClean="0"/>
              <a:t>mae</a:t>
            </a:r>
            <a:r>
              <a:rPr lang="en-GB" sz="1800" dirty="0" smtClean="0"/>
              <a:t> </a:t>
            </a:r>
            <a:r>
              <a:rPr lang="en-GB" sz="1800" dirty="0" err="1" smtClean="0"/>
              <a:t>awdurdodau</a:t>
            </a:r>
            <a:r>
              <a:rPr lang="en-GB" sz="1800" dirty="0" smtClean="0"/>
              <a:t> </a:t>
            </a:r>
            <a:r>
              <a:rPr lang="en-GB" sz="1800" dirty="0" err="1" smtClean="0"/>
              <a:t>lleol</a:t>
            </a:r>
            <a:r>
              <a:rPr lang="en-GB" sz="1800" dirty="0" smtClean="0"/>
              <a:t> </a:t>
            </a:r>
            <a:r>
              <a:rPr lang="en-GB" sz="1800" dirty="0" err="1" smtClean="0"/>
              <a:t>wedi</a:t>
            </a:r>
            <a:r>
              <a:rPr lang="en-GB" sz="1800" dirty="0" smtClean="0"/>
              <a:t> </a:t>
            </a:r>
            <a:r>
              <a:rPr lang="en-GB" sz="1800" dirty="0" err="1" smtClean="0"/>
              <a:t>awgrymu</a:t>
            </a:r>
            <a:r>
              <a:rPr lang="en-GB" sz="1800" dirty="0" smtClean="0"/>
              <a:t> bod </a:t>
            </a:r>
            <a:r>
              <a:rPr lang="en-GB" sz="1800" dirty="0" err="1" smtClean="0"/>
              <a:t>strwythurau</a:t>
            </a:r>
            <a:r>
              <a:rPr lang="en-GB" sz="1800" dirty="0" smtClean="0"/>
              <a:t> grant Llywodraeth Cymru </a:t>
            </a:r>
            <a:r>
              <a:rPr lang="en-GB" sz="1800" dirty="0" err="1" smtClean="0"/>
              <a:t>weithiau’n</a:t>
            </a:r>
            <a:r>
              <a:rPr lang="en-GB" sz="1800" dirty="0" smtClean="0"/>
              <a:t> </a:t>
            </a:r>
            <a:r>
              <a:rPr lang="en-GB" sz="1800" dirty="0" err="1" smtClean="0"/>
              <a:t>gallu</a:t>
            </a:r>
            <a:r>
              <a:rPr lang="en-GB" sz="1800" dirty="0" smtClean="0"/>
              <a:t> </a:t>
            </a:r>
            <a:r>
              <a:rPr lang="en-GB" sz="1800" dirty="0" err="1" smtClean="0"/>
              <a:t>cyfyngu</a:t>
            </a:r>
            <a:r>
              <a:rPr lang="en-GB" sz="1800" dirty="0" smtClean="0"/>
              <a:t> </a:t>
            </a:r>
            <a:r>
              <a:rPr lang="en-GB" sz="1800" dirty="0" err="1" smtClean="0"/>
              <a:t>ar</a:t>
            </a:r>
            <a:r>
              <a:rPr lang="en-GB" sz="1800" dirty="0" smtClean="0"/>
              <a:t> y </a:t>
            </a:r>
            <a:r>
              <a:rPr lang="en-GB" sz="1800" dirty="0" err="1" smtClean="0"/>
              <a:t>ffordd</a:t>
            </a:r>
            <a:r>
              <a:rPr lang="en-GB" sz="1800" dirty="0" smtClean="0"/>
              <a:t> y </a:t>
            </a:r>
            <a:r>
              <a:rPr lang="en-GB" sz="1800" dirty="0" err="1" smtClean="0"/>
              <a:t>hoffent</a:t>
            </a:r>
            <a:r>
              <a:rPr lang="en-GB" sz="1800" dirty="0" smtClean="0"/>
              <a:t> </a:t>
            </a:r>
            <a:r>
              <a:rPr lang="en-GB" sz="1800" dirty="0" err="1" smtClean="0"/>
              <a:t>ddarparu</a:t>
            </a:r>
            <a:r>
              <a:rPr lang="en-GB" sz="1800" dirty="0" smtClean="0"/>
              <a:t> </a:t>
            </a:r>
            <a:r>
              <a:rPr lang="en-GB" sz="1800" dirty="0" err="1" smtClean="0"/>
              <a:t>gwasanaethau</a:t>
            </a:r>
            <a:r>
              <a:rPr lang="en-GB" sz="1800" dirty="0" smtClean="0"/>
              <a:t> </a:t>
            </a:r>
            <a:r>
              <a:rPr lang="en-GB" sz="1800" dirty="0" err="1" smtClean="0"/>
              <a:t>i</a:t>
            </a:r>
            <a:r>
              <a:rPr lang="en-GB" sz="1800" dirty="0" smtClean="0"/>
              <a:t> </a:t>
            </a:r>
            <a:r>
              <a:rPr lang="en-GB" sz="1800" dirty="0" err="1" smtClean="0"/>
              <a:t>bobl</a:t>
            </a:r>
            <a:r>
              <a:rPr lang="en-GB" sz="1800" dirty="0" smtClean="0"/>
              <a:t> </a:t>
            </a:r>
            <a:r>
              <a:rPr lang="en-GB" sz="1800" dirty="0" err="1" smtClean="0"/>
              <a:t>sy’n</a:t>
            </a:r>
            <a:r>
              <a:rPr lang="en-GB" sz="1800" dirty="0" smtClean="0"/>
              <a:t> </a:t>
            </a:r>
            <a:r>
              <a:rPr lang="en-GB" sz="1800" dirty="0" err="1" smtClean="0"/>
              <a:t>agored</a:t>
            </a:r>
            <a:r>
              <a:rPr lang="en-GB" sz="1800" dirty="0"/>
              <a:t> </a:t>
            </a:r>
            <a:r>
              <a:rPr lang="en-GB" sz="1800" dirty="0" err="1" smtClean="0"/>
              <a:t>i</a:t>
            </a:r>
            <a:r>
              <a:rPr lang="en-GB" sz="1800" dirty="0" smtClean="0"/>
              <a:t> </a:t>
            </a:r>
            <a:r>
              <a:rPr lang="en-GB" sz="1800" dirty="0" err="1" smtClean="0"/>
              <a:t>niwed</a:t>
            </a:r>
            <a:endParaRPr lang="en-GB" sz="1800" dirty="0" smtClean="0"/>
          </a:p>
          <a:p>
            <a:pPr>
              <a:buFont typeface="Wingdings" panose="05000000000000000000" pitchFamily="2" charset="2"/>
              <a:buChar char="q"/>
            </a:pPr>
            <a:r>
              <a:rPr lang="en-GB" sz="1800" dirty="0" smtClean="0"/>
              <a:t>Mae </a:t>
            </a:r>
            <a:r>
              <a:rPr lang="en-GB" sz="1800" dirty="0" err="1" smtClean="0"/>
              <a:t>rhai</a:t>
            </a:r>
            <a:r>
              <a:rPr lang="en-GB" sz="1800" dirty="0" smtClean="0"/>
              <a:t> </a:t>
            </a:r>
            <a:r>
              <a:rPr lang="en-GB" sz="1800" dirty="0" err="1" smtClean="0"/>
              <a:t>awdurdodau</a:t>
            </a:r>
            <a:r>
              <a:rPr lang="en-GB" sz="1800" dirty="0" smtClean="0"/>
              <a:t> </a:t>
            </a:r>
            <a:r>
              <a:rPr lang="en-GB" sz="1800" dirty="0" err="1" smtClean="0"/>
              <a:t>lleol</a:t>
            </a:r>
            <a:r>
              <a:rPr lang="en-GB" sz="1800" dirty="0" smtClean="0"/>
              <a:t> </a:t>
            </a:r>
            <a:r>
              <a:rPr lang="en-GB" sz="1800" dirty="0" err="1" smtClean="0"/>
              <a:t>hefyd</a:t>
            </a:r>
            <a:r>
              <a:rPr lang="en-GB" sz="1800" dirty="0" smtClean="0"/>
              <a:t> </a:t>
            </a:r>
            <a:r>
              <a:rPr lang="en-GB" sz="1800" dirty="0" err="1" smtClean="0"/>
              <a:t>wedi</a:t>
            </a:r>
            <a:r>
              <a:rPr lang="en-GB" sz="1800" dirty="0" smtClean="0"/>
              <a:t> </a:t>
            </a:r>
            <a:r>
              <a:rPr lang="en-GB" sz="1800" dirty="0" err="1" smtClean="0"/>
              <a:t>gofyn</a:t>
            </a:r>
            <a:r>
              <a:rPr lang="en-GB" sz="1800" dirty="0" smtClean="0"/>
              <a:t> am </a:t>
            </a:r>
            <a:r>
              <a:rPr lang="en-GB" sz="1800" dirty="0" err="1" smtClean="0"/>
              <a:t>fwy</a:t>
            </a:r>
            <a:r>
              <a:rPr lang="en-GB" sz="1800" dirty="0" smtClean="0"/>
              <a:t> o </a:t>
            </a:r>
            <a:r>
              <a:rPr lang="en-GB" sz="1800" dirty="0" err="1" smtClean="0"/>
              <a:t>hyblygrwydd</a:t>
            </a:r>
            <a:r>
              <a:rPr lang="en-GB" sz="1800" dirty="0" smtClean="0"/>
              <a:t> </a:t>
            </a:r>
            <a:r>
              <a:rPr lang="en-GB" sz="1800" dirty="0" err="1" smtClean="0"/>
              <a:t>i</a:t>
            </a:r>
            <a:r>
              <a:rPr lang="en-GB" sz="1800" dirty="0" smtClean="0"/>
              <a:t> </a:t>
            </a:r>
            <a:r>
              <a:rPr lang="en-GB" sz="1800" dirty="0" err="1" smtClean="0"/>
              <a:t>fanteisio</a:t>
            </a:r>
            <a:r>
              <a:rPr lang="en-GB" sz="1800" dirty="0" smtClean="0"/>
              <a:t> </a:t>
            </a:r>
            <a:r>
              <a:rPr lang="en-GB" sz="1800" dirty="0" err="1" smtClean="0"/>
              <a:t>i’r</a:t>
            </a:r>
            <a:r>
              <a:rPr lang="en-GB" sz="1800" dirty="0" smtClean="0"/>
              <a:t> </a:t>
            </a:r>
            <a:r>
              <a:rPr lang="en-GB" sz="1800" dirty="0" err="1" smtClean="0"/>
              <a:t>eithaf</a:t>
            </a:r>
            <a:r>
              <a:rPr lang="en-GB" sz="1800" dirty="0" smtClean="0"/>
              <a:t> </a:t>
            </a:r>
            <a:r>
              <a:rPr lang="en-GB" sz="1800" dirty="0" err="1" smtClean="0"/>
              <a:t>ar</a:t>
            </a:r>
            <a:r>
              <a:rPr lang="en-GB" sz="1800" dirty="0" smtClean="0"/>
              <a:t> y </a:t>
            </a:r>
            <a:r>
              <a:rPr lang="en-GB" sz="1800" dirty="0" err="1" smtClean="0"/>
              <a:t>cyllid</a:t>
            </a:r>
            <a:r>
              <a:rPr lang="en-GB" sz="1800" dirty="0" smtClean="0"/>
              <a:t> </a:t>
            </a:r>
            <a:r>
              <a:rPr lang="en-GB" sz="1800" dirty="0" err="1" smtClean="0"/>
              <a:t>sydd</a:t>
            </a:r>
            <a:r>
              <a:rPr lang="en-GB" sz="1800" dirty="0" smtClean="0"/>
              <a:t> </a:t>
            </a:r>
            <a:r>
              <a:rPr lang="en-GB" sz="1800" dirty="0" err="1" smtClean="0"/>
              <a:t>ar</a:t>
            </a:r>
            <a:r>
              <a:rPr lang="en-GB" sz="1800" dirty="0" smtClean="0"/>
              <a:t> </a:t>
            </a:r>
            <a:r>
              <a:rPr lang="en-GB" sz="1800" dirty="0" err="1" smtClean="0"/>
              <a:t>gael</a:t>
            </a:r>
            <a:r>
              <a:rPr lang="en-GB" sz="1800" dirty="0" smtClean="0"/>
              <a:t> </a:t>
            </a:r>
            <a:r>
              <a:rPr lang="en-GB" sz="1800" dirty="0" err="1" smtClean="0"/>
              <a:t>er</a:t>
            </a:r>
            <a:r>
              <a:rPr lang="en-GB" sz="1800" dirty="0" smtClean="0"/>
              <a:t> </a:t>
            </a:r>
            <a:r>
              <a:rPr lang="en-GB" sz="1800" dirty="0" err="1" smtClean="0"/>
              <a:t>mwyn</a:t>
            </a:r>
            <a:r>
              <a:rPr lang="en-GB" sz="1800" dirty="0" smtClean="0"/>
              <a:t> </a:t>
            </a:r>
            <a:r>
              <a:rPr lang="en-GB" sz="1800" dirty="0" err="1" smtClean="0"/>
              <a:t>cynllunio</a:t>
            </a:r>
            <a:r>
              <a:rPr lang="en-GB" sz="1800" dirty="0" smtClean="0"/>
              <a:t> a </a:t>
            </a:r>
            <a:r>
              <a:rPr lang="en-GB" sz="1800" dirty="0" err="1" smtClean="0"/>
              <a:t>darparu</a:t>
            </a:r>
            <a:r>
              <a:rPr lang="en-GB" sz="1800" dirty="0" smtClean="0"/>
              <a:t> </a:t>
            </a:r>
            <a:r>
              <a:rPr lang="en-GB" sz="1800" dirty="0" err="1" smtClean="0"/>
              <a:t>gwell</a:t>
            </a:r>
            <a:r>
              <a:rPr lang="en-GB" sz="1800" dirty="0" smtClean="0"/>
              <a:t> </a:t>
            </a:r>
            <a:r>
              <a:rPr lang="en-GB" sz="1800" dirty="0" err="1" smtClean="0"/>
              <a:t>gwasanaethau</a:t>
            </a:r>
            <a:r>
              <a:rPr lang="en-GB" sz="1800" dirty="0" smtClean="0"/>
              <a:t> </a:t>
            </a:r>
            <a:r>
              <a:rPr lang="en-GB" sz="1800" dirty="0" err="1" smtClean="0"/>
              <a:t>i</a:t>
            </a:r>
            <a:r>
              <a:rPr lang="en-GB" sz="1800" dirty="0" smtClean="0"/>
              <a:t> </a:t>
            </a:r>
            <a:r>
              <a:rPr lang="en-GB" sz="1800" dirty="0" err="1" smtClean="0"/>
              <a:t>ddiwallu</a:t>
            </a:r>
            <a:r>
              <a:rPr lang="en-GB" sz="1800" dirty="0" smtClean="0"/>
              <a:t> </a:t>
            </a:r>
            <a:r>
              <a:rPr lang="en-GB" sz="1800" dirty="0" err="1" smtClean="0"/>
              <a:t>anghenion</a:t>
            </a:r>
            <a:r>
              <a:rPr lang="en-GB" sz="1800" dirty="0" smtClean="0"/>
              <a:t> </a:t>
            </a:r>
            <a:r>
              <a:rPr lang="en-GB" sz="1800" dirty="0" err="1" smtClean="0"/>
              <a:t>pobl</a:t>
            </a:r>
            <a:r>
              <a:rPr lang="en-GB" sz="1800" dirty="0" smtClean="0"/>
              <a:t> </a:t>
            </a:r>
            <a:r>
              <a:rPr lang="en-GB" sz="1800" dirty="0" err="1" smtClean="0"/>
              <a:t>yn</a:t>
            </a:r>
            <a:r>
              <a:rPr lang="en-GB" sz="1800" dirty="0" smtClean="0"/>
              <a:t> </a:t>
            </a:r>
            <a:r>
              <a:rPr lang="en-GB" sz="1800" dirty="0" err="1" smtClean="0"/>
              <a:t>eu</a:t>
            </a:r>
            <a:r>
              <a:rPr lang="en-GB" sz="1800" dirty="0" smtClean="0"/>
              <a:t> </a:t>
            </a:r>
            <a:r>
              <a:rPr lang="en-GB" sz="1800" dirty="0" err="1" smtClean="0"/>
              <a:t>hardaloedd</a:t>
            </a:r>
            <a:r>
              <a:rPr lang="en-GB" sz="1800" dirty="0" smtClean="0"/>
              <a:t> </a:t>
            </a:r>
            <a:r>
              <a:rPr lang="en-GB" sz="1800" dirty="0" err="1" smtClean="0"/>
              <a:t>yn</a:t>
            </a:r>
            <a:r>
              <a:rPr lang="en-GB" sz="1800" dirty="0" smtClean="0"/>
              <a:t> </a:t>
            </a:r>
            <a:r>
              <a:rPr lang="en-GB" sz="1800" dirty="0" err="1" smtClean="0"/>
              <a:t>fwy</a:t>
            </a:r>
            <a:r>
              <a:rPr lang="en-GB" sz="1800" dirty="0" smtClean="0"/>
              <a:t> </a:t>
            </a:r>
            <a:r>
              <a:rPr lang="en-GB" sz="1800" dirty="0" err="1" smtClean="0"/>
              <a:t>effeithiol</a:t>
            </a:r>
            <a:endParaRPr lang="en-GB" sz="1800" dirty="0"/>
          </a:p>
          <a:p>
            <a:pPr>
              <a:buFont typeface="Wingdings" panose="05000000000000000000" pitchFamily="2" charset="2"/>
              <a:buChar char="q"/>
            </a:pPr>
            <a:r>
              <a:rPr lang="en-GB" sz="1800" dirty="0" smtClean="0"/>
              <a:t> </a:t>
            </a:r>
            <a:r>
              <a:rPr lang="en-GB" sz="1800" dirty="0" err="1" smtClean="0"/>
              <a:t>Yn</a:t>
            </a:r>
            <a:r>
              <a:rPr lang="en-GB" sz="1800" dirty="0" smtClean="0"/>
              <a:t> 2018-19, </a:t>
            </a:r>
            <a:r>
              <a:rPr lang="en-GB" sz="1800" dirty="0" err="1" smtClean="0"/>
              <a:t>rydym</a:t>
            </a:r>
            <a:r>
              <a:rPr lang="en-GB" sz="1800" dirty="0" smtClean="0"/>
              <a:t> </a:t>
            </a:r>
            <a:r>
              <a:rPr lang="en-GB" sz="1800" dirty="0" err="1" smtClean="0"/>
              <a:t>wedi</a:t>
            </a:r>
            <a:r>
              <a:rPr lang="en-GB" sz="1800" dirty="0" smtClean="0"/>
              <a:t> bod </a:t>
            </a:r>
            <a:r>
              <a:rPr lang="en-GB" sz="1800" dirty="0" err="1" smtClean="0"/>
              <a:t>yn</a:t>
            </a:r>
            <a:r>
              <a:rPr lang="en-GB" sz="1800" dirty="0" smtClean="0"/>
              <a:t> </a:t>
            </a:r>
            <a:r>
              <a:rPr lang="en-GB" sz="1800" dirty="0" err="1" smtClean="0"/>
              <a:t>profi</a:t>
            </a:r>
            <a:r>
              <a:rPr lang="en-GB" sz="1800" dirty="0" smtClean="0"/>
              <a:t> </a:t>
            </a:r>
            <a:r>
              <a:rPr lang="en-GB" sz="1800" dirty="0" err="1" smtClean="0"/>
              <a:t>ffordd</a:t>
            </a:r>
            <a:r>
              <a:rPr lang="en-GB" sz="1800" dirty="0" smtClean="0"/>
              <a:t> </a:t>
            </a:r>
            <a:r>
              <a:rPr lang="en-GB" sz="1800" dirty="0" err="1" smtClean="0"/>
              <a:t>newydd</a:t>
            </a:r>
            <a:r>
              <a:rPr lang="en-GB" sz="1800" dirty="0" smtClean="0"/>
              <a:t> o </a:t>
            </a:r>
            <a:r>
              <a:rPr lang="en-GB" sz="1800" dirty="0" err="1" smtClean="0"/>
              <a:t>weithio</a:t>
            </a:r>
            <a:r>
              <a:rPr lang="en-GB" sz="1800" dirty="0" smtClean="0"/>
              <a:t> (</a:t>
            </a:r>
            <a:r>
              <a:rPr lang="en-GB" sz="1800" dirty="0" err="1" smtClean="0"/>
              <a:t>ariannu</a:t>
            </a:r>
            <a:r>
              <a:rPr lang="en-GB" sz="1800" dirty="0" smtClean="0"/>
              <a:t> </a:t>
            </a:r>
            <a:r>
              <a:rPr lang="en-GB" sz="1800" dirty="0" err="1" smtClean="0"/>
              <a:t>hyblyg</a:t>
            </a:r>
            <a:r>
              <a:rPr lang="en-GB" sz="1800" dirty="0" smtClean="0"/>
              <a:t>) </a:t>
            </a:r>
            <a:r>
              <a:rPr lang="en-GB" sz="1800" dirty="0" err="1" smtClean="0"/>
              <a:t>mewn</a:t>
            </a:r>
            <a:r>
              <a:rPr lang="en-GB" sz="1800" dirty="0" smtClean="0"/>
              <a:t> </a:t>
            </a:r>
            <a:r>
              <a:rPr lang="en-GB" sz="1800" dirty="0" err="1" smtClean="0"/>
              <a:t>cydweithrediad</a:t>
            </a:r>
            <a:r>
              <a:rPr lang="en-GB" sz="1800" dirty="0" smtClean="0"/>
              <a:t> â </a:t>
            </a:r>
            <a:r>
              <a:rPr lang="en-GB" sz="1800" dirty="0" err="1" smtClean="0"/>
              <a:t>saith</a:t>
            </a:r>
            <a:r>
              <a:rPr lang="en-GB" sz="1800" dirty="0" smtClean="0"/>
              <a:t> </a:t>
            </a:r>
            <a:r>
              <a:rPr lang="en-GB" sz="1800" dirty="0" err="1" smtClean="0"/>
              <a:t>awdurdod</a:t>
            </a:r>
            <a:r>
              <a:rPr lang="en-GB" sz="1800" dirty="0" smtClean="0"/>
              <a:t> </a:t>
            </a:r>
            <a:r>
              <a:rPr lang="en-GB" sz="1800" dirty="0" err="1" smtClean="0"/>
              <a:t>lleol</a:t>
            </a:r>
            <a:r>
              <a:rPr lang="en-GB" sz="1800" dirty="0" smtClean="0"/>
              <a:t> ‘</a:t>
            </a:r>
            <a:r>
              <a:rPr lang="en-GB" sz="1800" dirty="0" err="1" smtClean="0"/>
              <a:t>braenaru</a:t>
            </a:r>
            <a:r>
              <a:rPr lang="en-GB" sz="1800" dirty="0" smtClean="0"/>
              <a:t>’ ac un </a:t>
            </a:r>
            <a:r>
              <a:rPr lang="en-GB" sz="1800" dirty="0" err="1" smtClean="0"/>
              <a:t>Bwrdd</a:t>
            </a:r>
            <a:r>
              <a:rPr lang="en-GB" sz="1800" dirty="0" smtClean="0"/>
              <a:t> </a:t>
            </a:r>
            <a:r>
              <a:rPr lang="en-GB" sz="1800" dirty="0" err="1" smtClean="0"/>
              <a:t>Gwasanaethau</a:t>
            </a:r>
            <a:r>
              <a:rPr lang="en-GB" sz="1800" dirty="0" smtClean="0"/>
              <a:t> </a:t>
            </a:r>
            <a:r>
              <a:rPr lang="en-GB" sz="1800" dirty="0" err="1" smtClean="0"/>
              <a:t>Cyhoeddus</a:t>
            </a:r>
            <a:r>
              <a:rPr lang="en-GB" sz="1800" dirty="0" smtClean="0"/>
              <a:t>, </a:t>
            </a:r>
            <a:r>
              <a:rPr lang="en-GB" sz="1800" dirty="0" err="1" smtClean="0"/>
              <a:t>ar</a:t>
            </a:r>
            <a:r>
              <a:rPr lang="en-GB" sz="1800" dirty="0" smtClean="0"/>
              <a:t> draws </a:t>
            </a:r>
            <a:r>
              <a:rPr lang="en-GB" sz="1800" dirty="0" err="1" smtClean="0"/>
              <a:t>deg</a:t>
            </a:r>
            <a:r>
              <a:rPr lang="en-GB" sz="1800" dirty="0" smtClean="0"/>
              <a:t> o </a:t>
            </a:r>
            <a:r>
              <a:rPr lang="en-GB" sz="1800" dirty="0" err="1" smtClean="0"/>
              <a:t>raglenni</a:t>
            </a:r>
            <a:endParaRPr lang="en-GB" sz="1800" dirty="0"/>
          </a:p>
          <a:p>
            <a:endParaRPr lang="en-GB" sz="1800" dirty="0"/>
          </a:p>
          <a:p>
            <a:endParaRPr lang="en-GB" dirty="0"/>
          </a:p>
        </p:txBody>
      </p:sp>
      <p:sp>
        <p:nvSpPr>
          <p:cNvPr id="4" name="Title 1"/>
          <p:cNvSpPr txBox="1">
            <a:spLocks/>
          </p:cNvSpPr>
          <p:nvPr/>
        </p:nvSpPr>
        <p:spPr>
          <a:xfrm>
            <a:off x="4698126" y="-155351"/>
            <a:ext cx="4208129"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400" b="1" dirty="0" err="1" smtClean="0">
                <a:effectLst>
                  <a:outerShdw blurRad="38100" dist="38100" dir="2700000" algn="tl">
                    <a:srgbClr val="000000">
                      <a:alpha val="43137"/>
                    </a:srgbClr>
                  </a:outerShdw>
                </a:effectLst>
              </a:rPr>
              <a:t>Angen</a:t>
            </a:r>
            <a:r>
              <a:rPr lang="en-GB" sz="3400" b="1" dirty="0" smtClean="0">
                <a:effectLst>
                  <a:outerShdw blurRad="38100" dist="38100" dir="2700000" algn="tl">
                    <a:srgbClr val="000000">
                      <a:alpha val="43137"/>
                    </a:srgbClr>
                  </a:outerShdw>
                </a:effectLst>
              </a:rPr>
              <a:t> </a:t>
            </a:r>
            <a:r>
              <a:rPr lang="en-GB" sz="3400" b="1" dirty="0" err="1" smtClean="0">
                <a:effectLst>
                  <a:outerShdw blurRad="38100" dist="38100" dir="2700000" algn="tl">
                    <a:srgbClr val="000000">
                      <a:alpha val="43137"/>
                    </a:srgbClr>
                  </a:outerShdw>
                </a:effectLst>
              </a:rPr>
              <a:t>newid</a:t>
            </a:r>
            <a:endParaRPr lang="en-GB" sz="3400" b="1" dirty="0">
              <a:effectLst>
                <a:outerShdw blurRad="38100" dist="38100" dir="2700000" algn="tl">
                  <a:srgbClr val="000000">
                    <a:alpha val="43137"/>
                  </a:srgbClr>
                </a:outerShdw>
              </a:effectLst>
            </a:endParaRPr>
          </a:p>
        </p:txBody>
      </p:sp>
      <p:sp>
        <p:nvSpPr>
          <p:cNvPr id="5" name="Content Placeholder 2"/>
          <p:cNvSpPr txBox="1">
            <a:spLocks/>
          </p:cNvSpPr>
          <p:nvPr/>
        </p:nvSpPr>
        <p:spPr>
          <a:xfrm>
            <a:off x="152403" y="1453058"/>
            <a:ext cx="4430106" cy="52578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q"/>
            </a:pPr>
            <a:r>
              <a:rPr lang="en-GB" sz="1800" dirty="0" smtClean="0"/>
              <a:t>In recent years, local authorities have suggested that some of the Welsh Government’s grant funding structures can sometimes restrict the way they would like to deliver services for vulnerable people</a:t>
            </a:r>
          </a:p>
          <a:p>
            <a:pPr>
              <a:buFont typeface="Wingdings" panose="05000000000000000000" pitchFamily="2" charset="2"/>
              <a:buChar char="q"/>
            </a:pPr>
            <a:r>
              <a:rPr lang="en-GB" sz="1800" dirty="0" smtClean="0"/>
              <a:t>Some local authorities have also asked for greater flexibility to maximise the potential of the funding available to plan for and deliver improved services to meet the needs of people in their areas more effectively </a:t>
            </a:r>
          </a:p>
          <a:p>
            <a:pPr>
              <a:buFont typeface="Wingdings" panose="05000000000000000000" pitchFamily="2" charset="2"/>
              <a:buChar char="q"/>
            </a:pPr>
            <a:r>
              <a:rPr lang="en-GB" sz="1800" dirty="0" smtClean="0"/>
              <a:t>In 2018-19, we have been testing a new way of working (flexible funding) in collaboration with seven ‘pathfinder’ local authorities and one Public Services Board, across ten programmes </a:t>
            </a:r>
          </a:p>
          <a:p>
            <a:endParaRPr lang="en-GB" sz="1800" dirty="0" smtClean="0"/>
          </a:p>
          <a:p>
            <a:endParaRPr lang="en-GB" dirty="0"/>
          </a:p>
        </p:txBody>
      </p:sp>
    </p:spTree>
    <p:extLst>
      <p:ext uri="{BB962C8B-B14F-4D97-AF65-F5344CB8AC3E}">
        <p14:creationId xmlns:p14="http://schemas.microsoft.com/office/powerpoint/2010/main" val="3740095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11" y="-135261"/>
            <a:ext cx="4114800" cy="1143000"/>
          </a:xfrm>
        </p:spPr>
        <p:txBody>
          <a:bodyPr>
            <a:normAutofit/>
          </a:bodyPr>
          <a:lstStyle/>
          <a:p>
            <a:pPr algn="l"/>
            <a:r>
              <a:rPr lang="en-GB" sz="3500" b="1" dirty="0" smtClean="0">
                <a:effectLst>
                  <a:outerShdw blurRad="38100" dist="38100" dir="2700000" algn="tl">
                    <a:srgbClr val="000000">
                      <a:alpha val="43137"/>
                    </a:srgbClr>
                  </a:outerShdw>
                </a:effectLst>
              </a:rPr>
              <a:t>Two New Grants </a:t>
            </a:r>
            <a:endParaRPr lang="en-GB" sz="35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1894" y="1442550"/>
            <a:ext cx="4430105" cy="5609894"/>
          </a:xfrm>
        </p:spPr>
        <p:txBody>
          <a:bodyPr>
            <a:normAutofit/>
          </a:bodyPr>
          <a:lstStyle/>
          <a:p>
            <a:pPr>
              <a:buFont typeface="Wingdings" panose="05000000000000000000" pitchFamily="2" charset="2"/>
              <a:buChar char="q"/>
            </a:pPr>
            <a:r>
              <a:rPr lang="en-GB" sz="1900" dirty="0"/>
              <a:t>An </a:t>
            </a:r>
            <a:r>
              <a:rPr lang="en-GB" sz="1900" dirty="0" smtClean="0"/>
              <a:t>independent interim </a:t>
            </a:r>
            <a:r>
              <a:rPr lang="en-GB" sz="1900" dirty="0"/>
              <a:t>evaluation of flexible </a:t>
            </a:r>
            <a:r>
              <a:rPr lang="en-GB" sz="1900" dirty="0" smtClean="0"/>
              <a:t>funding, published in October 2018, demonstrated </a:t>
            </a:r>
            <a:r>
              <a:rPr lang="en-GB" sz="1900" dirty="0"/>
              <a:t>the potential for improved outcomes arising from better planning and delivery of more integrated </a:t>
            </a:r>
            <a:r>
              <a:rPr lang="en-GB" sz="1900" dirty="0" smtClean="0"/>
              <a:t>services</a:t>
            </a:r>
          </a:p>
          <a:p>
            <a:pPr>
              <a:buFont typeface="Wingdings" panose="05000000000000000000" pitchFamily="2" charset="2"/>
              <a:buChar char="q"/>
            </a:pPr>
            <a:r>
              <a:rPr lang="en-GB" altLang="en-US" sz="1900" dirty="0"/>
              <a:t>After careful consideration of the evaluation and listening to stakeholders, Ministers decided the 10 individual programmes </a:t>
            </a:r>
            <a:r>
              <a:rPr lang="en-GB" altLang="en-US" sz="1900" dirty="0" smtClean="0"/>
              <a:t>being tested under flexible funding </a:t>
            </a:r>
            <a:r>
              <a:rPr lang="en-GB" altLang="en-US" sz="1900" dirty="0"/>
              <a:t>would form two new </a:t>
            </a:r>
            <a:r>
              <a:rPr lang="en-GB" altLang="en-US" sz="1900" dirty="0" smtClean="0"/>
              <a:t>grants </a:t>
            </a:r>
          </a:p>
          <a:p>
            <a:pPr>
              <a:buFont typeface="Wingdings" panose="05000000000000000000" pitchFamily="2" charset="2"/>
              <a:buChar char="q"/>
            </a:pPr>
            <a:r>
              <a:rPr lang="en-GB" altLang="en-US" sz="1900" dirty="0" smtClean="0"/>
              <a:t>From April 2019, there will be two new grants covering the ten programmes: Housing Support Grant (HSG) and Children and Communities Grant (CCG) for all local authorities </a:t>
            </a:r>
            <a:endParaRPr lang="en-GB" altLang="en-US" sz="1900" dirty="0"/>
          </a:p>
          <a:p>
            <a:endParaRPr lang="en-GB" sz="2000" dirty="0"/>
          </a:p>
          <a:p>
            <a:endParaRPr lang="en-GB" sz="2000" dirty="0"/>
          </a:p>
        </p:txBody>
      </p:sp>
      <p:sp>
        <p:nvSpPr>
          <p:cNvPr id="4" name="Title 1"/>
          <p:cNvSpPr txBox="1">
            <a:spLocks/>
          </p:cNvSpPr>
          <p:nvPr/>
        </p:nvSpPr>
        <p:spPr>
          <a:xfrm>
            <a:off x="4708635" y="-135261"/>
            <a:ext cx="4114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500" b="1" dirty="0" err="1" smtClean="0">
                <a:effectLst>
                  <a:outerShdw blurRad="38100" dist="38100" dir="2700000" algn="tl">
                    <a:srgbClr val="000000">
                      <a:alpha val="43137"/>
                    </a:srgbClr>
                  </a:outerShdw>
                </a:effectLst>
              </a:rPr>
              <a:t>Dau</a:t>
            </a:r>
            <a:r>
              <a:rPr lang="en-GB" sz="3500" b="1" dirty="0" smtClean="0">
                <a:effectLst>
                  <a:outerShdw blurRad="38100" dist="38100" dir="2700000" algn="tl">
                    <a:srgbClr val="000000">
                      <a:alpha val="43137"/>
                    </a:srgbClr>
                  </a:outerShdw>
                </a:effectLst>
              </a:rPr>
              <a:t> grant </a:t>
            </a:r>
            <a:r>
              <a:rPr lang="en-GB" sz="3500" b="1" dirty="0" err="1" smtClean="0">
                <a:effectLst>
                  <a:outerShdw blurRad="38100" dist="38100" dir="2700000" algn="tl">
                    <a:srgbClr val="000000">
                      <a:alpha val="43137"/>
                    </a:srgbClr>
                  </a:outerShdw>
                </a:effectLst>
              </a:rPr>
              <a:t>newydd</a:t>
            </a:r>
            <a:r>
              <a:rPr lang="en-GB" sz="3500" b="1" dirty="0" smtClean="0">
                <a:effectLst>
                  <a:outerShdw blurRad="38100" dist="38100" dir="2700000" algn="tl">
                    <a:srgbClr val="000000">
                      <a:alpha val="43137"/>
                    </a:srgbClr>
                  </a:outerShdw>
                </a:effectLst>
              </a:rPr>
              <a:t> </a:t>
            </a:r>
            <a:endParaRPr lang="en-GB" sz="3500" b="1" dirty="0">
              <a:effectLst>
                <a:outerShdw blurRad="38100" dist="38100" dir="2700000" algn="tl">
                  <a:srgbClr val="000000">
                    <a:alpha val="43137"/>
                  </a:srgbClr>
                </a:outerShdw>
              </a:effectLst>
            </a:endParaRPr>
          </a:p>
        </p:txBody>
      </p:sp>
      <p:sp>
        <p:nvSpPr>
          <p:cNvPr id="5" name="Content Placeholder 2"/>
          <p:cNvSpPr txBox="1">
            <a:spLocks/>
          </p:cNvSpPr>
          <p:nvPr/>
        </p:nvSpPr>
        <p:spPr>
          <a:xfrm>
            <a:off x="4687615" y="1450438"/>
            <a:ext cx="4430105" cy="560989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q"/>
            </a:pPr>
            <a:r>
              <a:rPr lang="en-GB" sz="1900" dirty="0" err="1" smtClean="0"/>
              <a:t>Gwnaeth</a:t>
            </a:r>
            <a:r>
              <a:rPr lang="en-GB" sz="1900" dirty="0" smtClean="0"/>
              <a:t> </a:t>
            </a:r>
            <a:r>
              <a:rPr lang="en-GB" sz="1900" dirty="0" err="1" smtClean="0"/>
              <a:t>gwerthusiad</a:t>
            </a:r>
            <a:r>
              <a:rPr lang="en-GB" sz="1900" dirty="0" smtClean="0"/>
              <a:t> </a:t>
            </a:r>
            <a:r>
              <a:rPr lang="en-GB" sz="1900" dirty="0" err="1" smtClean="0"/>
              <a:t>annibynnol</a:t>
            </a:r>
            <a:r>
              <a:rPr lang="en-GB" sz="1900" dirty="0" smtClean="0"/>
              <a:t> interim o </a:t>
            </a:r>
            <a:r>
              <a:rPr lang="en-GB" sz="1900" dirty="0" err="1" smtClean="0"/>
              <a:t>ariannu</a:t>
            </a:r>
            <a:r>
              <a:rPr lang="en-GB" sz="1900" dirty="0" smtClean="0"/>
              <a:t> </a:t>
            </a:r>
            <a:r>
              <a:rPr lang="en-GB" sz="1900" dirty="0" err="1" smtClean="0"/>
              <a:t>hyblyg</a:t>
            </a:r>
            <a:r>
              <a:rPr lang="en-GB" sz="1900" dirty="0" smtClean="0"/>
              <a:t>, a </a:t>
            </a:r>
            <a:r>
              <a:rPr lang="en-GB" sz="1900" dirty="0" err="1" smtClean="0"/>
              <a:t>gyhoeddwyd</a:t>
            </a:r>
            <a:r>
              <a:rPr lang="en-GB" sz="1900" dirty="0" smtClean="0"/>
              <a:t> </a:t>
            </a:r>
            <a:r>
              <a:rPr lang="en-GB" sz="1900" dirty="0" err="1" smtClean="0"/>
              <a:t>ym</a:t>
            </a:r>
            <a:r>
              <a:rPr lang="en-GB" sz="1900" dirty="0" smtClean="0"/>
              <a:t> </a:t>
            </a:r>
            <a:r>
              <a:rPr lang="en-GB" sz="1900" dirty="0" err="1" smtClean="0"/>
              <a:t>mis</a:t>
            </a:r>
            <a:r>
              <a:rPr lang="en-GB" sz="1900" dirty="0" smtClean="0"/>
              <a:t> </a:t>
            </a:r>
            <a:r>
              <a:rPr lang="en-GB" sz="1900" dirty="0" err="1" smtClean="0"/>
              <a:t>Hydref</a:t>
            </a:r>
            <a:r>
              <a:rPr lang="en-GB" sz="1900" dirty="0" smtClean="0"/>
              <a:t> 2018, </a:t>
            </a:r>
            <a:r>
              <a:rPr lang="en-GB" sz="1900" dirty="0" err="1" smtClean="0"/>
              <a:t>ddangos</a:t>
            </a:r>
            <a:r>
              <a:rPr lang="en-GB" sz="1900" dirty="0" smtClean="0"/>
              <a:t> y </a:t>
            </a:r>
            <a:r>
              <a:rPr lang="en-GB" sz="1900" dirty="0" err="1" smtClean="0"/>
              <a:t>posibilrwydd</a:t>
            </a:r>
            <a:r>
              <a:rPr lang="en-GB" sz="1900" dirty="0" smtClean="0"/>
              <a:t> o </a:t>
            </a:r>
            <a:r>
              <a:rPr lang="en-GB" sz="1900" dirty="0" err="1" smtClean="0"/>
              <a:t>ganlyniadau</a:t>
            </a:r>
            <a:r>
              <a:rPr lang="en-GB" sz="1900" dirty="0" smtClean="0"/>
              <a:t> </a:t>
            </a:r>
            <a:r>
              <a:rPr lang="en-GB" sz="1900" dirty="0" err="1" smtClean="0"/>
              <a:t>gwell</a:t>
            </a:r>
            <a:r>
              <a:rPr lang="en-GB" sz="1900" dirty="0" smtClean="0"/>
              <a:t> </a:t>
            </a:r>
            <a:r>
              <a:rPr lang="en-GB" sz="1900" dirty="0" err="1" smtClean="0"/>
              <a:t>pe</a:t>
            </a:r>
            <a:r>
              <a:rPr lang="en-GB" sz="1900" dirty="0" smtClean="0"/>
              <a:t> </a:t>
            </a:r>
            <a:r>
              <a:rPr lang="en-GB" sz="1900" dirty="0" err="1" smtClean="0"/>
              <a:t>bai</a:t>
            </a:r>
            <a:r>
              <a:rPr lang="en-GB" sz="1900" dirty="0" smtClean="0"/>
              <a:t> </a:t>
            </a:r>
            <a:r>
              <a:rPr lang="en-GB" sz="1900" dirty="0" err="1" smtClean="0"/>
              <a:t>gwasanaethau’n</a:t>
            </a:r>
            <a:r>
              <a:rPr lang="en-GB" sz="1900" dirty="0" smtClean="0"/>
              <a:t> </a:t>
            </a:r>
            <a:r>
              <a:rPr lang="en-GB" sz="1900" dirty="0" err="1" smtClean="0"/>
              <a:t>fwy</a:t>
            </a:r>
            <a:r>
              <a:rPr lang="en-GB" sz="1900" dirty="0" smtClean="0"/>
              <a:t> </a:t>
            </a:r>
            <a:r>
              <a:rPr lang="en-GB" sz="1900" dirty="0" err="1" smtClean="0"/>
              <a:t>integredig</a:t>
            </a:r>
            <a:r>
              <a:rPr lang="en-GB" sz="1900" dirty="0" smtClean="0"/>
              <a:t> ac </a:t>
            </a:r>
            <a:r>
              <a:rPr lang="en-GB" sz="1900" dirty="0" err="1" smtClean="0"/>
              <a:t>yn</a:t>
            </a:r>
            <a:r>
              <a:rPr lang="en-GB" sz="1900" dirty="0" smtClean="0"/>
              <a:t> </a:t>
            </a:r>
            <a:r>
              <a:rPr lang="en-GB" sz="1900" dirty="0" err="1" smtClean="0"/>
              <a:t>cael</a:t>
            </a:r>
            <a:r>
              <a:rPr lang="en-GB" sz="1900" dirty="0" smtClean="0"/>
              <a:t> </a:t>
            </a:r>
            <a:r>
              <a:rPr lang="en-GB" sz="1900" dirty="0" err="1" smtClean="0"/>
              <a:t>eu</a:t>
            </a:r>
            <a:r>
              <a:rPr lang="en-GB" sz="1900" dirty="0" smtClean="0"/>
              <a:t> </a:t>
            </a:r>
            <a:r>
              <a:rPr lang="en-GB" sz="1900" dirty="0" err="1" smtClean="0"/>
              <a:t>cynllunio’n</a:t>
            </a:r>
            <a:r>
              <a:rPr lang="en-GB" sz="1900" dirty="0" smtClean="0"/>
              <a:t> well</a:t>
            </a:r>
          </a:p>
          <a:p>
            <a:pPr>
              <a:buFont typeface="Wingdings" panose="05000000000000000000" pitchFamily="2" charset="2"/>
              <a:buChar char="q"/>
            </a:pPr>
            <a:r>
              <a:rPr lang="en-GB" altLang="en-US" sz="1900" dirty="0" err="1" smtClean="0"/>
              <a:t>Ar</a:t>
            </a:r>
            <a:r>
              <a:rPr lang="en-GB" altLang="en-US" sz="1900" dirty="0" smtClean="0"/>
              <a:t> </a:t>
            </a:r>
            <a:r>
              <a:rPr lang="en-GB" altLang="en-US" sz="1900" dirty="0" err="1" smtClean="0"/>
              <a:t>ôl</a:t>
            </a:r>
            <a:r>
              <a:rPr lang="en-GB" altLang="en-US" sz="1900" dirty="0" smtClean="0"/>
              <a:t> </a:t>
            </a:r>
            <a:r>
              <a:rPr lang="en-GB" altLang="en-US" sz="1900" dirty="0" err="1" smtClean="0"/>
              <a:t>ystyried</a:t>
            </a:r>
            <a:r>
              <a:rPr lang="en-GB" altLang="en-US" sz="1900" dirty="0" smtClean="0"/>
              <a:t> y </a:t>
            </a:r>
            <a:r>
              <a:rPr lang="en-GB" altLang="en-US" sz="1900" dirty="0" err="1" smtClean="0"/>
              <a:t>gwerthusiad</a:t>
            </a:r>
            <a:r>
              <a:rPr lang="en-GB" altLang="en-US" sz="1900" dirty="0" smtClean="0"/>
              <a:t> </a:t>
            </a:r>
            <a:r>
              <a:rPr lang="en-GB" altLang="en-US" sz="1900" dirty="0" err="1" smtClean="0"/>
              <a:t>yn</a:t>
            </a:r>
            <a:r>
              <a:rPr lang="en-GB" altLang="en-US" sz="1900" dirty="0" smtClean="0"/>
              <a:t> </a:t>
            </a:r>
            <a:r>
              <a:rPr lang="en-GB" altLang="en-US" sz="1900" dirty="0" err="1" smtClean="0"/>
              <a:t>ofalus</a:t>
            </a:r>
            <a:r>
              <a:rPr lang="en-GB" altLang="en-US" sz="1900" dirty="0" smtClean="0"/>
              <a:t> a </a:t>
            </a:r>
            <a:r>
              <a:rPr lang="en-GB" altLang="en-US" sz="1900" dirty="0" err="1" smtClean="0"/>
              <a:t>gwrando</a:t>
            </a:r>
            <a:r>
              <a:rPr lang="en-GB" altLang="en-US" sz="1900" dirty="0" smtClean="0"/>
              <a:t> </a:t>
            </a:r>
            <a:r>
              <a:rPr lang="en-GB" altLang="en-US" sz="1900" dirty="0" err="1" smtClean="0"/>
              <a:t>ar</a:t>
            </a:r>
            <a:r>
              <a:rPr lang="en-GB" altLang="en-US" sz="1900" dirty="0" smtClean="0"/>
              <a:t> </a:t>
            </a:r>
            <a:r>
              <a:rPr lang="en-GB" altLang="en-US" sz="1900" dirty="0" err="1" smtClean="0"/>
              <a:t>randdeiliaid</a:t>
            </a:r>
            <a:r>
              <a:rPr lang="en-GB" altLang="en-US" sz="1900" dirty="0" smtClean="0"/>
              <a:t>, </a:t>
            </a:r>
            <a:r>
              <a:rPr lang="en-GB" altLang="en-US" sz="1900" dirty="0" err="1" smtClean="0"/>
              <a:t>penderfynodd</a:t>
            </a:r>
            <a:r>
              <a:rPr lang="en-GB" altLang="en-US" sz="1900" dirty="0" smtClean="0"/>
              <a:t> y </a:t>
            </a:r>
            <a:r>
              <a:rPr lang="en-GB" altLang="en-US" sz="1900" dirty="0" err="1" smtClean="0"/>
              <a:t>Gweinidogion</a:t>
            </a:r>
            <a:r>
              <a:rPr lang="en-GB" altLang="en-US" sz="1900" dirty="0" smtClean="0"/>
              <a:t> y </a:t>
            </a:r>
            <a:r>
              <a:rPr lang="en-GB" altLang="en-US" sz="1900" dirty="0" err="1" smtClean="0"/>
              <a:t>byddai’r</a:t>
            </a:r>
            <a:r>
              <a:rPr lang="en-GB" altLang="en-US" sz="1900" dirty="0" smtClean="0"/>
              <a:t> </a:t>
            </a:r>
            <a:r>
              <a:rPr lang="en-GB" altLang="en-US" sz="1900" dirty="0" err="1" smtClean="0"/>
              <a:t>deg</a:t>
            </a:r>
            <a:r>
              <a:rPr lang="en-GB" altLang="en-US" sz="1900" dirty="0" smtClean="0"/>
              <a:t> </a:t>
            </a:r>
            <a:r>
              <a:rPr lang="en-GB" altLang="en-US" sz="1900" dirty="0" err="1" smtClean="0"/>
              <a:t>rhaglen</a:t>
            </a:r>
            <a:r>
              <a:rPr lang="en-GB" altLang="en-US" sz="1900" dirty="0" smtClean="0"/>
              <a:t> </a:t>
            </a:r>
            <a:r>
              <a:rPr lang="en-GB" altLang="en-US" sz="1900" dirty="0" err="1" smtClean="0"/>
              <a:t>unigol</a:t>
            </a:r>
            <a:r>
              <a:rPr lang="en-GB" altLang="en-US" sz="1900" dirty="0"/>
              <a:t> </a:t>
            </a:r>
            <a:r>
              <a:rPr lang="en-GB" altLang="en-US" sz="1900" dirty="0" smtClean="0"/>
              <a:t>a </a:t>
            </a:r>
            <a:r>
              <a:rPr lang="en-GB" altLang="en-US" sz="1900" dirty="0" err="1" smtClean="0"/>
              <a:t>oedd</a:t>
            </a:r>
            <a:r>
              <a:rPr lang="en-GB" altLang="en-US" sz="1900" dirty="0" smtClean="0"/>
              <a:t> </a:t>
            </a:r>
            <a:r>
              <a:rPr lang="en-GB" altLang="en-US" sz="1900" dirty="0" err="1" smtClean="0"/>
              <a:t>yn</a:t>
            </a:r>
            <a:r>
              <a:rPr lang="en-GB" altLang="en-US" sz="1900" dirty="0" smtClean="0"/>
              <a:t> </a:t>
            </a:r>
            <a:r>
              <a:rPr lang="en-GB" altLang="en-US" sz="1900" dirty="0" err="1" smtClean="0"/>
              <a:t>cael</a:t>
            </a:r>
            <a:r>
              <a:rPr lang="en-GB" altLang="en-US" sz="1900" dirty="0" smtClean="0"/>
              <a:t> </a:t>
            </a:r>
            <a:r>
              <a:rPr lang="en-GB" altLang="en-US" sz="1900" dirty="0" err="1" smtClean="0"/>
              <a:t>eu</a:t>
            </a:r>
            <a:r>
              <a:rPr lang="en-GB" altLang="en-US" sz="1900" dirty="0" smtClean="0"/>
              <a:t> </a:t>
            </a:r>
            <a:r>
              <a:rPr lang="en-GB" altLang="en-US" sz="1900" dirty="0" err="1" smtClean="0"/>
              <a:t>profi</a:t>
            </a:r>
            <a:r>
              <a:rPr lang="en-GB" altLang="en-US" sz="1900" dirty="0" smtClean="0"/>
              <a:t> o </a:t>
            </a:r>
            <a:r>
              <a:rPr lang="en-GB" altLang="en-US" sz="1900" dirty="0" err="1" smtClean="0"/>
              <a:t>dan</a:t>
            </a:r>
            <a:r>
              <a:rPr lang="en-GB" altLang="en-US" sz="1900" dirty="0" smtClean="0"/>
              <a:t> </a:t>
            </a:r>
            <a:r>
              <a:rPr lang="en-GB" altLang="en-US" sz="1900" dirty="0" err="1" smtClean="0"/>
              <a:t>ariannu</a:t>
            </a:r>
            <a:r>
              <a:rPr lang="en-GB" altLang="en-US" sz="1900" dirty="0" smtClean="0"/>
              <a:t> </a:t>
            </a:r>
            <a:r>
              <a:rPr lang="en-GB" altLang="en-US" sz="1900" dirty="0" err="1" smtClean="0"/>
              <a:t>hyblyg</a:t>
            </a:r>
            <a:r>
              <a:rPr lang="en-GB" altLang="en-US" sz="1900" dirty="0" smtClean="0"/>
              <a:t> </a:t>
            </a:r>
            <a:r>
              <a:rPr lang="en-GB" altLang="en-US" sz="1900" dirty="0" err="1" smtClean="0"/>
              <a:t>yn</a:t>
            </a:r>
            <a:r>
              <a:rPr lang="en-GB" altLang="en-US" sz="1900" dirty="0" smtClean="0"/>
              <a:t> </a:t>
            </a:r>
            <a:r>
              <a:rPr lang="en-GB" altLang="en-US" sz="1900" dirty="0" err="1" smtClean="0"/>
              <a:t>ffurfio</a:t>
            </a:r>
            <a:r>
              <a:rPr lang="en-GB" altLang="en-US" sz="1900" dirty="0" smtClean="0"/>
              <a:t> </a:t>
            </a:r>
            <a:r>
              <a:rPr lang="en-GB" altLang="en-US" sz="1900" dirty="0" err="1" smtClean="0"/>
              <a:t>dau</a:t>
            </a:r>
            <a:r>
              <a:rPr lang="en-GB" altLang="en-US" sz="1900" dirty="0" smtClean="0"/>
              <a:t> grant </a:t>
            </a:r>
            <a:r>
              <a:rPr lang="en-GB" altLang="en-US" sz="1900" dirty="0" err="1" smtClean="0"/>
              <a:t>newydd</a:t>
            </a:r>
            <a:endParaRPr lang="en-GB" altLang="en-US" sz="1900" dirty="0" smtClean="0"/>
          </a:p>
          <a:p>
            <a:pPr>
              <a:buFont typeface="Wingdings" panose="05000000000000000000" pitchFamily="2" charset="2"/>
              <a:buChar char="q"/>
            </a:pPr>
            <a:r>
              <a:rPr lang="en-GB" altLang="en-US" sz="1900" dirty="0" err="1" smtClean="0"/>
              <a:t>Ers</a:t>
            </a:r>
            <a:r>
              <a:rPr lang="en-GB" altLang="en-US" sz="1900" dirty="0" smtClean="0"/>
              <a:t> </a:t>
            </a:r>
            <a:r>
              <a:rPr lang="en-GB" altLang="en-US" sz="1900" dirty="0" err="1" smtClean="0"/>
              <a:t>mis</a:t>
            </a:r>
            <a:r>
              <a:rPr lang="en-GB" altLang="en-US" sz="1900" dirty="0" smtClean="0"/>
              <a:t> </a:t>
            </a:r>
            <a:r>
              <a:rPr lang="en-GB" altLang="en-US" sz="1900" dirty="0" err="1"/>
              <a:t>Ebrill</a:t>
            </a:r>
            <a:r>
              <a:rPr lang="en-GB" altLang="en-US" sz="1900" dirty="0"/>
              <a:t> </a:t>
            </a:r>
            <a:r>
              <a:rPr lang="en-GB" altLang="en-US" sz="1900" dirty="0" smtClean="0"/>
              <a:t>2019 </a:t>
            </a:r>
            <a:r>
              <a:rPr lang="en-GB" altLang="en-US" sz="1900" dirty="0" err="1" smtClean="0"/>
              <a:t>mae</a:t>
            </a:r>
            <a:r>
              <a:rPr lang="en-GB" altLang="en-US" sz="1900" dirty="0" smtClean="0"/>
              <a:t> </a:t>
            </a:r>
            <a:r>
              <a:rPr lang="en-GB" altLang="en-US" sz="1900" dirty="0" err="1" smtClean="0"/>
              <a:t>dau</a:t>
            </a:r>
            <a:r>
              <a:rPr lang="en-GB" altLang="en-US" sz="1900" dirty="0" smtClean="0"/>
              <a:t> grant </a:t>
            </a:r>
            <a:r>
              <a:rPr lang="en-GB" altLang="en-US" sz="1900" dirty="0" err="1" smtClean="0"/>
              <a:t>newydd</a:t>
            </a:r>
            <a:r>
              <a:rPr lang="en-GB" altLang="en-US" sz="1900" dirty="0"/>
              <a:t> </a:t>
            </a:r>
            <a:r>
              <a:rPr lang="en-GB" altLang="en-US" sz="1900" dirty="0" err="1" smtClean="0"/>
              <a:t>ar</a:t>
            </a:r>
            <a:r>
              <a:rPr lang="en-GB" altLang="en-US" sz="1900" dirty="0" smtClean="0"/>
              <a:t> </a:t>
            </a:r>
            <a:r>
              <a:rPr lang="en-GB" altLang="en-US" sz="1900" dirty="0" err="1" smtClean="0"/>
              <a:t>gael</a:t>
            </a:r>
            <a:r>
              <a:rPr lang="en-GB" altLang="en-US" sz="1900" dirty="0" smtClean="0"/>
              <a:t> </a:t>
            </a:r>
            <a:r>
              <a:rPr lang="en-GB" altLang="en-US" sz="1900" dirty="0" err="1" smtClean="0"/>
              <a:t>i</a:t>
            </a:r>
            <a:r>
              <a:rPr lang="en-GB" altLang="en-US" sz="1900" dirty="0" smtClean="0"/>
              <a:t> bob </a:t>
            </a:r>
            <a:r>
              <a:rPr lang="en-GB" altLang="en-US" sz="1900" dirty="0" err="1" smtClean="0"/>
              <a:t>awdurdod</a:t>
            </a:r>
            <a:r>
              <a:rPr lang="en-GB" altLang="en-US" sz="1900" dirty="0" smtClean="0"/>
              <a:t> </a:t>
            </a:r>
            <a:r>
              <a:rPr lang="en-GB" altLang="en-US" sz="1900" dirty="0" err="1" smtClean="0"/>
              <a:t>lleol</a:t>
            </a:r>
            <a:r>
              <a:rPr lang="en-GB" altLang="en-US" sz="1900" dirty="0" smtClean="0"/>
              <a:t> </a:t>
            </a:r>
            <a:r>
              <a:rPr lang="en-GB" altLang="en-US" sz="1900" dirty="0" err="1" smtClean="0"/>
              <a:t>sy’n</a:t>
            </a:r>
            <a:r>
              <a:rPr lang="en-GB" altLang="en-US" sz="1900" dirty="0" smtClean="0"/>
              <a:t> </a:t>
            </a:r>
            <a:r>
              <a:rPr lang="en-GB" altLang="en-US" sz="1900" dirty="0" err="1" smtClean="0"/>
              <a:t>cwmpasu’r</a:t>
            </a:r>
            <a:r>
              <a:rPr lang="en-GB" altLang="en-US" sz="1900" dirty="0" smtClean="0"/>
              <a:t> </a:t>
            </a:r>
            <a:r>
              <a:rPr lang="en-GB" altLang="en-US" sz="1900" dirty="0" err="1" smtClean="0"/>
              <a:t>deg</a:t>
            </a:r>
            <a:r>
              <a:rPr lang="en-GB" altLang="en-US" sz="1900" dirty="0" smtClean="0"/>
              <a:t> </a:t>
            </a:r>
            <a:r>
              <a:rPr lang="en-GB" altLang="en-US" sz="1900" dirty="0" err="1" smtClean="0"/>
              <a:t>rhaglen</a:t>
            </a:r>
            <a:r>
              <a:rPr lang="en-GB" altLang="en-US" sz="1900" dirty="0" smtClean="0"/>
              <a:t>: y Grant </a:t>
            </a:r>
            <a:r>
              <a:rPr lang="en-GB" altLang="en-US" sz="1900" dirty="0" err="1" smtClean="0"/>
              <a:t>Cymorth</a:t>
            </a:r>
            <a:r>
              <a:rPr lang="en-GB" altLang="en-US" sz="1900" dirty="0" smtClean="0"/>
              <a:t> Tai </a:t>
            </a:r>
            <a:r>
              <a:rPr lang="en-GB" altLang="en-US" sz="1900" dirty="0" err="1" smtClean="0"/>
              <a:t>a’r</a:t>
            </a:r>
            <a:r>
              <a:rPr lang="en-GB" altLang="en-US" sz="1900" dirty="0" smtClean="0"/>
              <a:t> Grant Plant a </a:t>
            </a:r>
            <a:r>
              <a:rPr lang="en-GB" altLang="en-US" sz="1900" dirty="0" err="1" smtClean="0"/>
              <a:t>Chymunedau</a:t>
            </a:r>
            <a:r>
              <a:rPr lang="en-GB" altLang="en-US" sz="1900" dirty="0"/>
              <a:t>.</a:t>
            </a:r>
            <a:endParaRPr lang="en-GB" altLang="en-US" sz="1900" dirty="0" smtClean="0"/>
          </a:p>
          <a:p>
            <a:endParaRPr lang="en-GB" sz="2000" dirty="0" smtClean="0"/>
          </a:p>
          <a:p>
            <a:endParaRPr lang="en-GB" sz="2000" dirty="0"/>
          </a:p>
        </p:txBody>
      </p:sp>
      <p:cxnSp>
        <p:nvCxnSpPr>
          <p:cNvPr id="6" name="Straight Connector 5"/>
          <p:cNvCxnSpPr/>
          <p:nvPr/>
        </p:nvCxnSpPr>
        <p:spPr>
          <a:xfrm>
            <a:off x="4572000" y="168164"/>
            <a:ext cx="0" cy="6432331"/>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97611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93" y="-51180"/>
            <a:ext cx="4430107" cy="1522631"/>
          </a:xfrm>
        </p:spPr>
        <p:txBody>
          <a:bodyPr>
            <a:normAutofit/>
          </a:bodyPr>
          <a:lstStyle/>
          <a:p>
            <a:pPr algn="l"/>
            <a:r>
              <a:rPr lang="en-GB" sz="3500" b="1" dirty="0" smtClean="0">
                <a:effectLst>
                  <a:outerShdw blurRad="38100" dist="38100" dir="2700000" algn="tl">
                    <a:srgbClr val="000000">
                      <a:alpha val="43137"/>
                    </a:srgbClr>
                  </a:outerShdw>
                </a:effectLst>
              </a:rPr>
              <a:t>Governance and </a:t>
            </a:r>
            <a:br>
              <a:rPr lang="en-GB" sz="3500" b="1" dirty="0" smtClean="0">
                <a:effectLst>
                  <a:outerShdw blurRad="38100" dist="38100" dir="2700000" algn="tl">
                    <a:srgbClr val="000000">
                      <a:alpha val="43137"/>
                    </a:srgbClr>
                  </a:outerShdw>
                </a:effectLst>
              </a:rPr>
            </a:br>
            <a:r>
              <a:rPr lang="en-GB" sz="3500" b="1" dirty="0" smtClean="0">
                <a:effectLst>
                  <a:outerShdw blurRad="38100" dist="38100" dir="2700000" algn="tl">
                    <a:srgbClr val="000000">
                      <a:alpha val="43137"/>
                    </a:srgbClr>
                  </a:outerShdw>
                </a:effectLst>
              </a:rPr>
              <a:t>Evaluation </a:t>
            </a:r>
            <a:endParaRPr lang="en-GB" sz="35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21528"/>
            <a:ext cx="4419600" cy="5436472"/>
          </a:xfrm>
        </p:spPr>
        <p:txBody>
          <a:bodyPr>
            <a:normAutofit fontScale="92500" lnSpcReduction="10000"/>
          </a:bodyPr>
          <a:lstStyle/>
          <a:p>
            <a:pPr marL="0" indent="0">
              <a:buNone/>
            </a:pPr>
            <a:r>
              <a:rPr lang="en-GB" sz="1900" dirty="0"/>
              <a:t>Ministers have set clear expectations that the </a:t>
            </a:r>
            <a:r>
              <a:rPr lang="en-GB" sz="1900" dirty="0" smtClean="0"/>
              <a:t>CCG and the HSG should </a:t>
            </a:r>
            <a:r>
              <a:rPr lang="en-GB" sz="1900" dirty="0"/>
              <a:t>work in a seamless fashion, providing integrated services where appropriate. </a:t>
            </a:r>
            <a:endParaRPr lang="en-GB" sz="1900" dirty="0" smtClean="0"/>
          </a:p>
          <a:p>
            <a:pPr>
              <a:buFont typeface="Wingdings" panose="05000000000000000000" pitchFamily="2" charset="2"/>
              <a:buChar char="q"/>
            </a:pPr>
            <a:endParaRPr lang="en-GB" sz="1900" dirty="0" smtClean="0"/>
          </a:p>
          <a:p>
            <a:pPr>
              <a:buFont typeface="Wingdings" panose="05000000000000000000" pitchFamily="2" charset="2"/>
              <a:buChar char="q"/>
            </a:pPr>
            <a:r>
              <a:rPr lang="en-GB" sz="1900" dirty="0" smtClean="0"/>
              <a:t>We set </a:t>
            </a:r>
            <a:r>
              <a:rPr lang="en-GB" sz="1900" dirty="0"/>
              <a:t>up </a:t>
            </a:r>
            <a:r>
              <a:rPr lang="en-GB" sz="1900" dirty="0" smtClean="0"/>
              <a:t>the WG Funding Alignment Implementation Board to </a:t>
            </a:r>
            <a:r>
              <a:rPr lang="en-GB" sz="1900" dirty="0"/>
              <a:t>provide an oversight and advice around the implementation of both </a:t>
            </a:r>
            <a:r>
              <a:rPr lang="en-GB" sz="1900" dirty="0" smtClean="0"/>
              <a:t>grants. Meets monthly and includes WG </a:t>
            </a:r>
            <a:r>
              <a:rPr lang="en-GB" sz="1900" dirty="0"/>
              <a:t>leads from each of the ten </a:t>
            </a:r>
            <a:r>
              <a:rPr lang="en-GB" sz="1900" dirty="0" smtClean="0"/>
              <a:t>programmes</a:t>
            </a:r>
          </a:p>
          <a:p>
            <a:pPr>
              <a:buFont typeface="Wingdings" panose="05000000000000000000" pitchFamily="2" charset="2"/>
              <a:buChar char="q"/>
            </a:pPr>
            <a:r>
              <a:rPr lang="en-GB" sz="1900" dirty="0" smtClean="0"/>
              <a:t>We meet with pathfinder LAs every qtr. and have begun to connect with all LAs on a monthly basis using Webinar</a:t>
            </a:r>
          </a:p>
          <a:p>
            <a:pPr>
              <a:buFont typeface="Wingdings" panose="05000000000000000000" pitchFamily="2" charset="2"/>
              <a:buChar char="q"/>
            </a:pPr>
            <a:r>
              <a:rPr lang="en-GB" sz="1900" dirty="0" smtClean="0"/>
              <a:t>Wavehill </a:t>
            </a:r>
            <a:r>
              <a:rPr lang="en-GB" sz="1900" dirty="0"/>
              <a:t>(who are the independent evaluators of flexible funding) have been developing </a:t>
            </a:r>
            <a:r>
              <a:rPr lang="en-GB" sz="1900" dirty="0" smtClean="0"/>
              <a:t>a draft joint outcomes </a:t>
            </a:r>
            <a:r>
              <a:rPr lang="en-GB" sz="1900" dirty="0"/>
              <a:t>framework </a:t>
            </a:r>
            <a:r>
              <a:rPr lang="en-GB" sz="1900" dirty="0" smtClean="0"/>
              <a:t>for 2019-20 with </a:t>
            </a:r>
            <a:r>
              <a:rPr lang="en-GB" sz="1900" dirty="0"/>
              <a:t>input from WG and local authorities</a:t>
            </a:r>
          </a:p>
          <a:p>
            <a:endParaRPr lang="en-GB" dirty="0" smtClean="0"/>
          </a:p>
          <a:p>
            <a:endParaRPr lang="en-GB" dirty="0"/>
          </a:p>
        </p:txBody>
      </p:sp>
      <p:sp>
        <p:nvSpPr>
          <p:cNvPr id="4" name="Content Placeholder 2"/>
          <p:cNvSpPr txBox="1">
            <a:spLocks/>
          </p:cNvSpPr>
          <p:nvPr/>
        </p:nvSpPr>
        <p:spPr>
          <a:xfrm>
            <a:off x="4708634" y="1417638"/>
            <a:ext cx="4419600" cy="5436472"/>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1900" dirty="0" err="1" smtClean="0"/>
              <a:t>Mae’r</a:t>
            </a:r>
            <a:r>
              <a:rPr lang="en-GB" sz="1900" dirty="0" smtClean="0"/>
              <a:t> </a:t>
            </a:r>
            <a:r>
              <a:rPr lang="en-GB" sz="1900" dirty="0" err="1" smtClean="0"/>
              <a:t>Gweinidogion</a:t>
            </a:r>
            <a:r>
              <a:rPr lang="en-GB" sz="1900" dirty="0" smtClean="0"/>
              <a:t> </a:t>
            </a:r>
            <a:r>
              <a:rPr lang="en-GB" sz="1900" dirty="0" err="1" smtClean="0"/>
              <a:t>wedi</a:t>
            </a:r>
            <a:r>
              <a:rPr lang="en-GB" sz="1900" dirty="0" smtClean="0"/>
              <a:t> </a:t>
            </a:r>
            <a:r>
              <a:rPr lang="en-GB" sz="1900" dirty="0" err="1" smtClean="0"/>
              <a:t>pennu</a:t>
            </a:r>
            <a:r>
              <a:rPr lang="en-GB" sz="1900" dirty="0" smtClean="0"/>
              <a:t> </a:t>
            </a:r>
            <a:r>
              <a:rPr lang="en-GB" sz="1900" dirty="0" err="1" smtClean="0"/>
              <a:t>disgwyliadau</a:t>
            </a:r>
            <a:r>
              <a:rPr lang="en-GB" sz="1900" dirty="0" smtClean="0"/>
              <a:t> </a:t>
            </a:r>
            <a:r>
              <a:rPr lang="en-GB" sz="1900" dirty="0" err="1" smtClean="0"/>
              <a:t>clir</a:t>
            </a:r>
            <a:r>
              <a:rPr lang="en-GB" sz="1900" dirty="0" smtClean="0"/>
              <a:t> bod y Grant </a:t>
            </a:r>
            <a:r>
              <a:rPr lang="en-GB" sz="1900" dirty="0" err="1" smtClean="0"/>
              <a:t>Cymorth</a:t>
            </a:r>
            <a:r>
              <a:rPr lang="en-GB" sz="1900" dirty="0" smtClean="0"/>
              <a:t> Tai </a:t>
            </a:r>
            <a:r>
              <a:rPr lang="en-GB" sz="1900" dirty="0" err="1" smtClean="0"/>
              <a:t>a’r</a:t>
            </a:r>
            <a:r>
              <a:rPr lang="en-GB" sz="1900" dirty="0" smtClean="0"/>
              <a:t> Grant Plant a </a:t>
            </a:r>
            <a:r>
              <a:rPr lang="en-GB" sz="1900" dirty="0" err="1" smtClean="0"/>
              <a:t>Chymunedau’n</a:t>
            </a:r>
            <a:r>
              <a:rPr lang="en-GB" sz="1900" dirty="0" smtClean="0"/>
              <a:t> </a:t>
            </a:r>
            <a:r>
              <a:rPr lang="en-GB" sz="1900" dirty="0" err="1" smtClean="0"/>
              <a:t>gweithio</a:t>
            </a:r>
            <a:r>
              <a:rPr lang="en-GB" sz="1900" dirty="0" smtClean="0"/>
              <a:t> </a:t>
            </a:r>
            <a:r>
              <a:rPr lang="en-GB" sz="1900" dirty="0" err="1" smtClean="0"/>
              <a:t>mewn</a:t>
            </a:r>
            <a:r>
              <a:rPr lang="en-GB" sz="1900" dirty="0" smtClean="0"/>
              <a:t> </a:t>
            </a:r>
            <a:r>
              <a:rPr lang="en-GB" sz="1900" dirty="0" err="1" smtClean="0"/>
              <a:t>ffordd</a:t>
            </a:r>
            <a:r>
              <a:rPr lang="en-GB" sz="1900" dirty="0" smtClean="0"/>
              <a:t> </a:t>
            </a:r>
            <a:r>
              <a:rPr lang="en-GB" sz="1900" dirty="0" err="1" smtClean="0"/>
              <a:t>ddi-dor</a:t>
            </a:r>
            <a:r>
              <a:rPr lang="en-GB" sz="1900" dirty="0" smtClean="0"/>
              <a:t>, </a:t>
            </a:r>
            <a:r>
              <a:rPr lang="en-GB" sz="1900" dirty="0" err="1" smtClean="0"/>
              <a:t>gan</a:t>
            </a:r>
            <a:r>
              <a:rPr lang="en-GB" sz="1900" dirty="0" smtClean="0"/>
              <a:t> </a:t>
            </a:r>
            <a:r>
              <a:rPr lang="en-GB" sz="1900" dirty="0" err="1" smtClean="0"/>
              <a:t>ddarparu</a:t>
            </a:r>
            <a:r>
              <a:rPr lang="en-GB" sz="1900" dirty="0" smtClean="0"/>
              <a:t> </a:t>
            </a:r>
            <a:r>
              <a:rPr lang="en-GB" sz="1900" dirty="0" err="1" smtClean="0"/>
              <a:t>gwasanaethau</a:t>
            </a:r>
            <a:r>
              <a:rPr lang="en-GB" sz="1900" dirty="0" smtClean="0"/>
              <a:t> </a:t>
            </a:r>
            <a:r>
              <a:rPr lang="en-GB" sz="1900" dirty="0" err="1" smtClean="0"/>
              <a:t>integredig</a:t>
            </a:r>
            <a:r>
              <a:rPr lang="en-GB" sz="1900" dirty="0" smtClean="0"/>
              <a:t> </a:t>
            </a:r>
            <a:r>
              <a:rPr lang="en-GB" sz="1900" dirty="0" err="1" smtClean="0"/>
              <a:t>lle</a:t>
            </a:r>
            <a:r>
              <a:rPr lang="en-GB" sz="1900" dirty="0"/>
              <a:t> </a:t>
            </a:r>
            <a:r>
              <a:rPr lang="en-GB" sz="1900" dirty="0" err="1" smtClean="0"/>
              <a:t>bo’n</a:t>
            </a:r>
            <a:r>
              <a:rPr lang="en-GB" sz="1900" dirty="0" smtClean="0"/>
              <a:t> </a:t>
            </a:r>
            <a:r>
              <a:rPr lang="en-GB" sz="1900" dirty="0" err="1" smtClean="0"/>
              <a:t>briodol</a:t>
            </a:r>
            <a:r>
              <a:rPr lang="en-GB" sz="1900" dirty="0" smtClean="0"/>
              <a:t>.</a:t>
            </a:r>
          </a:p>
          <a:p>
            <a:pPr marL="0" indent="0">
              <a:buFont typeface="Arial"/>
              <a:buNone/>
            </a:pPr>
            <a:endParaRPr lang="en-GB" sz="1900" dirty="0" smtClean="0"/>
          </a:p>
          <a:p>
            <a:pPr>
              <a:buFont typeface="Wingdings" panose="05000000000000000000" pitchFamily="2" charset="2"/>
              <a:buChar char="q"/>
            </a:pPr>
            <a:r>
              <a:rPr lang="en-GB" sz="1900" dirty="0" err="1" smtClean="0"/>
              <a:t>Sefydlwyd</a:t>
            </a:r>
            <a:r>
              <a:rPr lang="en-GB" sz="1900" dirty="0" smtClean="0"/>
              <a:t> </a:t>
            </a:r>
            <a:r>
              <a:rPr lang="en-GB" sz="1900" dirty="0" err="1" smtClean="0"/>
              <a:t>Bwrdd</a:t>
            </a:r>
            <a:r>
              <a:rPr lang="en-GB" sz="1900" dirty="0" smtClean="0"/>
              <a:t> </a:t>
            </a:r>
            <a:r>
              <a:rPr lang="en-GB" sz="1900" dirty="0" err="1" smtClean="0"/>
              <a:t>Cysoni</a:t>
            </a:r>
            <a:r>
              <a:rPr lang="en-GB" sz="1900" dirty="0" smtClean="0"/>
              <a:t> </a:t>
            </a:r>
            <a:r>
              <a:rPr lang="en-GB" sz="1900" dirty="0" err="1" smtClean="0"/>
              <a:t>Cyllid</a:t>
            </a:r>
            <a:r>
              <a:rPr lang="en-GB" sz="1900" dirty="0" smtClean="0"/>
              <a:t> Llywodraeth Cymru </a:t>
            </a:r>
            <a:r>
              <a:rPr lang="en-GB" sz="1900" dirty="0" err="1" smtClean="0"/>
              <a:t>i</a:t>
            </a:r>
            <a:r>
              <a:rPr lang="en-GB" sz="1900" dirty="0" smtClean="0"/>
              <a:t> </a:t>
            </a:r>
            <a:r>
              <a:rPr lang="en-GB" sz="1900" dirty="0" err="1" smtClean="0"/>
              <a:t>oruchwylio’r</a:t>
            </a:r>
            <a:r>
              <a:rPr lang="en-GB" sz="1900" dirty="0" smtClean="0"/>
              <a:t> broses o </a:t>
            </a:r>
            <a:r>
              <a:rPr lang="en-GB" sz="1900" dirty="0" err="1" smtClean="0"/>
              <a:t>weithredu’r</a:t>
            </a:r>
            <a:r>
              <a:rPr lang="en-GB" sz="1900" dirty="0" smtClean="0"/>
              <a:t> </a:t>
            </a:r>
            <a:r>
              <a:rPr lang="en-GB" sz="1900" dirty="0" err="1" smtClean="0"/>
              <a:t>grantiau</a:t>
            </a:r>
            <a:r>
              <a:rPr lang="en-GB" sz="1900" dirty="0" smtClean="0"/>
              <a:t> a </a:t>
            </a:r>
            <a:r>
              <a:rPr lang="en-GB" sz="1900" dirty="0" err="1" smtClean="0"/>
              <a:t>darparu</a:t>
            </a:r>
            <a:r>
              <a:rPr lang="en-GB" sz="1900" dirty="0" smtClean="0"/>
              <a:t> </a:t>
            </a:r>
            <a:r>
              <a:rPr lang="en-GB" sz="1900" dirty="0" err="1" smtClean="0"/>
              <a:t>cyngor</a:t>
            </a:r>
            <a:r>
              <a:rPr lang="en-GB" sz="1900" dirty="0" smtClean="0"/>
              <a:t>. </a:t>
            </a:r>
            <a:r>
              <a:rPr lang="en-GB" sz="1900" dirty="0" err="1" smtClean="0"/>
              <a:t>Mae’n</a:t>
            </a:r>
            <a:r>
              <a:rPr lang="en-GB" sz="1900" dirty="0" smtClean="0"/>
              <a:t> </a:t>
            </a:r>
            <a:r>
              <a:rPr lang="en-GB" sz="1900" dirty="0" err="1" smtClean="0"/>
              <a:t>cwrdd</a:t>
            </a:r>
            <a:r>
              <a:rPr lang="en-GB" sz="1900" dirty="0" smtClean="0"/>
              <a:t> </a:t>
            </a:r>
            <a:r>
              <a:rPr lang="en-GB" sz="1900" dirty="0" err="1" smtClean="0"/>
              <a:t>yn</a:t>
            </a:r>
            <a:r>
              <a:rPr lang="en-GB" sz="1900" dirty="0" smtClean="0"/>
              <a:t> </a:t>
            </a:r>
            <a:r>
              <a:rPr lang="en-GB" sz="1900" dirty="0" err="1" smtClean="0"/>
              <a:t>fisol</a:t>
            </a:r>
            <a:r>
              <a:rPr lang="en-GB" sz="1900" dirty="0" smtClean="0"/>
              <a:t> ac </a:t>
            </a:r>
            <a:r>
              <a:rPr lang="en-GB" sz="1900" dirty="0" err="1" smtClean="0"/>
              <a:t>yn</a:t>
            </a:r>
            <a:r>
              <a:rPr lang="en-GB" sz="1900" dirty="0" smtClean="0"/>
              <a:t> </a:t>
            </a:r>
            <a:r>
              <a:rPr lang="en-GB" sz="1900" dirty="0" err="1" smtClean="0"/>
              <a:t>cynnwys</a:t>
            </a:r>
            <a:r>
              <a:rPr lang="en-GB" sz="1900" dirty="0" smtClean="0"/>
              <a:t> </a:t>
            </a:r>
            <a:r>
              <a:rPr lang="en-GB" sz="1900" dirty="0" err="1" smtClean="0"/>
              <a:t>swyddogion</a:t>
            </a:r>
            <a:r>
              <a:rPr lang="en-GB" sz="1900" dirty="0" smtClean="0"/>
              <a:t> </a:t>
            </a:r>
            <a:r>
              <a:rPr lang="en-GB" sz="1900" dirty="0" err="1" smtClean="0"/>
              <a:t>arweiniol</a:t>
            </a:r>
            <a:r>
              <a:rPr lang="en-GB" sz="1900" dirty="0" smtClean="0"/>
              <a:t> o bob un </a:t>
            </a:r>
            <a:r>
              <a:rPr lang="en-GB" sz="1900" dirty="0" err="1" smtClean="0"/>
              <a:t>o’r</a:t>
            </a:r>
            <a:r>
              <a:rPr lang="en-GB" sz="1900" dirty="0" smtClean="0"/>
              <a:t> </a:t>
            </a:r>
            <a:r>
              <a:rPr lang="en-GB" sz="1900" dirty="0" err="1" smtClean="0"/>
              <a:t>deg</a:t>
            </a:r>
            <a:r>
              <a:rPr lang="en-GB" sz="1900" dirty="0" smtClean="0"/>
              <a:t> </a:t>
            </a:r>
            <a:r>
              <a:rPr lang="en-GB" sz="1900" dirty="0" err="1" smtClean="0"/>
              <a:t>rhaglen</a:t>
            </a:r>
            <a:r>
              <a:rPr lang="en-GB" sz="1900" dirty="0" smtClean="0"/>
              <a:t>.</a:t>
            </a:r>
          </a:p>
          <a:p>
            <a:pPr>
              <a:buFont typeface="Wingdings" panose="05000000000000000000" pitchFamily="2" charset="2"/>
              <a:buChar char="q"/>
            </a:pPr>
            <a:r>
              <a:rPr lang="en-GB" sz="1900" dirty="0" err="1" smtClean="0"/>
              <a:t>Rydym</a:t>
            </a:r>
            <a:r>
              <a:rPr lang="en-GB" sz="1900" dirty="0" smtClean="0"/>
              <a:t> </a:t>
            </a:r>
            <a:r>
              <a:rPr lang="en-GB" sz="1900" dirty="0" err="1" smtClean="0"/>
              <a:t>yn</a:t>
            </a:r>
            <a:r>
              <a:rPr lang="en-GB" sz="1900" dirty="0" smtClean="0"/>
              <a:t> </a:t>
            </a:r>
            <a:r>
              <a:rPr lang="en-GB" sz="1900" dirty="0" err="1" smtClean="0"/>
              <a:t>cwrdd</a:t>
            </a:r>
            <a:r>
              <a:rPr lang="en-GB" sz="1900" dirty="0" smtClean="0"/>
              <a:t> </a:t>
            </a:r>
            <a:r>
              <a:rPr lang="en-GB" sz="1900" dirty="0" err="1" smtClean="0"/>
              <a:t>â’r</a:t>
            </a:r>
            <a:r>
              <a:rPr lang="en-GB" sz="1900" dirty="0" smtClean="0"/>
              <a:t> </a:t>
            </a:r>
            <a:r>
              <a:rPr lang="en-GB" sz="1900" dirty="0" err="1"/>
              <a:t>a</a:t>
            </a:r>
            <a:r>
              <a:rPr lang="en-GB" sz="1900" dirty="0" err="1" smtClean="0"/>
              <a:t>wdurdodau</a:t>
            </a:r>
            <a:r>
              <a:rPr lang="en-GB" sz="1900" dirty="0" smtClean="0"/>
              <a:t> </a:t>
            </a:r>
            <a:r>
              <a:rPr lang="en-GB" sz="1900" dirty="0" err="1"/>
              <a:t>l</a:t>
            </a:r>
            <a:r>
              <a:rPr lang="en-GB" sz="1900" dirty="0" err="1" smtClean="0"/>
              <a:t>leol</a:t>
            </a:r>
            <a:r>
              <a:rPr lang="en-GB" sz="1900" dirty="0" smtClean="0"/>
              <a:t> </a:t>
            </a:r>
            <a:r>
              <a:rPr lang="en-GB" sz="1900" dirty="0" err="1" smtClean="0"/>
              <a:t>braenaru</a:t>
            </a:r>
            <a:r>
              <a:rPr lang="en-GB" sz="1900" dirty="0" smtClean="0"/>
              <a:t> bob </a:t>
            </a:r>
            <a:r>
              <a:rPr lang="en-GB" sz="1900" dirty="0" err="1" smtClean="0"/>
              <a:t>chwarter</a:t>
            </a:r>
            <a:r>
              <a:rPr lang="en-GB" sz="1900" dirty="0" smtClean="0"/>
              <a:t> ac </a:t>
            </a:r>
            <a:r>
              <a:rPr lang="en-GB" sz="1900" dirty="0" err="1" smtClean="0"/>
              <a:t>wedi</a:t>
            </a:r>
            <a:r>
              <a:rPr lang="en-GB" sz="1900" dirty="0" smtClean="0"/>
              <a:t> </a:t>
            </a:r>
            <a:r>
              <a:rPr lang="en-GB" sz="1900" dirty="0" err="1" smtClean="0"/>
              <a:t>dechrau</a:t>
            </a:r>
            <a:r>
              <a:rPr lang="en-GB" sz="1900" dirty="0" smtClean="0"/>
              <a:t> </a:t>
            </a:r>
            <a:r>
              <a:rPr lang="en-GB" sz="1900" dirty="0" err="1" smtClean="0"/>
              <a:t>cysylltu</a:t>
            </a:r>
            <a:r>
              <a:rPr lang="en-GB" sz="1900" dirty="0"/>
              <a:t> </a:t>
            </a:r>
            <a:r>
              <a:rPr lang="en-GB" sz="1900" dirty="0" smtClean="0"/>
              <a:t>â </a:t>
            </a:r>
            <a:r>
              <a:rPr lang="en-GB" sz="1900" dirty="0" err="1" smtClean="0"/>
              <a:t>phob</a:t>
            </a:r>
            <a:r>
              <a:rPr lang="en-GB" sz="1900" dirty="0" smtClean="0"/>
              <a:t> </a:t>
            </a:r>
            <a:r>
              <a:rPr lang="en-GB" sz="1900" dirty="0" err="1" smtClean="0"/>
              <a:t>awdurdod</a:t>
            </a:r>
            <a:r>
              <a:rPr lang="en-GB" sz="1900" dirty="0" smtClean="0"/>
              <a:t> </a:t>
            </a:r>
            <a:r>
              <a:rPr lang="en-GB" sz="1900" dirty="0" err="1" smtClean="0"/>
              <a:t>lleol</a:t>
            </a:r>
            <a:r>
              <a:rPr lang="en-GB" sz="1900" dirty="0" smtClean="0"/>
              <a:t> </a:t>
            </a:r>
            <a:r>
              <a:rPr lang="en-GB" sz="1900" dirty="0" err="1" smtClean="0"/>
              <a:t>yn</a:t>
            </a:r>
            <a:r>
              <a:rPr lang="en-GB" sz="1900" dirty="0" smtClean="0"/>
              <a:t> </a:t>
            </a:r>
            <a:r>
              <a:rPr lang="en-GB" sz="1900" dirty="0" err="1" smtClean="0"/>
              <a:t>fisol</a:t>
            </a:r>
            <a:r>
              <a:rPr lang="en-GB" sz="1900" dirty="0" smtClean="0"/>
              <a:t> </a:t>
            </a:r>
            <a:r>
              <a:rPr lang="en-GB" sz="1900" dirty="0" err="1" smtClean="0"/>
              <a:t>drwy</a:t>
            </a:r>
            <a:r>
              <a:rPr lang="en-GB" sz="1900" dirty="0" smtClean="0"/>
              <a:t> </a:t>
            </a:r>
            <a:r>
              <a:rPr lang="en-GB" sz="1900" dirty="0" err="1" smtClean="0"/>
              <a:t>ddefnyddio</a:t>
            </a:r>
            <a:r>
              <a:rPr lang="en-GB" sz="1900" dirty="0"/>
              <a:t> </a:t>
            </a:r>
            <a:r>
              <a:rPr lang="en-GB" sz="1900" dirty="0" err="1"/>
              <a:t>gweminarau</a:t>
            </a:r>
            <a:r>
              <a:rPr lang="en-GB" sz="1900" dirty="0"/>
              <a:t> </a:t>
            </a:r>
            <a:endParaRPr lang="en-GB" sz="1900" dirty="0" smtClean="0"/>
          </a:p>
          <a:p>
            <a:pPr>
              <a:buFont typeface="Wingdings" panose="05000000000000000000" pitchFamily="2" charset="2"/>
              <a:buChar char="q"/>
            </a:pPr>
            <a:r>
              <a:rPr lang="en-GB" sz="1900" dirty="0" smtClean="0"/>
              <a:t>Mae </a:t>
            </a:r>
            <a:r>
              <a:rPr lang="en-GB" sz="1900" dirty="0" err="1" smtClean="0"/>
              <a:t>Wavehill</a:t>
            </a:r>
            <a:r>
              <a:rPr lang="en-GB" sz="1900" dirty="0" smtClean="0"/>
              <a:t> (</a:t>
            </a:r>
            <a:r>
              <a:rPr lang="en-GB" sz="1900" dirty="0" err="1" smtClean="0"/>
              <a:t>sef</a:t>
            </a:r>
            <a:r>
              <a:rPr lang="en-GB" sz="1900" dirty="0" smtClean="0"/>
              <a:t> </a:t>
            </a:r>
            <a:r>
              <a:rPr lang="en-GB" sz="1900" dirty="0" err="1" smtClean="0"/>
              <a:t>gwerthuswyr</a:t>
            </a:r>
            <a:r>
              <a:rPr lang="en-GB" sz="1900" dirty="0" smtClean="0"/>
              <a:t> </a:t>
            </a:r>
            <a:r>
              <a:rPr lang="en-GB" sz="1900" dirty="0" err="1" smtClean="0"/>
              <a:t>annibynnol</a:t>
            </a:r>
            <a:r>
              <a:rPr lang="en-GB" sz="1900" dirty="0" smtClean="0"/>
              <a:t> </a:t>
            </a:r>
            <a:r>
              <a:rPr lang="en-GB" sz="1900" dirty="0" err="1" smtClean="0"/>
              <a:t>ariannu</a:t>
            </a:r>
            <a:r>
              <a:rPr lang="en-GB" sz="1900" dirty="0" smtClean="0"/>
              <a:t> </a:t>
            </a:r>
            <a:r>
              <a:rPr lang="en-GB" sz="1900" dirty="0" err="1" smtClean="0"/>
              <a:t>hyblyg</a:t>
            </a:r>
            <a:r>
              <a:rPr lang="en-GB" sz="1900" dirty="0" smtClean="0"/>
              <a:t>) </a:t>
            </a:r>
            <a:r>
              <a:rPr lang="en-GB" sz="1900" dirty="0" err="1" smtClean="0"/>
              <a:t>wedi</a:t>
            </a:r>
            <a:r>
              <a:rPr lang="en-GB" sz="1900" dirty="0" smtClean="0"/>
              <a:t> bod </a:t>
            </a:r>
            <a:r>
              <a:rPr lang="en-GB" sz="1900" dirty="0" err="1" smtClean="0"/>
              <a:t>yn</a:t>
            </a:r>
            <a:r>
              <a:rPr lang="en-GB" sz="1900" dirty="0" smtClean="0"/>
              <a:t> </a:t>
            </a:r>
            <a:r>
              <a:rPr lang="en-GB" sz="1900" dirty="0" err="1" smtClean="0"/>
              <a:t>datblygu</a:t>
            </a:r>
            <a:r>
              <a:rPr lang="en-GB" sz="1900" dirty="0" smtClean="0"/>
              <a:t> </a:t>
            </a:r>
            <a:r>
              <a:rPr lang="en-GB" sz="1900" dirty="0" err="1" smtClean="0"/>
              <a:t>fframwaith</a:t>
            </a:r>
            <a:r>
              <a:rPr lang="en-GB" sz="1900" dirty="0" smtClean="0"/>
              <a:t> </a:t>
            </a:r>
            <a:r>
              <a:rPr lang="en-GB" sz="1900" dirty="0" err="1" smtClean="0"/>
              <a:t>canlyniadau</a:t>
            </a:r>
            <a:r>
              <a:rPr lang="en-GB" sz="1900" dirty="0" smtClean="0"/>
              <a:t> </a:t>
            </a:r>
            <a:r>
              <a:rPr lang="en-GB" sz="1900" dirty="0" err="1" smtClean="0"/>
              <a:t>drafft</a:t>
            </a:r>
            <a:r>
              <a:rPr lang="en-GB" sz="1900" dirty="0" smtClean="0"/>
              <a:t> </a:t>
            </a:r>
            <a:r>
              <a:rPr lang="en-GB" sz="1900" dirty="0" err="1" smtClean="0"/>
              <a:t>ar</a:t>
            </a:r>
            <a:r>
              <a:rPr lang="en-GB" sz="1900" dirty="0" smtClean="0"/>
              <a:t> y </a:t>
            </a:r>
            <a:r>
              <a:rPr lang="en-GB" sz="1900" dirty="0" err="1" smtClean="0"/>
              <a:t>cyd</a:t>
            </a:r>
            <a:r>
              <a:rPr lang="en-GB" sz="1900" dirty="0" smtClean="0"/>
              <a:t> </a:t>
            </a:r>
            <a:r>
              <a:rPr lang="en-GB" sz="1900" dirty="0" err="1" smtClean="0"/>
              <a:t>ar</a:t>
            </a:r>
            <a:r>
              <a:rPr lang="en-GB" sz="1900" dirty="0" smtClean="0"/>
              <a:t> </a:t>
            </a:r>
            <a:r>
              <a:rPr lang="en-GB" sz="1900" dirty="0" err="1" smtClean="0"/>
              <a:t>gyfer</a:t>
            </a:r>
            <a:r>
              <a:rPr lang="en-GB" sz="1900" dirty="0" smtClean="0"/>
              <a:t> 2019-20 </a:t>
            </a:r>
            <a:r>
              <a:rPr lang="en-GB" sz="1900" dirty="0" err="1" smtClean="0"/>
              <a:t>gyda</a:t>
            </a:r>
            <a:r>
              <a:rPr lang="en-GB" sz="1900" dirty="0" smtClean="0"/>
              <a:t> </a:t>
            </a:r>
            <a:r>
              <a:rPr lang="en-GB" sz="1900" dirty="0" err="1" smtClean="0"/>
              <a:t>chymorth</a:t>
            </a:r>
            <a:r>
              <a:rPr lang="en-GB" sz="1900" dirty="0" smtClean="0"/>
              <a:t> Llywodraeth Cymru </a:t>
            </a:r>
            <a:r>
              <a:rPr lang="en-GB" sz="1900" dirty="0" err="1" smtClean="0"/>
              <a:t>a’r</a:t>
            </a:r>
            <a:r>
              <a:rPr lang="en-GB" sz="1900" dirty="0" smtClean="0"/>
              <a:t> </a:t>
            </a:r>
            <a:r>
              <a:rPr lang="en-GB" sz="1900" dirty="0" err="1" smtClean="0"/>
              <a:t>awdurdodau</a:t>
            </a:r>
            <a:r>
              <a:rPr lang="en-GB" sz="1900" dirty="0" smtClean="0"/>
              <a:t> </a:t>
            </a:r>
            <a:r>
              <a:rPr lang="en-GB" sz="1900" dirty="0" err="1" smtClean="0"/>
              <a:t>lleol</a:t>
            </a:r>
            <a:r>
              <a:rPr lang="en-GB" sz="1900" dirty="0" smtClean="0"/>
              <a:t>.</a:t>
            </a:r>
          </a:p>
          <a:p>
            <a:endParaRPr lang="en-GB" dirty="0" smtClean="0"/>
          </a:p>
          <a:p>
            <a:endParaRPr lang="en-GB" dirty="0"/>
          </a:p>
        </p:txBody>
      </p:sp>
      <p:sp>
        <p:nvSpPr>
          <p:cNvPr id="5" name="Title 1"/>
          <p:cNvSpPr txBox="1">
            <a:spLocks/>
          </p:cNvSpPr>
          <p:nvPr/>
        </p:nvSpPr>
        <p:spPr>
          <a:xfrm>
            <a:off x="4692871" y="-51180"/>
            <a:ext cx="4430107" cy="152263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500" b="1" dirty="0" err="1" smtClean="0">
                <a:effectLst>
                  <a:outerShdw blurRad="38100" dist="38100" dir="2700000" algn="tl">
                    <a:srgbClr val="000000">
                      <a:alpha val="43137"/>
                    </a:srgbClr>
                  </a:outerShdw>
                </a:effectLst>
              </a:rPr>
              <a:t>Llywodraethu</a:t>
            </a:r>
            <a:r>
              <a:rPr lang="en-GB" sz="3500" b="1" dirty="0" smtClean="0">
                <a:effectLst>
                  <a:outerShdw blurRad="38100" dist="38100" dir="2700000" algn="tl">
                    <a:srgbClr val="000000">
                      <a:alpha val="43137"/>
                    </a:srgbClr>
                  </a:outerShdw>
                </a:effectLst>
              </a:rPr>
              <a:t> a </a:t>
            </a:r>
            <a:r>
              <a:rPr lang="en-GB" sz="3500" b="1" dirty="0" err="1" smtClean="0">
                <a:effectLst>
                  <a:outerShdw blurRad="38100" dist="38100" dir="2700000" algn="tl">
                    <a:srgbClr val="000000">
                      <a:alpha val="43137"/>
                    </a:srgbClr>
                  </a:outerShdw>
                </a:effectLst>
              </a:rPr>
              <a:t>gwerthuso</a:t>
            </a:r>
            <a:endParaRPr lang="en-GB" sz="3500" b="1" dirty="0">
              <a:effectLst>
                <a:outerShdw blurRad="38100" dist="38100" dir="2700000" algn="tl">
                  <a:srgbClr val="000000">
                    <a:alpha val="43137"/>
                  </a:srgbClr>
                </a:outerShdw>
              </a:effectLst>
            </a:endParaRPr>
          </a:p>
        </p:txBody>
      </p:sp>
      <p:cxnSp>
        <p:nvCxnSpPr>
          <p:cNvPr id="6" name="Straight Connector 5"/>
          <p:cNvCxnSpPr/>
          <p:nvPr/>
        </p:nvCxnSpPr>
        <p:spPr>
          <a:xfrm>
            <a:off x="4572000" y="168164"/>
            <a:ext cx="0" cy="6432331"/>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0889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14" y="-135270"/>
            <a:ext cx="4650828" cy="1672403"/>
          </a:xfrm>
        </p:spPr>
        <p:txBody>
          <a:bodyPr>
            <a:normAutofit/>
          </a:bodyPr>
          <a:lstStyle/>
          <a:p>
            <a:pPr algn="l"/>
            <a:r>
              <a:rPr lang="en-GB" sz="3500" b="1" dirty="0" smtClean="0">
                <a:effectLst>
                  <a:outerShdw blurRad="38100" dist="38100" dir="2700000" algn="tl">
                    <a:srgbClr val="000000">
                      <a:alpha val="43137"/>
                    </a:srgbClr>
                  </a:outerShdw>
                </a:effectLst>
              </a:rPr>
              <a:t>The Purpose of the </a:t>
            </a:r>
            <a:br>
              <a:rPr lang="en-GB" sz="3500" b="1" dirty="0" smtClean="0">
                <a:effectLst>
                  <a:outerShdw blurRad="38100" dist="38100" dir="2700000" algn="tl">
                    <a:srgbClr val="000000">
                      <a:alpha val="43137"/>
                    </a:srgbClr>
                  </a:outerShdw>
                </a:effectLst>
              </a:rPr>
            </a:br>
            <a:r>
              <a:rPr lang="en-GB" sz="3500" b="1" dirty="0" smtClean="0">
                <a:effectLst>
                  <a:outerShdw blurRad="38100" dist="38100" dir="2700000" algn="tl">
                    <a:srgbClr val="000000">
                      <a:alpha val="43137"/>
                    </a:srgbClr>
                  </a:outerShdw>
                </a:effectLst>
              </a:rPr>
              <a:t>CCG</a:t>
            </a:r>
            <a:endParaRPr lang="en-GB" sz="35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62914" y="1400503"/>
            <a:ext cx="3694383" cy="5478517"/>
          </a:xfrm>
        </p:spPr>
        <p:txBody>
          <a:bodyPr>
            <a:normAutofit/>
          </a:bodyPr>
          <a:lstStyle/>
          <a:p>
            <a:pPr marL="0" indent="0">
              <a:buNone/>
            </a:pPr>
            <a:r>
              <a:rPr lang="en-GB" sz="2000" dirty="0" smtClean="0"/>
              <a:t>To:</a:t>
            </a:r>
          </a:p>
          <a:p>
            <a:pPr marL="0" indent="0">
              <a:buNone/>
            </a:pPr>
            <a:endParaRPr lang="en-GB" sz="2000" dirty="0" smtClean="0"/>
          </a:p>
          <a:p>
            <a:pPr>
              <a:buFont typeface="Wingdings" panose="05000000000000000000" pitchFamily="2" charset="2"/>
              <a:buChar char="q"/>
            </a:pPr>
            <a:r>
              <a:rPr lang="en-GB" sz="2000" dirty="0" smtClean="0"/>
              <a:t>address </a:t>
            </a:r>
            <a:r>
              <a:rPr lang="en-GB" sz="2000" dirty="0"/>
              <a:t>the support needs of the most vulnerable children and adults in our communities through a range of early intervention, prevention and support mechanisms.  </a:t>
            </a:r>
            <a:endParaRPr lang="en-GB" sz="2000" dirty="0" smtClean="0"/>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smtClean="0"/>
              <a:t>seek </a:t>
            </a:r>
            <a:r>
              <a:rPr lang="en-GB" sz="2000" dirty="0"/>
              <a:t>to mitigate or remove disadvantage to vulnerable people to enable them to have the same life chances as others, and therefore contribute to a more equal </a:t>
            </a:r>
            <a:r>
              <a:rPr lang="en-GB" sz="2000" dirty="0" smtClean="0"/>
              <a:t>Wales</a:t>
            </a:r>
            <a:r>
              <a:rPr lang="en-GB" sz="2000" dirty="0"/>
              <a:t>  </a:t>
            </a:r>
          </a:p>
          <a:p>
            <a:endParaRPr lang="en-GB" dirty="0"/>
          </a:p>
        </p:txBody>
      </p:sp>
      <p:sp>
        <p:nvSpPr>
          <p:cNvPr id="5" name="Title 1"/>
          <p:cNvSpPr txBox="1">
            <a:spLocks/>
          </p:cNvSpPr>
          <p:nvPr/>
        </p:nvSpPr>
        <p:spPr>
          <a:xfrm>
            <a:off x="4698128" y="-135270"/>
            <a:ext cx="4650828" cy="167240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500" b="1" dirty="0" err="1" smtClean="0">
                <a:effectLst>
                  <a:outerShdw blurRad="38100" dist="38100" dir="2700000" algn="tl">
                    <a:srgbClr val="000000">
                      <a:alpha val="43137"/>
                    </a:srgbClr>
                  </a:outerShdw>
                </a:effectLst>
              </a:rPr>
              <a:t>Pwrpas</a:t>
            </a:r>
            <a:r>
              <a:rPr lang="en-GB" sz="3500" b="1" dirty="0" smtClean="0">
                <a:effectLst>
                  <a:outerShdw blurRad="38100" dist="38100" dir="2700000" algn="tl">
                    <a:srgbClr val="000000">
                      <a:alpha val="43137"/>
                    </a:srgbClr>
                  </a:outerShdw>
                </a:effectLst>
              </a:rPr>
              <a:t> y Grant Plant a </a:t>
            </a:r>
            <a:r>
              <a:rPr lang="en-GB" sz="3500" b="1" dirty="0" err="1" smtClean="0">
                <a:effectLst>
                  <a:outerShdw blurRad="38100" dist="38100" dir="2700000" algn="tl">
                    <a:srgbClr val="000000">
                      <a:alpha val="43137"/>
                    </a:srgbClr>
                  </a:outerShdw>
                </a:effectLst>
              </a:rPr>
              <a:t>Chymunedau</a:t>
            </a:r>
            <a:r>
              <a:rPr lang="en-GB" sz="3500" b="1" dirty="0" smtClean="0">
                <a:effectLst>
                  <a:outerShdw blurRad="38100" dist="38100" dir="2700000" algn="tl">
                    <a:srgbClr val="000000">
                      <a:alpha val="43137"/>
                    </a:srgbClr>
                  </a:outerShdw>
                </a:effectLst>
              </a:rPr>
              <a:t> (CCG)</a:t>
            </a:r>
            <a:endParaRPr lang="en-GB" sz="3500" b="1" dirty="0">
              <a:effectLst>
                <a:outerShdw blurRad="38100" dist="38100" dir="2700000" algn="tl">
                  <a:srgbClr val="000000">
                    <a:alpha val="43137"/>
                  </a:srgbClr>
                </a:outerShdw>
              </a:effectLst>
            </a:endParaRPr>
          </a:p>
        </p:txBody>
      </p:sp>
      <p:sp>
        <p:nvSpPr>
          <p:cNvPr id="6" name="Content Placeholder 2"/>
          <p:cNvSpPr txBox="1">
            <a:spLocks/>
          </p:cNvSpPr>
          <p:nvPr/>
        </p:nvSpPr>
        <p:spPr>
          <a:xfrm>
            <a:off x="4719145" y="1400503"/>
            <a:ext cx="3673366" cy="547851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2000" dirty="0" smtClean="0"/>
              <a:t>I:</a:t>
            </a:r>
          </a:p>
          <a:p>
            <a:pPr marL="0" indent="0">
              <a:buFont typeface="Arial"/>
              <a:buNone/>
            </a:pPr>
            <a:endParaRPr lang="en-GB" sz="2000" dirty="0" smtClean="0"/>
          </a:p>
          <a:p>
            <a:pPr>
              <a:buFont typeface="Wingdings" panose="05000000000000000000" pitchFamily="2" charset="2"/>
              <a:buChar char="q"/>
            </a:pPr>
            <a:r>
              <a:rPr lang="en-GB" sz="2000" dirty="0" err="1" smtClean="0"/>
              <a:t>ddiwallu</a:t>
            </a:r>
            <a:r>
              <a:rPr lang="en-GB" sz="2000" dirty="0" smtClean="0"/>
              <a:t> </a:t>
            </a:r>
            <a:r>
              <a:rPr lang="en-GB" sz="2000" dirty="0" err="1" smtClean="0"/>
              <a:t>anghenion</a:t>
            </a:r>
            <a:r>
              <a:rPr lang="en-GB" sz="2000" dirty="0" smtClean="0"/>
              <a:t> </a:t>
            </a:r>
            <a:r>
              <a:rPr lang="en-GB" sz="2000" dirty="0" err="1" smtClean="0"/>
              <a:t>cymorth</a:t>
            </a:r>
            <a:r>
              <a:rPr lang="en-GB" sz="2000" dirty="0" smtClean="0"/>
              <a:t> y plant </a:t>
            </a:r>
            <a:r>
              <a:rPr lang="en-GB" sz="2000" dirty="0" err="1" smtClean="0"/>
              <a:t>a’r</a:t>
            </a:r>
            <a:r>
              <a:rPr lang="en-GB" sz="2000" dirty="0" smtClean="0"/>
              <a:t> </a:t>
            </a:r>
            <a:r>
              <a:rPr lang="en-GB" sz="2000" dirty="0" err="1" smtClean="0"/>
              <a:t>oedolion</a:t>
            </a:r>
            <a:r>
              <a:rPr lang="en-GB" sz="2000" dirty="0" smtClean="0"/>
              <a:t> </a:t>
            </a:r>
            <a:r>
              <a:rPr lang="en-GB" sz="2000" dirty="0" err="1" smtClean="0"/>
              <a:t>mwyaf</a:t>
            </a:r>
            <a:r>
              <a:rPr lang="en-GB" sz="2000" dirty="0" smtClean="0"/>
              <a:t> </a:t>
            </a:r>
            <a:r>
              <a:rPr lang="en-GB" sz="2000" dirty="0" err="1" smtClean="0"/>
              <a:t>agored</a:t>
            </a:r>
            <a:r>
              <a:rPr lang="en-GB" sz="2000" dirty="0" smtClean="0"/>
              <a:t> </a:t>
            </a:r>
            <a:r>
              <a:rPr lang="en-GB" sz="2000" dirty="0" err="1" smtClean="0"/>
              <a:t>i</a:t>
            </a:r>
            <a:r>
              <a:rPr lang="en-GB" sz="2000" dirty="0" smtClean="0"/>
              <a:t> </a:t>
            </a:r>
            <a:r>
              <a:rPr lang="en-GB" sz="2000" dirty="0" err="1" smtClean="0"/>
              <a:t>niwed</a:t>
            </a:r>
            <a:r>
              <a:rPr lang="en-GB" sz="2000" dirty="0" smtClean="0"/>
              <a:t> </a:t>
            </a:r>
            <a:r>
              <a:rPr lang="en-GB" sz="2000" dirty="0" err="1" smtClean="0"/>
              <a:t>yn</a:t>
            </a:r>
            <a:r>
              <a:rPr lang="en-GB" sz="2000" dirty="0" smtClean="0"/>
              <a:t> </a:t>
            </a:r>
            <a:r>
              <a:rPr lang="en-GB" sz="2000" dirty="0" err="1" smtClean="0"/>
              <a:t>ein</a:t>
            </a:r>
            <a:r>
              <a:rPr lang="en-GB" sz="2000" dirty="0" smtClean="0"/>
              <a:t> </a:t>
            </a:r>
            <a:r>
              <a:rPr lang="en-GB" sz="2000" dirty="0" err="1" smtClean="0"/>
              <a:t>cymunedau</a:t>
            </a:r>
            <a:r>
              <a:rPr lang="en-GB" sz="2000" dirty="0" smtClean="0"/>
              <a:t> </a:t>
            </a:r>
            <a:r>
              <a:rPr lang="en-GB" sz="2000" dirty="0" err="1" smtClean="0"/>
              <a:t>drwy</a:t>
            </a:r>
            <a:r>
              <a:rPr lang="en-GB" sz="2000" dirty="0" smtClean="0"/>
              <a:t> </a:t>
            </a:r>
            <a:r>
              <a:rPr lang="en-GB" sz="2000" dirty="0" err="1" smtClean="0"/>
              <a:t>ystod</a:t>
            </a:r>
            <a:r>
              <a:rPr lang="en-GB" sz="2000" dirty="0" smtClean="0"/>
              <a:t> o </a:t>
            </a:r>
            <a:r>
              <a:rPr lang="en-GB" sz="2000" dirty="0" err="1" smtClean="0"/>
              <a:t>fecanweithiau</a:t>
            </a:r>
            <a:r>
              <a:rPr lang="en-GB" sz="2000" dirty="0" smtClean="0"/>
              <a:t> </a:t>
            </a:r>
            <a:r>
              <a:rPr lang="en-GB" sz="2000" dirty="0" err="1" smtClean="0"/>
              <a:t>ar</a:t>
            </a:r>
            <a:r>
              <a:rPr lang="en-GB" sz="2000" dirty="0" smtClean="0"/>
              <a:t> </a:t>
            </a:r>
            <a:r>
              <a:rPr lang="en-GB" sz="2000" dirty="0" err="1" smtClean="0"/>
              <a:t>gyfer</a:t>
            </a:r>
            <a:r>
              <a:rPr lang="en-GB" sz="2000" dirty="0" smtClean="0"/>
              <a:t> </a:t>
            </a:r>
            <a:r>
              <a:rPr lang="en-GB" sz="2000" dirty="0" err="1" smtClean="0"/>
              <a:t>ymyrryd</a:t>
            </a:r>
            <a:r>
              <a:rPr lang="en-GB" sz="2000" dirty="0" smtClean="0"/>
              <a:t> </a:t>
            </a:r>
            <a:r>
              <a:rPr lang="en-GB" sz="2000" dirty="0" err="1" smtClean="0"/>
              <a:t>yn</a:t>
            </a:r>
            <a:r>
              <a:rPr lang="en-GB" sz="2000" dirty="0" smtClean="0"/>
              <a:t> </a:t>
            </a:r>
            <a:r>
              <a:rPr lang="en-GB" sz="2000" dirty="0" err="1" smtClean="0"/>
              <a:t>gynnar</a:t>
            </a:r>
            <a:r>
              <a:rPr lang="en-GB" sz="2000" dirty="0" smtClean="0"/>
              <a:t>, </a:t>
            </a:r>
            <a:r>
              <a:rPr lang="en-GB" sz="2000" dirty="0" err="1" smtClean="0"/>
              <a:t>atal</a:t>
            </a:r>
            <a:r>
              <a:rPr lang="en-GB" sz="2000" dirty="0" smtClean="0"/>
              <a:t> a </a:t>
            </a:r>
            <a:r>
              <a:rPr lang="en-GB" sz="2000" dirty="0" err="1" smtClean="0"/>
              <a:t>chefnogi</a:t>
            </a:r>
            <a:r>
              <a:rPr lang="en-GB" sz="2000" dirty="0" smtClean="0"/>
              <a:t>. </a:t>
            </a:r>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err="1" smtClean="0"/>
              <a:t>ceisio</a:t>
            </a:r>
            <a:r>
              <a:rPr lang="en-GB" sz="2000" dirty="0"/>
              <a:t> </a:t>
            </a:r>
            <a:r>
              <a:rPr lang="en-GB" sz="2000" dirty="0" err="1" smtClean="0"/>
              <a:t>lleihau</a:t>
            </a:r>
            <a:r>
              <a:rPr lang="en-GB" sz="2000" dirty="0" smtClean="0"/>
              <a:t> </a:t>
            </a:r>
            <a:r>
              <a:rPr lang="en-GB" sz="2000" dirty="0" err="1" smtClean="0"/>
              <a:t>neu</a:t>
            </a:r>
            <a:r>
              <a:rPr lang="en-GB" sz="2000" dirty="0" smtClean="0"/>
              <a:t> </a:t>
            </a:r>
            <a:r>
              <a:rPr lang="en-GB" sz="2000" dirty="0" err="1" smtClean="0"/>
              <a:t>ddileu</a:t>
            </a:r>
            <a:r>
              <a:rPr lang="en-GB" sz="2000" dirty="0" smtClean="0"/>
              <a:t> </a:t>
            </a:r>
            <a:r>
              <a:rPr lang="en-GB" sz="2000" dirty="0" err="1" smtClean="0"/>
              <a:t>anfantais</a:t>
            </a:r>
            <a:r>
              <a:rPr lang="en-GB" sz="2000" dirty="0" smtClean="0"/>
              <a:t> </a:t>
            </a:r>
            <a:r>
              <a:rPr lang="en-GB" sz="2000" dirty="0" err="1" smtClean="0"/>
              <a:t>i</a:t>
            </a:r>
            <a:r>
              <a:rPr lang="en-GB" sz="2000" dirty="0" smtClean="0"/>
              <a:t> </a:t>
            </a:r>
            <a:r>
              <a:rPr lang="en-GB" sz="2000" dirty="0" err="1" smtClean="0"/>
              <a:t>bobl</a:t>
            </a:r>
            <a:r>
              <a:rPr lang="en-GB" sz="2000" dirty="0" smtClean="0"/>
              <a:t> </a:t>
            </a:r>
            <a:r>
              <a:rPr lang="en-GB" sz="2000" dirty="0" err="1" smtClean="0"/>
              <a:t>agored</a:t>
            </a:r>
            <a:r>
              <a:rPr lang="en-GB" sz="2000" dirty="0" smtClean="0"/>
              <a:t> </a:t>
            </a:r>
            <a:r>
              <a:rPr lang="en-GB" sz="2000" dirty="0" err="1" smtClean="0"/>
              <a:t>i</a:t>
            </a:r>
            <a:r>
              <a:rPr lang="en-GB" sz="2000" dirty="0" smtClean="0"/>
              <a:t> </a:t>
            </a:r>
            <a:r>
              <a:rPr lang="en-GB" sz="2000" dirty="0" err="1" smtClean="0"/>
              <a:t>niwed</a:t>
            </a:r>
            <a:r>
              <a:rPr lang="en-GB" sz="2000" dirty="0" smtClean="0"/>
              <a:t> </a:t>
            </a:r>
            <a:r>
              <a:rPr lang="en-GB" sz="2000" dirty="0" err="1" smtClean="0"/>
              <a:t>er</a:t>
            </a:r>
            <a:r>
              <a:rPr lang="en-GB" sz="2000" dirty="0" smtClean="0"/>
              <a:t> </a:t>
            </a:r>
            <a:r>
              <a:rPr lang="en-GB" sz="2000" dirty="0" err="1" smtClean="0"/>
              <a:t>mwyn</a:t>
            </a:r>
            <a:r>
              <a:rPr lang="en-GB" sz="2000" dirty="0" smtClean="0"/>
              <a:t> </a:t>
            </a:r>
            <a:r>
              <a:rPr lang="en-GB" sz="2000" dirty="0" err="1" smtClean="0"/>
              <a:t>iddynt</a:t>
            </a:r>
            <a:r>
              <a:rPr lang="en-GB" sz="2000" dirty="0" smtClean="0"/>
              <a:t> </a:t>
            </a:r>
            <a:r>
              <a:rPr lang="en-GB" sz="2000" dirty="0" err="1" smtClean="0"/>
              <a:t>allu</a:t>
            </a:r>
            <a:r>
              <a:rPr lang="en-GB" sz="2000" dirty="0" smtClean="0"/>
              <a:t> </a:t>
            </a:r>
            <a:r>
              <a:rPr lang="en-GB" sz="2000" dirty="0" err="1" smtClean="0"/>
              <a:t>gael</a:t>
            </a:r>
            <a:r>
              <a:rPr lang="en-GB" sz="2000" dirty="0" smtClean="0"/>
              <a:t> </a:t>
            </a:r>
            <a:r>
              <a:rPr lang="en-GB" sz="2000" dirty="0" err="1" smtClean="0"/>
              <a:t>yr</a:t>
            </a:r>
            <a:r>
              <a:rPr lang="en-GB" sz="2000" dirty="0" smtClean="0"/>
              <a:t> un </a:t>
            </a:r>
            <a:r>
              <a:rPr lang="en-GB" sz="2000" dirty="0" err="1" smtClean="0"/>
              <a:t>cyfleoedd</a:t>
            </a:r>
            <a:r>
              <a:rPr lang="en-GB" sz="2000" dirty="0" smtClean="0"/>
              <a:t> </a:t>
            </a:r>
            <a:r>
              <a:rPr lang="en-GB" sz="2000" dirty="0" err="1" smtClean="0"/>
              <a:t>mewn</a:t>
            </a:r>
            <a:r>
              <a:rPr lang="en-GB" sz="2000" dirty="0" smtClean="0"/>
              <a:t> </a:t>
            </a:r>
            <a:r>
              <a:rPr lang="en-GB" sz="2000" dirty="0" err="1" smtClean="0"/>
              <a:t>bywyd</a:t>
            </a:r>
            <a:r>
              <a:rPr lang="en-GB" sz="2000" dirty="0" smtClean="0"/>
              <a:t> ag </a:t>
            </a:r>
            <a:r>
              <a:rPr lang="en-GB" sz="2000" dirty="0" err="1" smtClean="0"/>
              <a:t>eraill</a:t>
            </a:r>
            <a:r>
              <a:rPr lang="en-GB" sz="2000" dirty="0" smtClean="0"/>
              <a:t>, ac felly </a:t>
            </a:r>
            <a:r>
              <a:rPr lang="en-GB" sz="2000" dirty="0" err="1" smtClean="0"/>
              <a:t>cyfrannu</a:t>
            </a:r>
            <a:r>
              <a:rPr lang="en-GB" sz="2000" dirty="0" smtClean="0"/>
              <a:t> at </a:t>
            </a:r>
            <a:r>
              <a:rPr lang="en-GB" sz="2000" dirty="0" err="1" smtClean="0"/>
              <a:t>Gymru</a:t>
            </a:r>
            <a:r>
              <a:rPr lang="en-GB" sz="2000" dirty="0" smtClean="0"/>
              <a:t> </a:t>
            </a:r>
            <a:r>
              <a:rPr lang="en-GB" sz="2000" dirty="0" err="1" smtClean="0"/>
              <a:t>fwy</a:t>
            </a:r>
            <a:r>
              <a:rPr lang="en-GB" sz="2000" dirty="0" smtClean="0"/>
              <a:t> </a:t>
            </a:r>
            <a:r>
              <a:rPr lang="en-GB" sz="2000" dirty="0" err="1" smtClean="0"/>
              <a:t>cyfartal</a:t>
            </a:r>
            <a:r>
              <a:rPr lang="en-GB" sz="2000" dirty="0" smtClean="0"/>
              <a:t>.   </a:t>
            </a:r>
          </a:p>
          <a:p>
            <a:endParaRPr lang="en-GB" dirty="0"/>
          </a:p>
        </p:txBody>
      </p:sp>
      <p:cxnSp>
        <p:nvCxnSpPr>
          <p:cNvPr id="7" name="Straight Connector 6"/>
          <p:cNvCxnSpPr/>
          <p:nvPr/>
        </p:nvCxnSpPr>
        <p:spPr>
          <a:xfrm>
            <a:off x="4572000" y="168164"/>
            <a:ext cx="0" cy="6432331"/>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74006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650" y="-72205"/>
            <a:ext cx="4608791" cy="1546280"/>
          </a:xfrm>
        </p:spPr>
        <p:txBody>
          <a:bodyPr>
            <a:normAutofit/>
          </a:bodyPr>
          <a:lstStyle/>
          <a:p>
            <a:pPr algn="l"/>
            <a:r>
              <a:rPr lang="en-GB" sz="3500" b="1" dirty="0" smtClean="0">
                <a:effectLst>
                  <a:outerShdw blurRad="38100" dist="38100" dir="2700000" algn="tl">
                    <a:srgbClr val="000000">
                      <a:alpha val="43137"/>
                    </a:srgbClr>
                  </a:outerShdw>
                </a:effectLst>
              </a:rPr>
              <a:t>The seven programmes </a:t>
            </a:r>
            <a:br>
              <a:rPr lang="en-GB" sz="3500" b="1" dirty="0" smtClean="0">
                <a:effectLst>
                  <a:outerShdw blurRad="38100" dist="38100" dir="2700000" algn="tl">
                    <a:srgbClr val="000000">
                      <a:alpha val="43137"/>
                    </a:srgbClr>
                  </a:outerShdw>
                </a:effectLst>
              </a:rPr>
            </a:br>
            <a:r>
              <a:rPr lang="en-GB" sz="3500" b="1" dirty="0" smtClean="0">
                <a:effectLst>
                  <a:outerShdw blurRad="38100" dist="38100" dir="2700000" algn="tl">
                    <a:srgbClr val="000000">
                      <a:alpha val="43137"/>
                    </a:srgbClr>
                  </a:outerShdw>
                </a:effectLst>
              </a:rPr>
              <a:t>in </a:t>
            </a:r>
            <a:r>
              <a:rPr lang="en-GB" sz="3500" b="1" dirty="0">
                <a:effectLst>
                  <a:outerShdw blurRad="38100" dist="38100" dir="2700000" algn="tl">
                    <a:srgbClr val="000000">
                      <a:alpha val="43137"/>
                    </a:srgbClr>
                  </a:outerShdw>
                </a:effectLst>
              </a:rPr>
              <a:t>CCG</a:t>
            </a:r>
          </a:p>
        </p:txBody>
      </p:sp>
      <p:sp>
        <p:nvSpPr>
          <p:cNvPr id="3" name="Content Placeholder 2"/>
          <p:cNvSpPr>
            <a:spLocks noGrp="1"/>
          </p:cNvSpPr>
          <p:nvPr>
            <p:ph idx="1"/>
          </p:nvPr>
        </p:nvSpPr>
        <p:spPr>
          <a:xfrm>
            <a:off x="152402" y="1421525"/>
            <a:ext cx="3999186" cy="5436475"/>
          </a:xfrm>
        </p:spPr>
        <p:txBody>
          <a:bodyPr>
            <a:normAutofit/>
          </a:bodyPr>
          <a:lstStyle/>
          <a:p>
            <a:pPr>
              <a:buFont typeface="Wingdings" panose="05000000000000000000" pitchFamily="2" charset="2"/>
              <a:buChar char="q"/>
            </a:pPr>
            <a:r>
              <a:rPr lang="en-GB" sz="2000" dirty="0" smtClean="0"/>
              <a:t>Communities for Work Plus</a:t>
            </a:r>
          </a:p>
          <a:p>
            <a:pPr marL="0" indent="0">
              <a:buNone/>
            </a:pPr>
            <a:endParaRPr lang="en-GB" sz="1000" dirty="0" smtClean="0"/>
          </a:p>
          <a:p>
            <a:pPr>
              <a:buFont typeface="Wingdings" panose="05000000000000000000" pitchFamily="2" charset="2"/>
              <a:buChar char="q"/>
            </a:pPr>
            <a:r>
              <a:rPr lang="en-GB" sz="2000" dirty="0" smtClean="0"/>
              <a:t>Childcare and Play</a:t>
            </a:r>
          </a:p>
          <a:p>
            <a:pPr marL="0" indent="0">
              <a:buNone/>
            </a:pPr>
            <a:endParaRPr lang="en-GB" sz="1000" dirty="0" smtClean="0"/>
          </a:p>
          <a:p>
            <a:pPr>
              <a:buFont typeface="Wingdings" panose="05000000000000000000" pitchFamily="2" charset="2"/>
              <a:buChar char="q"/>
            </a:pPr>
            <a:r>
              <a:rPr lang="en-GB" sz="2000" dirty="0" smtClean="0"/>
              <a:t>Families First</a:t>
            </a:r>
          </a:p>
          <a:p>
            <a:pPr marL="0" indent="0">
              <a:buNone/>
            </a:pPr>
            <a:endParaRPr lang="en-GB" sz="1000" dirty="0" smtClean="0"/>
          </a:p>
          <a:p>
            <a:pPr>
              <a:buFont typeface="Wingdings" panose="05000000000000000000" pitchFamily="2" charset="2"/>
              <a:buChar char="q"/>
            </a:pPr>
            <a:r>
              <a:rPr lang="en-GB" sz="2000" dirty="0" smtClean="0"/>
              <a:t>Flying Start</a:t>
            </a:r>
          </a:p>
          <a:p>
            <a:pPr marL="0" indent="0">
              <a:buNone/>
            </a:pPr>
            <a:endParaRPr lang="en-GB" sz="1000" dirty="0" smtClean="0"/>
          </a:p>
          <a:p>
            <a:pPr>
              <a:buFont typeface="Wingdings" panose="05000000000000000000" pitchFamily="2" charset="2"/>
              <a:buChar char="q"/>
            </a:pPr>
            <a:r>
              <a:rPr lang="en-GB" sz="2000" dirty="0" smtClean="0"/>
              <a:t>Legacy Fund</a:t>
            </a:r>
          </a:p>
          <a:p>
            <a:pPr marL="0" indent="0">
              <a:buNone/>
            </a:pPr>
            <a:endParaRPr lang="en-GB" sz="1000" dirty="0" smtClean="0"/>
          </a:p>
          <a:p>
            <a:pPr>
              <a:buFont typeface="Wingdings" panose="05000000000000000000" pitchFamily="2" charset="2"/>
              <a:buChar char="q"/>
            </a:pPr>
            <a:r>
              <a:rPr lang="en-GB" sz="2000" dirty="0" smtClean="0"/>
              <a:t>Promoting Positive Engagement for Young People at Risk of Offending </a:t>
            </a:r>
          </a:p>
          <a:p>
            <a:pPr marL="0" indent="0">
              <a:buNone/>
            </a:pPr>
            <a:endParaRPr lang="en-GB" sz="1000" dirty="0" smtClean="0"/>
          </a:p>
          <a:p>
            <a:pPr>
              <a:buFont typeface="Wingdings" panose="05000000000000000000" pitchFamily="2" charset="2"/>
              <a:buChar char="q"/>
            </a:pPr>
            <a:r>
              <a:rPr lang="en-GB" sz="2000" dirty="0" smtClean="0"/>
              <a:t>St David’s Day Fund</a:t>
            </a:r>
            <a:endParaRPr lang="en-GB" sz="2000" dirty="0"/>
          </a:p>
        </p:txBody>
      </p:sp>
      <p:sp>
        <p:nvSpPr>
          <p:cNvPr id="5" name="Title 1"/>
          <p:cNvSpPr txBox="1">
            <a:spLocks/>
          </p:cNvSpPr>
          <p:nvPr/>
        </p:nvSpPr>
        <p:spPr>
          <a:xfrm>
            <a:off x="4713865" y="-56437"/>
            <a:ext cx="4608791" cy="154628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500" b="1" dirty="0" smtClean="0">
                <a:effectLst>
                  <a:outerShdw blurRad="38100" dist="38100" dir="2700000" algn="tl">
                    <a:srgbClr val="000000">
                      <a:alpha val="43137"/>
                    </a:srgbClr>
                  </a:outerShdw>
                </a:effectLst>
              </a:rPr>
              <a:t>Y </a:t>
            </a:r>
            <a:r>
              <a:rPr lang="en-GB" sz="3500" b="1" dirty="0" err="1" smtClean="0">
                <a:effectLst>
                  <a:outerShdw blurRad="38100" dist="38100" dir="2700000" algn="tl">
                    <a:srgbClr val="000000">
                      <a:alpha val="43137"/>
                    </a:srgbClr>
                  </a:outerShdw>
                </a:effectLst>
              </a:rPr>
              <a:t>saith</a:t>
            </a:r>
            <a:r>
              <a:rPr lang="en-GB" sz="3500" b="1" dirty="0" smtClean="0">
                <a:effectLst>
                  <a:outerShdw blurRad="38100" dist="38100" dir="2700000" algn="tl">
                    <a:srgbClr val="000000">
                      <a:alpha val="43137"/>
                    </a:srgbClr>
                  </a:outerShdw>
                </a:effectLst>
              </a:rPr>
              <a:t> </a:t>
            </a:r>
            <a:r>
              <a:rPr lang="en-GB" sz="3500" b="1" dirty="0" err="1" smtClean="0">
                <a:effectLst>
                  <a:outerShdw blurRad="38100" dist="38100" dir="2700000" algn="tl">
                    <a:srgbClr val="000000">
                      <a:alpha val="43137"/>
                    </a:srgbClr>
                  </a:outerShdw>
                </a:effectLst>
              </a:rPr>
              <a:t>rhaglen</a:t>
            </a:r>
            <a:r>
              <a:rPr lang="en-GB" sz="3500" b="1" dirty="0" smtClean="0">
                <a:effectLst>
                  <a:outerShdw blurRad="38100" dist="38100" dir="2700000" algn="tl">
                    <a:srgbClr val="000000">
                      <a:alpha val="43137"/>
                    </a:srgbClr>
                  </a:outerShdw>
                </a:effectLst>
              </a:rPr>
              <a:t> </a:t>
            </a:r>
            <a:r>
              <a:rPr lang="en-GB" sz="3500" b="1" dirty="0" err="1" smtClean="0">
                <a:effectLst>
                  <a:outerShdw blurRad="38100" dist="38100" dir="2700000" algn="tl">
                    <a:srgbClr val="000000">
                      <a:alpha val="43137"/>
                    </a:srgbClr>
                  </a:outerShdw>
                </a:effectLst>
              </a:rPr>
              <a:t>sy’n</a:t>
            </a:r>
            <a:r>
              <a:rPr lang="en-GB" sz="3500" b="1" dirty="0" smtClean="0">
                <a:effectLst>
                  <a:outerShdw blurRad="38100" dist="38100" dir="2700000" algn="tl">
                    <a:srgbClr val="000000">
                      <a:alpha val="43137"/>
                    </a:srgbClr>
                  </a:outerShdw>
                </a:effectLst>
              </a:rPr>
              <a:t> </a:t>
            </a:r>
            <a:r>
              <a:rPr lang="en-GB" sz="3500" b="1" dirty="0" err="1" smtClean="0">
                <a:effectLst>
                  <a:outerShdw blurRad="38100" dist="38100" dir="2700000" algn="tl">
                    <a:srgbClr val="000000">
                      <a:alpha val="43137"/>
                    </a:srgbClr>
                  </a:outerShdw>
                </a:effectLst>
              </a:rPr>
              <a:t>rhan</a:t>
            </a:r>
            <a:r>
              <a:rPr lang="en-GB" sz="3500" b="1" dirty="0" smtClean="0">
                <a:effectLst>
                  <a:outerShdw blurRad="38100" dist="38100" dir="2700000" algn="tl">
                    <a:srgbClr val="000000">
                      <a:alpha val="43137"/>
                    </a:srgbClr>
                  </a:outerShdw>
                </a:effectLst>
              </a:rPr>
              <a:t> </a:t>
            </a:r>
            <a:r>
              <a:rPr lang="en-GB" sz="3500" b="1" dirty="0" err="1" smtClean="0">
                <a:effectLst>
                  <a:outerShdw blurRad="38100" dist="38100" dir="2700000" algn="tl">
                    <a:srgbClr val="000000">
                      <a:alpha val="43137"/>
                    </a:srgbClr>
                  </a:outerShdw>
                </a:effectLst>
              </a:rPr>
              <a:t>o’r</a:t>
            </a:r>
            <a:r>
              <a:rPr lang="en-GB" sz="3500" b="1" dirty="0" smtClean="0">
                <a:effectLst>
                  <a:outerShdw blurRad="38100" dist="38100" dir="2700000" algn="tl">
                    <a:srgbClr val="000000">
                      <a:alpha val="43137"/>
                    </a:srgbClr>
                  </a:outerShdw>
                </a:effectLst>
              </a:rPr>
              <a:t> grant CCG</a:t>
            </a:r>
            <a:endParaRPr lang="en-GB" sz="3500" b="1" dirty="0">
              <a:effectLst>
                <a:outerShdw blurRad="38100" dist="38100" dir="2700000" algn="tl">
                  <a:srgbClr val="000000">
                    <a:alpha val="43137"/>
                  </a:srgbClr>
                </a:outerShdw>
              </a:effectLst>
            </a:endParaRPr>
          </a:p>
        </p:txBody>
      </p:sp>
      <p:sp>
        <p:nvSpPr>
          <p:cNvPr id="6" name="Content Placeholder 2"/>
          <p:cNvSpPr txBox="1">
            <a:spLocks/>
          </p:cNvSpPr>
          <p:nvPr/>
        </p:nvSpPr>
        <p:spPr>
          <a:xfrm>
            <a:off x="4687600" y="1416272"/>
            <a:ext cx="3999186" cy="543647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q"/>
            </a:pPr>
            <a:r>
              <a:rPr lang="en-GB" sz="2000" dirty="0" err="1" smtClean="0"/>
              <a:t>Cymunedau</a:t>
            </a:r>
            <a:r>
              <a:rPr lang="en-GB" sz="2000" dirty="0" smtClean="0"/>
              <a:t> am </a:t>
            </a:r>
            <a:r>
              <a:rPr lang="en-GB" sz="2000" dirty="0" err="1" smtClean="0"/>
              <a:t>Waith</a:t>
            </a:r>
            <a:r>
              <a:rPr lang="en-GB" sz="2000" dirty="0" smtClean="0"/>
              <a:t> a </a:t>
            </a:r>
            <a:r>
              <a:rPr lang="en-GB" sz="2000" dirty="0" err="1" smtClean="0"/>
              <a:t>Mwy</a:t>
            </a:r>
            <a:endParaRPr lang="en-GB" sz="2000" dirty="0" smtClean="0"/>
          </a:p>
          <a:p>
            <a:pPr marL="0" indent="0">
              <a:buFont typeface="Arial"/>
              <a:buNone/>
            </a:pPr>
            <a:endParaRPr lang="en-GB" sz="1000" dirty="0" smtClean="0"/>
          </a:p>
          <a:p>
            <a:pPr>
              <a:buFont typeface="Wingdings" panose="05000000000000000000" pitchFamily="2" charset="2"/>
              <a:buChar char="q"/>
            </a:pPr>
            <a:r>
              <a:rPr lang="en-GB" sz="2000" dirty="0" err="1" smtClean="0"/>
              <a:t>Gofal</a:t>
            </a:r>
            <a:r>
              <a:rPr lang="en-GB" sz="2000" dirty="0" smtClean="0"/>
              <a:t> Plant a </a:t>
            </a:r>
            <a:r>
              <a:rPr lang="en-GB" sz="2000" dirty="0" err="1" smtClean="0"/>
              <a:t>Chwarae</a:t>
            </a:r>
            <a:endParaRPr lang="en-GB" sz="2000" dirty="0" smtClean="0"/>
          </a:p>
          <a:p>
            <a:pPr marL="0" indent="0">
              <a:buFont typeface="Arial"/>
              <a:buNone/>
            </a:pPr>
            <a:endParaRPr lang="en-GB" sz="1000" dirty="0" smtClean="0"/>
          </a:p>
          <a:p>
            <a:pPr>
              <a:buFont typeface="Wingdings" panose="05000000000000000000" pitchFamily="2" charset="2"/>
              <a:buChar char="q"/>
            </a:pPr>
            <a:r>
              <a:rPr lang="en-GB" sz="2000" dirty="0" err="1" smtClean="0"/>
              <a:t>Teuluoedd</a:t>
            </a:r>
            <a:r>
              <a:rPr lang="en-GB" sz="2000" dirty="0" smtClean="0"/>
              <a:t> </a:t>
            </a:r>
            <a:r>
              <a:rPr lang="en-GB" sz="2000" dirty="0" err="1" smtClean="0"/>
              <a:t>yn</a:t>
            </a:r>
            <a:r>
              <a:rPr lang="en-GB" sz="2000" dirty="0" smtClean="0"/>
              <a:t> </a:t>
            </a:r>
            <a:r>
              <a:rPr lang="en-GB" sz="2000" dirty="0" err="1" smtClean="0"/>
              <a:t>Gyntaf</a:t>
            </a:r>
            <a:endParaRPr lang="en-GB" sz="2000" dirty="0" smtClean="0"/>
          </a:p>
          <a:p>
            <a:pPr marL="0" indent="0">
              <a:buFont typeface="Arial"/>
              <a:buNone/>
            </a:pPr>
            <a:endParaRPr lang="en-GB" sz="1000" dirty="0" smtClean="0"/>
          </a:p>
          <a:p>
            <a:pPr>
              <a:buFont typeface="Wingdings" panose="05000000000000000000" pitchFamily="2" charset="2"/>
              <a:buChar char="q"/>
            </a:pPr>
            <a:r>
              <a:rPr lang="en-GB" sz="2000" dirty="0" err="1" smtClean="0"/>
              <a:t>Dechrau’n</a:t>
            </a:r>
            <a:r>
              <a:rPr lang="en-GB" sz="2000" dirty="0" smtClean="0"/>
              <a:t> </a:t>
            </a:r>
            <a:r>
              <a:rPr lang="en-GB" sz="2000" dirty="0" err="1" smtClean="0"/>
              <a:t>Deg</a:t>
            </a:r>
            <a:endParaRPr lang="en-GB" sz="2000" dirty="0" smtClean="0"/>
          </a:p>
          <a:p>
            <a:pPr marL="0" indent="0">
              <a:buFont typeface="Arial"/>
              <a:buNone/>
            </a:pPr>
            <a:endParaRPr lang="en-GB" sz="1000" dirty="0" smtClean="0"/>
          </a:p>
          <a:p>
            <a:pPr>
              <a:buFont typeface="Wingdings" panose="05000000000000000000" pitchFamily="2" charset="2"/>
              <a:buChar char="q"/>
            </a:pPr>
            <a:r>
              <a:rPr lang="en-GB" sz="2000" dirty="0" smtClean="0"/>
              <a:t>Y </a:t>
            </a:r>
            <a:r>
              <a:rPr lang="en-GB" sz="2000" dirty="0" err="1" smtClean="0"/>
              <a:t>Gronfa</a:t>
            </a:r>
            <a:r>
              <a:rPr lang="en-GB" sz="2000" dirty="0" smtClean="0"/>
              <a:t> </a:t>
            </a:r>
            <a:r>
              <a:rPr lang="en-GB" sz="2000" dirty="0" err="1" smtClean="0"/>
              <a:t>Waddol</a:t>
            </a:r>
            <a:endParaRPr lang="en-GB" sz="2000" dirty="0" smtClean="0"/>
          </a:p>
          <a:p>
            <a:pPr marL="0" indent="0">
              <a:buFont typeface="Arial"/>
              <a:buNone/>
            </a:pPr>
            <a:endParaRPr lang="en-GB" sz="1000" dirty="0" smtClean="0"/>
          </a:p>
          <a:p>
            <a:pPr>
              <a:buFont typeface="Wingdings" panose="05000000000000000000" pitchFamily="2" charset="2"/>
              <a:buChar char="q"/>
            </a:pPr>
            <a:r>
              <a:rPr lang="cy-GB" sz="2000" dirty="0"/>
              <a:t>Hybu Ymgysylltiad Cadarnhaol Ymhlith Pobl Ifanc </a:t>
            </a:r>
            <a:r>
              <a:rPr lang="cy-GB" sz="2000" dirty="0" smtClean="0"/>
              <a:t>Sydd </a:t>
            </a:r>
            <a:r>
              <a:rPr lang="cy-GB" sz="2000" dirty="0"/>
              <a:t>Mewn Perygl o </a:t>
            </a:r>
            <a:r>
              <a:rPr lang="cy-GB" sz="2000" dirty="0" smtClean="0"/>
              <a:t>Droseddu</a:t>
            </a:r>
            <a:endParaRPr lang="en-GB" sz="1000" dirty="0" smtClean="0"/>
          </a:p>
          <a:p>
            <a:pPr>
              <a:buFont typeface="Wingdings" panose="05000000000000000000" pitchFamily="2" charset="2"/>
              <a:buChar char="q"/>
            </a:pPr>
            <a:r>
              <a:rPr lang="en-GB" sz="2000" dirty="0" err="1" smtClean="0"/>
              <a:t>Cronfa</a:t>
            </a:r>
            <a:r>
              <a:rPr lang="en-GB" sz="2000" dirty="0" smtClean="0"/>
              <a:t> </a:t>
            </a:r>
            <a:r>
              <a:rPr lang="en-GB" sz="2000" dirty="0" err="1" smtClean="0"/>
              <a:t>Dydd</a:t>
            </a:r>
            <a:r>
              <a:rPr lang="en-GB" sz="2000" dirty="0" smtClean="0"/>
              <a:t> </a:t>
            </a:r>
            <a:r>
              <a:rPr lang="en-GB" sz="2000" dirty="0" err="1" smtClean="0"/>
              <a:t>Gŵyl</a:t>
            </a:r>
            <a:r>
              <a:rPr lang="en-GB" sz="2000" dirty="0" smtClean="0"/>
              <a:t> </a:t>
            </a:r>
            <a:r>
              <a:rPr lang="en-GB" sz="2000" dirty="0" err="1" smtClean="0"/>
              <a:t>Dewi</a:t>
            </a:r>
            <a:endParaRPr lang="en-GB" sz="2000" dirty="0"/>
          </a:p>
        </p:txBody>
      </p:sp>
      <p:pic>
        <p:nvPicPr>
          <p:cNvPr id="3074" name="Picture 2" descr="https://cdn1.iconfinder.com/data/icons/finance-money-and-currency-extras/512/24-5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8201" y="1949281"/>
            <a:ext cx="2206245" cy="22062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s://cdn1.iconfinder.com/data/icons/finance-money-and-currency-extras/512/24-5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07019">
            <a:off x="2051725" y="2636238"/>
            <a:ext cx="1308614" cy="130861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s://cdn1.iconfinder.com/data/icons/finance-money-and-currency-extras/512/24-5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1812" y="2040721"/>
            <a:ext cx="2206245" cy="220624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s://cdn1.iconfinder.com/data/icons/finance-money-and-currency-extras/512/24-5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07019">
            <a:off x="6773984" y="2933856"/>
            <a:ext cx="1308614" cy="1308614"/>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p:nvCxnSpPr>
        <p:spPr>
          <a:xfrm>
            <a:off x="4572000" y="168164"/>
            <a:ext cx="0" cy="6432331"/>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3472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14" y="-187814"/>
            <a:ext cx="3936119" cy="1774878"/>
          </a:xfrm>
        </p:spPr>
        <p:txBody>
          <a:bodyPr>
            <a:normAutofit/>
          </a:bodyPr>
          <a:lstStyle/>
          <a:p>
            <a:pPr algn="l"/>
            <a:r>
              <a:rPr lang="en-GB" sz="3500" b="1" dirty="0" smtClean="0">
                <a:effectLst>
                  <a:outerShdw blurRad="38100" dist="38100" dir="2700000" algn="tl">
                    <a:srgbClr val="000000">
                      <a:alpha val="43137"/>
                    </a:srgbClr>
                  </a:outerShdw>
                </a:effectLst>
              </a:rPr>
              <a:t>A Fair Degree of </a:t>
            </a:r>
            <a:br>
              <a:rPr lang="en-GB" sz="3500" b="1" dirty="0" smtClean="0">
                <a:effectLst>
                  <a:outerShdw blurRad="38100" dist="38100" dir="2700000" algn="tl">
                    <a:srgbClr val="000000">
                      <a:alpha val="43137"/>
                    </a:srgbClr>
                  </a:outerShdw>
                </a:effectLst>
              </a:rPr>
            </a:br>
            <a:r>
              <a:rPr lang="en-GB" sz="3500" b="1" dirty="0" smtClean="0">
                <a:effectLst>
                  <a:outerShdw blurRad="38100" dist="38100" dir="2700000" algn="tl">
                    <a:srgbClr val="000000">
                      <a:alpha val="43137"/>
                    </a:srgbClr>
                  </a:outerShdw>
                </a:effectLst>
              </a:rPr>
              <a:t>Change </a:t>
            </a:r>
            <a:endParaRPr lang="en-GB" sz="35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3420" y="1400510"/>
            <a:ext cx="3053256" cy="5178965"/>
          </a:xfrm>
        </p:spPr>
        <p:txBody>
          <a:bodyPr>
            <a:normAutofit/>
          </a:bodyPr>
          <a:lstStyle/>
          <a:p>
            <a:pPr marL="0" indent="0">
              <a:buNone/>
            </a:pPr>
            <a:r>
              <a:rPr lang="en-GB" sz="2000" dirty="0"/>
              <a:t>Working </a:t>
            </a:r>
            <a:r>
              <a:rPr lang="en-GB" sz="2000" dirty="0" smtClean="0"/>
              <a:t>together with: </a:t>
            </a:r>
          </a:p>
          <a:p>
            <a:pPr marL="0" indent="0">
              <a:buNone/>
            </a:pPr>
            <a:endParaRPr lang="en-GB" sz="2000" dirty="0" smtClean="0"/>
          </a:p>
          <a:p>
            <a:pPr>
              <a:buFont typeface="Wingdings" panose="05000000000000000000" pitchFamily="2" charset="2"/>
              <a:buChar char="q"/>
            </a:pPr>
            <a:r>
              <a:rPr lang="en-GB" sz="2000" dirty="0" smtClean="0"/>
              <a:t>all local authorities to develop the arrangements for the grant and provide support – regional and individual meetings </a:t>
            </a:r>
            <a:endParaRPr lang="en-GB" sz="2000" dirty="0"/>
          </a:p>
          <a:p>
            <a:pPr>
              <a:buFont typeface="Wingdings" panose="05000000000000000000" pitchFamily="2" charset="2"/>
              <a:buChar char="q"/>
            </a:pPr>
            <a:r>
              <a:rPr lang="en-GB" sz="2000" dirty="0" smtClean="0"/>
              <a:t>others in WG to streamline processes wherever possible  </a:t>
            </a:r>
          </a:p>
          <a:p>
            <a:pPr marL="0" indent="0">
              <a:buNone/>
            </a:pPr>
            <a:endParaRPr lang="en-GB" sz="2000" dirty="0" smtClean="0"/>
          </a:p>
          <a:p>
            <a:pPr marL="0" indent="0">
              <a:buNone/>
            </a:pPr>
            <a:r>
              <a:rPr lang="en-GB" sz="2000" dirty="0" smtClean="0"/>
              <a:t>Core narrative produced </a:t>
            </a:r>
          </a:p>
          <a:p>
            <a:pPr marL="0" indent="0">
              <a:buNone/>
            </a:pPr>
            <a:r>
              <a:rPr lang="en-GB" sz="2000" dirty="0" smtClean="0"/>
              <a:t>And will continue to evolve. </a:t>
            </a:r>
            <a:endParaRPr lang="en-GB" sz="2000" dirty="0"/>
          </a:p>
        </p:txBody>
      </p:sp>
      <p:cxnSp>
        <p:nvCxnSpPr>
          <p:cNvPr id="4" name="Straight Connector 3"/>
          <p:cNvCxnSpPr/>
          <p:nvPr/>
        </p:nvCxnSpPr>
        <p:spPr>
          <a:xfrm>
            <a:off x="4572000" y="168164"/>
            <a:ext cx="0" cy="6432331"/>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5" name="Title 1"/>
          <p:cNvSpPr txBox="1">
            <a:spLocks/>
          </p:cNvSpPr>
          <p:nvPr/>
        </p:nvSpPr>
        <p:spPr>
          <a:xfrm>
            <a:off x="4708637" y="-187814"/>
            <a:ext cx="3936119" cy="177487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500" b="1" dirty="0" err="1" smtClean="0">
                <a:effectLst>
                  <a:outerShdw blurRad="38100" dist="38100" dir="2700000" algn="tl">
                    <a:srgbClr val="000000">
                      <a:alpha val="43137"/>
                    </a:srgbClr>
                  </a:outerShdw>
                </a:effectLst>
              </a:rPr>
              <a:t>Tipyn</a:t>
            </a:r>
            <a:r>
              <a:rPr lang="en-GB" sz="3500" b="1" dirty="0" smtClean="0">
                <a:effectLst>
                  <a:outerShdw blurRad="38100" dist="38100" dir="2700000" algn="tl">
                    <a:srgbClr val="000000">
                      <a:alpha val="43137"/>
                    </a:srgbClr>
                  </a:outerShdw>
                </a:effectLst>
              </a:rPr>
              <a:t> o </a:t>
            </a:r>
            <a:r>
              <a:rPr lang="en-GB" sz="3500" b="1" dirty="0" err="1" smtClean="0">
                <a:effectLst>
                  <a:outerShdw blurRad="38100" dist="38100" dir="2700000" algn="tl">
                    <a:srgbClr val="000000">
                      <a:alpha val="43137"/>
                    </a:srgbClr>
                  </a:outerShdw>
                </a:effectLst>
              </a:rPr>
              <a:t>newid</a:t>
            </a:r>
            <a:endParaRPr lang="en-GB" sz="3500" b="1" dirty="0">
              <a:effectLst>
                <a:outerShdw blurRad="38100" dist="38100" dir="2700000" algn="tl">
                  <a:srgbClr val="000000">
                    <a:alpha val="43137"/>
                  </a:srgbClr>
                </a:outerShdw>
              </a:effectLst>
            </a:endParaRPr>
          </a:p>
        </p:txBody>
      </p:sp>
      <p:pic>
        <p:nvPicPr>
          <p:cNvPr id="1026" name="Picture 2" descr="https://image.flaticon.com/icons/png/512/708/70873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59013">
            <a:off x="2991212" y="5244705"/>
            <a:ext cx="1238186" cy="1238186"/>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txBox="1">
            <a:spLocks/>
          </p:cNvSpPr>
          <p:nvPr/>
        </p:nvSpPr>
        <p:spPr>
          <a:xfrm>
            <a:off x="4708621" y="1395260"/>
            <a:ext cx="3053256" cy="51789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2000" dirty="0" err="1" smtClean="0"/>
              <a:t>Cydweithio</a:t>
            </a:r>
            <a:r>
              <a:rPr lang="en-GB" sz="2000" dirty="0" smtClean="0"/>
              <a:t>: </a:t>
            </a:r>
          </a:p>
          <a:p>
            <a:pPr marL="0" indent="0">
              <a:buFont typeface="Arial"/>
              <a:buNone/>
            </a:pPr>
            <a:endParaRPr lang="en-GB" sz="2000" dirty="0" smtClean="0"/>
          </a:p>
          <a:p>
            <a:pPr>
              <a:buFont typeface="Wingdings" panose="05000000000000000000" pitchFamily="2" charset="2"/>
              <a:buChar char="q"/>
            </a:pPr>
            <a:r>
              <a:rPr lang="en-GB" sz="2000" dirty="0"/>
              <a:t>â</a:t>
            </a:r>
            <a:r>
              <a:rPr lang="en-GB" sz="2000" dirty="0" smtClean="0"/>
              <a:t> </a:t>
            </a:r>
            <a:r>
              <a:rPr lang="en-GB" sz="2000" dirty="0" err="1" smtClean="0"/>
              <a:t>phob</a:t>
            </a:r>
            <a:r>
              <a:rPr lang="en-GB" sz="2000" dirty="0" smtClean="0"/>
              <a:t> </a:t>
            </a:r>
            <a:r>
              <a:rPr lang="en-GB" sz="2000" dirty="0" err="1" smtClean="0"/>
              <a:t>awdurdod</a:t>
            </a:r>
            <a:r>
              <a:rPr lang="en-GB" sz="2000" dirty="0" smtClean="0"/>
              <a:t> </a:t>
            </a:r>
            <a:r>
              <a:rPr lang="en-GB" sz="2000" dirty="0" err="1" smtClean="0"/>
              <a:t>lleol</a:t>
            </a:r>
            <a:r>
              <a:rPr lang="en-GB" sz="2000" dirty="0" smtClean="0"/>
              <a:t> </a:t>
            </a:r>
            <a:r>
              <a:rPr lang="en-GB" sz="2000" dirty="0" err="1" smtClean="0"/>
              <a:t>i</a:t>
            </a:r>
            <a:r>
              <a:rPr lang="en-GB" sz="2000" dirty="0" smtClean="0"/>
              <a:t> </a:t>
            </a:r>
            <a:r>
              <a:rPr lang="en-GB" sz="2000" dirty="0" err="1" smtClean="0"/>
              <a:t>ddatblygu’r</a:t>
            </a:r>
            <a:r>
              <a:rPr lang="en-GB" sz="2000" dirty="0" smtClean="0"/>
              <a:t> </a:t>
            </a:r>
            <a:r>
              <a:rPr lang="en-GB" sz="2000" dirty="0" err="1" smtClean="0"/>
              <a:t>trefniadau</a:t>
            </a:r>
            <a:r>
              <a:rPr lang="en-GB" sz="2000" dirty="0" smtClean="0"/>
              <a:t> </a:t>
            </a:r>
            <a:r>
              <a:rPr lang="en-GB" sz="2000" dirty="0" err="1" smtClean="0"/>
              <a:t>ar</a:t>
            </a:r>
            <a:r>
              <a:rPr lang="en-GB" sz="2000" dirty="0" smtClean="0"/>
              <a:t> </a:t>
            </a:r>
            <a:r>
              <a:rPr lang="en-GB" sz="2000" dirty="0" err="1" smtClean="0"/>
              <a:t>gyfer</a:t>
            </a:r>
            <a:r>
              <a:rPr lang="en-GB" sz="2000" dirty="0" smtClean="0"/>
              <a:t> y grant a </a:t>
            </a:r>
            <a:r>
              <a:rPr lang="en-GB" sz="2000" dirty="0" err="1" smtClean="0"/>
              <a:t>darparu</a:t>
            </a:r>
            <a:r>
              <a:rPr lang="en-GB" sz="2000" dirty="0" smtClean="0"/>
              <a:t> </a:t>
            </a:r>
            <a:r>
              <a:rPr lang="en-GB" sz="2000" dirty="0" err="1" smtClean="0"/>
              <a:t>cymorth</a:t>
            </a:r>
            <a:r>
              <a:rPr lang="en-GB" sz="2000" dirty="0" smtClean="0"/>
              <a:t> – </a:t>
            </a:r>
            <a:r>
              <a:rPr lang="en-GB" sz="2000" dirty="0" err="1" smtClean="0"/>
              <a:t>cyfarfodydd</a:t>
            </a:r>
            <a:r>
              <a:rPr lang="en-GB" sz="2000" dirty="0" smtClean="0"/>
              <a:t> </a:t>
            </a:r>
            <a:r>
              <a:rPr lang="en-GB" sz="2000" dirty="0" err="1" smtClean="0"/>
              <a:t>rhanbarthol</a:t>
            </a:r>
            <a:r>
              <a:rPr lang="en-GB" sz="2000" dirty="0" smtClean="0"/>
              <a:t> ac </a:t>
            </a:r>
            <a:r>
              <a:rPr lang="en-GB" sz="2000" dirty="0" err="1" smtClean="0"/>
              <a:t>unigol</a:t>
            </a:r>
            <a:r>
              <a:rPr lang="en-GB" sz="2000" dirty="0" smtClean="0"/>
              <a:t> </a:t>
            </a:r>
          </a:p>
          <a:p>
            <a:pPr>
              <a:buFont typeface="Wingdings" panose="05000000000000000000" pitchFamily="2" charset="2"/>
              <a:buChar char="q"/>
            </a:pPr>
            <a:r>
              <a:rPr lang="en-GB" sz="2000" dirty="0" smtClean="0"/>
              <a:t>ag </a:t>
            </a:r>
            <a:r>
              <a:rPr lang="en-GB" sz="2000" dirty="0" err="1" smtClean="0"/>
              <a:t>eraill</a:t>
            </a:r>
            <a:r>
              <a:rPr lang="en-GB" sz="2000" dirty="0" smtClean="0"/>
              <a:t> </a:t>
            </a:r>
            <a:r>
              <a:rPr lang="en-GB" sz="2000" dirty="0" err="1" smtClean="0"/>
              <a:t>yn</a:t>
            </a:r>
            <a:r>
              <a:rPr lang="en-GB" sz="2000" dirty="0" smtClean="0"/>
              <a:t> Llywodraeth Cymru </a:t>
            </a:r>
            <a:r>
              <a:rPr lang="en-GB" sz="2000" dirty="0" err="1" smtClean="0"/>
              <a:t>i</a:t>
            </a:r>
            <a:r>
              <a:rPr lang="en-GB" sz="2000" dirty="0" smtClean="0"/>
              <a:t> </a:t>
            </a:r>
            <a:r>
              <a:rPr lang="en-GB" sz="2000" dirty="0" err="1" smtClean="0"/>
              <a:t>symleiddio’r</a:t>
            </a:r>
            <a:r>
              <a:rPr lang="en-GB" sz="2000" dirty="0" smtClean="0"/>
              <a:t> </a:t>
            </a:r>
            <a:r>
              <a:rPr lang="en-GB" sz="2000" dirty="0" err="1" smtClean="0"/>
              <a:t>prosesau</a:t>
            </a:r>
            <a:r>
              <a:rPr lang="en-GB" sz="2000" dirty="0" smtClean="0"/>
              <a:t> </a:t>
            </a:r>
            <a:r>
              <a:rPr lang="en-GB" sz="2000" dirty="0" err="1" smtClean="0"/>
              <a:t>lle</a:t>
            </a:r>
            <a:r>
              <a:rPr lang="en-GB" sz="2000" dirty="0" smtClean="0"/>
              <a:t> </a:t>
            </a:r>
            <a:r>
              <a:rPr lang="en-GB" sz="2000" dirty="0" err="1" smtClean="0"/>
              <a:t>bynnag</a:t>
            </a:r>
            <a:r>
              <a:rPr lang="en-GB" sz="2000" dirty="0" smtClean="0"/>
              <a:t> y </a:t>
            </a:r>
            <a:r>
              <a:rPr lang="en-GB" sz="2000" dirty="0" err="1" smtClean="0"/>
              <a:t>bo</a:t>
            </a:r>
            <a:r>
              <a:rPr lang="en-GB" sz="2000" dirty="0" smtClean="0"/>
              <a:t> </a:t>
            </a:r>
            <a:r>
              <a:rPr lang="en-GB" sz="2000" dirty="0" err="1" smtClean="0"/>
              <a:t>modd</a:t>
            </a:r>
            <a:endParaRPr lang="en-GB" sz="2000" dirty="0" smtClean="0"/>
          </a:p>
          <a:p>
            <a:pPr marL="0" indent="0">
              <a:buFont typeface="Arial"/>
              <a:buNone/>
            </a:pPr>
            <a:endParaRPr lang="en-GB" sz="2000" dirty="0" smtClean="0"/>
          </a:p>
          <a:p>
            <a:pPr marL="0" indent="0">
              <a:buNone/>
            </a:pPr>
            <a:r>
              <a:rPr lang="en-GB" sz="2000" dirty="0" err="1" smtClean="0"/>
              <a:t>Naratif</a:t>
            </a:r>
            <a:r>
              <a:rPr lang="en-GB" sz="2000" dirty="0" smtClean="0"/>
              <a:t> </a:t>
            </a:r>
            <a:r>
              <a:rPr lang="en-GB" sz="2000" dirty="0" err="1" smtClean="0"/>
              <a:t>craidd</a:t>
            </a:r>
            <a:r>
              <a:rPr lang="en-GB" sz="2000" dirty="0" smtClean="0"/>
              <a:t> </a:t>
            </a:r>
            <a:r>
              <a:rPr lang="en-GB" sz="2000" dirty="0" err="1" smtClean="0"/>
              <a:t>wedi’i</a:t>
            </a:r>
            <a:r>
              <a:rPr lang="en-GB" sz="2000" dirty="0" smtClean="0"/>
              <a:t> </a:t>
            </a:r>
            <a:r>
              <a:rPr lang="en-GB" sz="2000" dirty="0" err="1" smtClean="0"/>
              <a:t>bennu</a:t>
            </a:r>
            <a:endParaRPr lang="en-GB" sz="2000" dirty="0"/>
          </a:p>
          <a:p>
            <a:pPr marL="0" indent="0">
              <a:buNone/>
            </a:pPr>
            <a:r>
              <a:rPr lang="en-GB" sz="2000" dirty="0"/>
              <a:t>a</a:t>
            </a:r>
            <a:r>
              <a:rPr lang="en-GB" sz="2000" dirty="0" smtClean="0"/>
              <a:t> </a:t>
            </a:r>
            <a:r>
              <a:rPr lang="en-GB" sz="2000" dirty="0" err="1" smtClean="0"/>
              <a:t>bydd</a:t>
            </a:r>
            <a:r>
              <a:rPr lang="en-GB" sz="2000" dirty="0" smtClean="0"/>
              <a:t> </a:t>
            </a:r>
            <a:r>
              <a:rPr lang="en-GB" sz="2000" dirty="0" err="1" smtClean="0"/>
              <a:t>yn</a:t>
            </a:r>
            <a:r>
              <a:rPr lang="en-GB" sz="2000" dirty="0" smtClean="0"/>
              <a:t> </a:t>
            </a:r>
            <a:r>
              <a:rPr lang="en-GB" sz="2000" dirty="0" err="1" smtClean="0"/>
              <a:t>parhau</a:t>
            </a:r>
            <a:r>
              <a:rPr lang="en-GB" sz="2000" dirty="0" smtClean="0"/>
              <a:t> </a:t>
            </a:r>
            <a:r>
              <a:rPr lang="en-GB" sz="2000" dirty="0" err="1" smtClean="0"/>
              <a:t>i</a:t>
            </a:r>
            <a:r>
              <a:rPr lang="en-GB" sz="2000" dirty="0" smtClean="0"/>
              <a:t> </a:t>
            </a:r>
            <a:r>
              <a:rPr lang="en-GB" sz="2000" dirty="0" err="1" smtClean="0"/>
              <a:t>esblygu</a:t>
            </a:r>
            <a:r>
              <a:rPr lang="en-GB" sz="2000" dirty="0" smtClean="0"/>
              <a:t>.</a:t>
            </a:r>
            <a:endParaRPr lang="en-GB" sz="2000" dirty="0"/>
          </a:p>
        </p:txBody>
      </p:sp>
      <p:pic>
        <p:nvPicPr>
          <p:cNvPr id="10" name="Picture 2" descr="https://image.flaticon.com/icons/png/512/708/70873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59013">
            <a:off x="7679480" y="5364940"/>
            <a:ext cx="1238186" cy="12381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conshow.me/media/images/Mixed/small-n-flat-icon/png2/512/-cog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5707" y="3846785"/>
            <a:ext cx="1318149" cy="131814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http://iconshow.me/media/images/Mixed/small-n-flat-icon/png2/512/-cog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0698" y="3921682"/>
            <a:ext cx="1318149" cy="131814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cdn2.iconfinder.com/data/icons/communication-2/512/Speech_Bubbles-51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30178">
            <a:off x="3068715" y="2175307"/>
            <a:ext cx="1433103" cy="143310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https://cdn2.iconfinder.com/data/icons/communication-2/512/Speech_Bubbles-51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30178">
            <a:off x="7614424" y="2170053"/>
            <a:ext cx="1433103" cy="1433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066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4" y="-135267"/>
            <a:ext cx="4419606" cy="1143000"/>
          </a:xfrm>
        </p:spPr>
        <p:txBody>
          <a:bodyPr>
            <a:normAutofit/>
          </a:bodyPr>
          <a:lstStyle/>
          <a:p>
            <a:pPr algn="l"/>
            <a:r>
              <a:rPr lang="en-GB" sz="3500" b="1" dirty="0" smtClean="0">
                <a:effectLst>
                  <a:outerShdw blurRad="38100" dist="38100" dir="2700000" algn="tl">
                    <a:srgbClr val="000000">
                      <a:alpha val="43137"/>
                    </a:srgbClr>
                  </a:outerShdw>
                </a:effectLst>
              </a:rPr>
              <a:t>CCG – progress so far </a:t>
            </a:r>
            <a:endParaRPr lang="en-GB" sz="35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398" y="1411018"/>
            <a:ext cx="4419602" cy="5294583"/>
          </a:xfrm>
        </p:spPr>
        <p:txBody>
          <a:bodyPr>
            <a:normAutofit/>
          </a:bodyPr>
          <a:lstStyle/>
          <a:p>
            <a:pPr>
              <a:buFont typeface="Wingdings" panose="05000000000000000000" pitchFamily="2" charset="2"/>
              <a:buChar char="q"/>
            </a:pPr>
            <a:r>
              <a:rPr lang="en-GB" sz="2000" dirty="0" smtClean="0"/>
              <a:t>Good engagement with local authorities and stakeholders </a:t>
            </a:r>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smtClean="0"/>
              <a:t>Indicative grant offer letters issued December 2018</a:t>
            </a:r>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smtClean="0"/>
              <a:t>Delivery Plan and supplementary guidance issued January 2019</a:t>
            </a:r>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smtClean="0"/>
              <a:t>Two stage approach to assessing Delivery Plans (draft and final)</a:t>
            </a:r>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smtClean="0"/>
              <a:t>Final grant offer letters issued by 31 March 2019 </a:t>
            </a:r>
            <a:endParaRPr lang="en-GB" sz="2000" dirty="0"/>
          </a:p>
        </p:txBody>
      </p:sp>
      <p:sp>
        <p:nvSpPr>
          <p:cNvPr id="4" name="Title 1"/>
          <p:cNvSpPr txBox="1">
            <a:spLocks/>
          </p:cNvSpPr>
          <p:nvPr/>
        </p:nvSpPr>
        <p:spPr>
          <a:xfrm>
            <a:off x="4687594" y="0"/>
            <a:ext cx="4277734" cy="762533"/>
          </a:xfrm>
          <a:prstGeom prst="rect">
            <a:avLst/>
          </a:prstGeom>
        </p:spPr>
        <p:txBody>
          <a:bodyPr vert="horz" lIns="91440" tIns="45720" rIns="91440" bIns="45720" rtlCol="0" anchor="ctr">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GB" sz="3500" b="1" dirty="0" smtClean="0">
              <a:effectLst>
                <a:outerShdw blurRad="38100" dist="38100" dir="2700000" algn="tl">
                  <a:srgbClr val="000000">
                    <a:alpha val="43137"/>
                  </a:srgbClr>
                </a:outerShdw>
              </a:effectLst>
            </a:endParaRPr>
          </a:p>
          <a:p>
            <a:pPr algn="l"/>
            <a:r>
              <a:rPr lang="en-GB" sz="6400" b="1" dirty="0" smtClean="0">
                <a:effectLst>
                  <a:outerShdw blurRad="38100" dist="38100" dir="2700000" algn="tl">
                    <a:srgbClr val="000000">
                      <a:alpha val="43137"/>
                    </a:srgbClr>
                  </a:outerShdw>
                </a:effectLst>
              </a:rPr>
              <a:t>CCG – </a:t>
            </a:r>
            <a:r>
              <a:rPr lang="en-GB" sz="6400" b="1" dirty="0" err="1" smtClean="0">
                <a:effectLst>
                  <a:outerShdw blurRad="38100" dist="38100" dir="2700000" algn="tl">
                    <a:srgbClr val="000000">
                      <a:alpha val="43137"/>
                    </a:srgbClr>
                  </a:outerShdw>
                </a:effectLst>
              </a:rPr>
              <a:t>cynnydd</a:t>
            </a:r>
            <a:r>
              <a:rPr lang="en-GB" sz="6400" b="1" dirty="0" smtClean="0">
                <a:effectLst>
                  <a:outerShdw blurRad="38100" dist="38100" dir="2700000" algn="tl">
                    <a:srgbClr val="000000">
                      <a:alpha val="43137"/>
                    </a:srgbClr>
                  </a:outerShdw>
                </a:effectLst>
              </a:rPr>
              <a:t> </a:t>
            </a:r>
            <a:r>
              <a:rPr lang="en-GB" sz="6400" b="1" dirty="0" err="1" smtClean="0">
                <a:effectLst>
                  <a:outerShdw blurRad="38100" dist="38100" dir="2700000" algn="tl">
                    <a:srgbClr val="000000">
                      <a:alpha val="43137"/>
                    </a:srgbClr>
                  </a:outerShdw>
                </a:effectLst>
              </a:rPr>
              <a:t>hyd</a:t>
            </a:r>
            <a:r>
              <a:rPr lang="en-GB" sz="6400" b="1" dirty="0" smtClean="0">
                <a:effectLst>
                  <a:outerShdw blurRad="38100" dist="38100" dir="2700000" algn="tl">
                    <a:srgbClr val="000000">
                      <a:alpha val="43137"/>
                    </a:srgbClr>
                  </a:outerShdw>
                </a:effectLst>
              </a:rPr>
              <a:t> </a:t>
            </a:r>
            <a:r>
              <a:rPr lang="en-GB" sz="6400" b="1" dirty="0" err="1" smtClean="0">
                <a:effectLst>
                  <a:outerShdw blurRad="38100" dist="38100" dir="2700000" algn="tl">
                    <a:srgbClr val="000000">
                      <a:alpha val="43137"/>
                    </a:srgbClr>
                  </a:outerShdw>
                </a:effectLst>
              </a:rPr>
              <a:t>yma</a:t>
            </a:r>
            <a:endParaRPr lang="en-GB" sz="6400" b="1" dirty="0">
              <a:effectLst>
                <a:outerShdw blurRad="38100" dist="38100" dir="2700000" algn="tl">
                  <a:srgbClr val="000000">
                    <a:alpha val="43137"/>
                  </a:srgbClr>
                </a:outerShdw>
              </a:effectLst>
            </a:endParaRPr>
          </a:p>
        </p:txBody>
      </p:sp>
      <p:sp>
        <p:nvSpPr>
          <p:cNvPr id="5" name="Content Placeholder 2"/>
          <p:cNvSpPr txBox="1">
            <a:spLocks/>
          </p:cNvSpPr>
          <p:nvPr/>
        </p:nvSpPr>
        <p:spPr>
          <a:xfrm>
            <a:off x="4687594" y="1416278"/>
            <a:ext cx="4419602" cy="5294583"/>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q"/>
            </a:pPr>
            <a:r>
              <a:rPr lang="en-GB" sz="2000" dirty="0" err="1" smtClean="0"/>
              <a:t>Ymgysylltu</a:t>
            </a:r>
            <a:r>
              <a:rPr lang="en-GB" sz="2000" dirty="0" smtClean="0"/>
              <a:t> da ag </a:t>
            </a:r>
            <a:r>
              <a:rPr lang="en-GB" sz="2000" dirty="0" err="1" smtClean="0"/>
              <a:t>awdurdodau</a:t>
            </a:r>
            <a:r>
              <a:rPr lang="en-GB" sz="2000" dirty="0" smtClean="0"/>
              <a:t> </a:t>
            </a:r>
            <a:r>
              <a:rPr lang="en-GB" sz="2000" dirty="0" err="1" smtClean="0"/>
              <a:t>lleol</a:t>
            </a:r>
            <a:r>
              <a:rPr lang="en-GB" sz="2000" dirty="0" smtClean="0"/>
              <a:t> a </a:t>
            </a:r>
            <a:r>
              <a:rPr lang="en-GB" sz="2000" dirty="0" err="1" smtClean="0"/>
              <a:t>rhanddeiliaid</a:t>
            </a:r>
            <a:endParaRPr lang="en-GB" sz="2000" dirty="0" smtClean="0"/>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err="1" smtClean="0"/>
              <a:t>Llythyrau</a:t>
            </a:r>
            <a:r>
              <a:rPr lang="en-GB" sz="2000" dirty="0" smtClean="0"/>
              <a:t> </a:t>
            </a:r>
            <a:r>
              <a:rPr lang="en-GB" sz="2000" dirty="0" err="1" smtClean="0"/>
              <a:t>cynnig</a:t>
            </a:r>
            <a:r>
              <a:rPr lang="en-GB" sz="2000" dirty="0" smtClean="0"/>
              <a:t> grant </a:t>
            </a:r>
            <a:r>
              <a:rPr lang="en-GB" sz="2000" dirty="0" err="1" smtClean="0"/>
              <a:t>dangosol</a:t>
            </a:r>
            <a:r>
              <a:rPr lang="en-GB" sz="2000" dirty="0" smtClean="0"/>
              <a:t> </a:t>
            </a:r>
            <a:r>
              <a:rPr lang="en-GB" sz="2000" dirty="0" err="1" smtClean="0"/>
              <a:t>wedi’u</a:t>
            </a:r>
            <a:r>
              <a:rPr lang="en-GB" sz="2000" dirty="0" smtClean="0"/>
              <a:t> </a:t>
            </a:r>
            <a:r>
              <a:rPr lang="en-GB" sz="2000" dirty="0" err="1" smtClean="0"/>
              <a:t>dosbarthu</a:t>
            </a:r>
            <a:r>
              <a:rPr lang="en-GB" sz="2000" dirty="0" smtClean="0"/>
              <a:t> </a:t>
            </a:r>
            <a:r>
              <a:rPr lang="en-GB" sz="2000" dirty="0" err="1" smtClean="0"/>
              <a:t>ym</a:t>
            </a:r>
            <a:r>
              <a:rPr lang="en-GB" sz="2000" dirty="0" smtClean="0"/>
              <a:t> </a:t>
            </a:r>
            <a:r>
              <a:rPr lang="en-GB" sz="2000" dirty="0" err="1" smtClean="0"/>
              <a:t>mis</a:t>
            </a:r>
            <a:r>
              <a:rPr lang="en-GB" sz="2000" dirty="0" smtClean="0"/>
              <a:t> </a:t>
            </a:r>
            <a:r>
              <a:rPr lang="en-GB" sz="2000" dirty="0" err="1" smtClean="0"/>
              <a:t>Rhagfyr</a:t>
            </a:r>
            <a:r>
              <a:rPr lang="en-GB" sz="2000" dirty="0" smtClean="0"/>
              <a:t> 2018</a:t>
            </a:r>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err="1" smtClean="0"/>
              <a:t>Cynllun</a:t>
            </a:r>
            <a:r>
              <a:rPr lang="en-GB" sz="2000" dirty="0" smtClean="0"/>
              <a:t> </a:t>
            </a:r>
            <a:r>
              <a:rPr lang="en-GB" sz="2000" dirty="0" err="1" smtClean="0"/>
              <a:t>Cyflawni</a:t>
            </a:r>
            <a:r>
              <a:rPr lang="en-GB" sz="2000" dirty="0" smtClean="0"/>
              <a:t> a </a:t>
            </a:r>
            <a:r>
              <a:rPr lang="en-GB" sz="2000" dirty="0" err="1" smtClean="0"/>
              <a:t>chanllawiau</a:t>
            </a:r>
            <a:r>
              <a:rPr lang="en-GB" sz="2000" dirty="0" smtClean="0"/>
              <a:t> </a:t>
            </a:r>
            <a:r>
              <a:rPr lang="en-GB" sz="2000" dirty="0" err="1" smtClean="0"/>
              <a:t>ategol</a:t>
            </a:r>
            <a:r>
              <a:rPr lang="en-GB" sz="2000" dirty="0" smtClean="0"/>
              <a:t> </a:t>
            </a:r>
            <a:r>
              <a:rPr lang="en-GB" sz="2000" dirty="0" err="1" smtClean="0"/>
              <a:t>wedi’u</a:t>
            </a:r>
            <a:r>
              <a:rPr lang="en-GB" sz="2000" dirty="0" smtClean="0"/>
              <a:t> </a:t>
            </a:r>
            <a:r>
              <a:rPr lang="en-GB" sz="2000" dirty="0" err="1" smtClean="0"/>
              <a:t>cyhoeddi</a:t>
            </a:r>
            <a:r>
              <a:rPr lang="en-GB" sz="2000" dirty="0" smtClean="0"/>
              <a:t> </a:t>
            </a:r>
            <a:r>
              <a:rPr lang="en-GB" sz="2000" dirty="0" err="1" smtClean="0"/>
              <a:t>ym</a:t>
            </a:r>
            <a:r>
              <a:rPr lang="en-GB" sz="2000" dirty="0" smtClean="0"/>
              <a:t> </a:t>
            </a:r>
            <a:r>
              <a:rPr lang="en-GB" sz="2000" dirty="0" err="1" smtClean="0"/>
              <a:t>mis</a:t>
            </a:r>
            <a:r>
              <a:rPr lang="en-GB" sz="2000" dirty="0" smtClean="0"/>
              <a:t> </a:t>
            </a:r>
            <a:r>
              <a:rPr lang="en-GB" sz="2000" dirty="0" err="1" smtClean="0"/>
              <a:t>Ionawr</a:t>
            </a:r>
            <a:r>
              <a:rPr lang="en-GB" sz="2000" dirty="0" smtClean="0"/>
              <a:t> 2019</a:t>
            </a:r>
          </a:p>
          <a:p>
            <a:pPr marL="0" indent="0">
              <a:buNone/>
            </a:pPr>
            <a:endParaRPr lang="en-GB" sz="2000" dirty="0" smtClean="0"/>
          </a:p>
          <a:p>
            <a:pPr>
              <a:buFont typeface="Wingdings" panose="05000000000000000000" pitchFamily="2" charset="2"/>
              <a:buChar char="q"/>
            </a:pPr>
            <a:r>
              <a:rPr lang="en-GB" sz="2000" dirty="0" smtClean="0"/>
              <a:t>Dull </a:t>
            </a:r>
            <a:r>
              <a:rPr lang="en-GB" sz="2000" dirty="0" err="1" smtClean="0"/>
              <a:t>dau</a:t>
            </a:r>
            <a:r>
              <a:rPr lang="en-GB" sz="2000" dirty="0" smtClean="0"/>
              <a:t> gam </a:t>
            </a:r>
            <a:r>
              <a:rPr lang="en-GB" sz="2000" dirty="0" err="1" smtClean="0"/>
              <a:t>ar</a:t>
            </a:r>
            <a:r>
              <a:rPr lang="en-GB" sz="2000" dirty="0" smtClean="0"/>
              <a:t> </a:t>
            </a:r>
            <a:r>
              <a:rPr lang="en-GB" sz="2000" dirty="0" err="1" smtClean="0"/>
              <a:t>gyfer</a:t>
            </a:r>
            <a:r>
              <a:rPr lang="en-GB" sz="2000" dirty="0" smtClean="0"/>
              <a:t> </a:t>
            </a:r>
            <a:r>
              <a:rPr lang="en-GB" sz="2000" dirty="0" err="1" smtClean="0"/>
              <a:t>asesu</a:t>
            </a:r>
            <a:r>
              <a:rPr lang="en-GB" sz="2000" dirty="0" smtClean="0"/>
              <a:t> </a:t>
            </a:r>
            <a:r>
              <a:rPr lang="en-GB" sz="2000" dirty="0" err="1" smtClean="0"/>
              <a:t>cynlluniau</a:t>
            </a:r>
            <a:r>
              <a:rPr lang="en-GB" sz="2000" dirty="0" smtClean="0"/>
              <a:t> </a:t>
            </a:r>
            <a:r>
              <a:rPr lang="en-GB" sz="2000" dirty="0" err="1" smtClean="0"/>
              <a:t>cyflawni</a:t>
            </a:r>
            <a:r>
              <a:rPr lang="en-GB" sz="2000" dirty="0"/>
              <a:t> </a:t>
            </a:r>
            <a:r>
              <a:rPr lang="en-GB" sz="2000" dirty="0" smtClean="0"/>
              <a:t>(</a:t>
            </a:r>
            <a:r>
              <a:rPr lang="en-GB" sz="2000" dirty="0" err="1" smtClean="0"/>
              <a:t>drafft</a:t>
            </a:r>
            <a:r>
              <a:rPr lang="en-GB" sz="2000" dirty="0" smtClean="0"/>
              <a:t> a </a:t>
            </a:r>
            <a:r>
              <a:rPr lang="en-GB" sz="2000" dirty="0" err="1" smtClean="0"/>
              <a:t>therfynol</a:t>
            </a:r>
            <a:r>
              <a:rPr lang="en-GB" sz="2000" dirty="0" smtClean="0"/>
              <a:t>)</a:t>
            </a:r>
          </a:p>
          <a:p>
            <a:pPr>
              <a:buFont typeface="Wingdings" panose="05000000000000000000" pitchFamily="2" charset="2"/>
              <a:buChar char="q"/>
            </a:pPr>
            <a:endParaRPr lang="en-GB" sz="2000" dirty="0" smtClean="0"/>
          </a:p>
          <a:p>
            <a:pPr>
              <a:buFont typeface="Wingdings" panose="05000000000000000000" pitchFamily="2" charset="2"/>
              <a:buChar char="q"/>
            </a:pPr>
            <a:r>
              <a:rPr lang="en-GB" sz="2000" dirty="0" err="1" smtClean="0"/>
              <a:t>Llythyrau</a:t>
            </a:r>
            <a:r>
              <a:rPr lang="en-GB" sz="2000" dirty="0" smtClean="0"/>
              <a:t> </a:t>
            </a:r>
            <a:r>
              <a:rPr lang="en-GB" sz="2000" dirty="0" err="1" smtClean="0"/>
              <a:t>cynnig</a:t>
            </a:r>
            <a:r>
              <a:rPr lang="en-GB" sz="2000" dirty="0" smtClean="0"/>
              <a:t> grant </a:t>
            </a:r>
            <a:r>
              <a:rPr lang="en-GB" sz="2000" dirty="0" err="1" smtClean="0"/>
              <a:t>terfynol</a:t>
            </a:r>
            <a:r>
              <a:rPr lang="en-GB" sz="2000" dirty="0" smtClean="0"/>
              <a:t> </a:t>
            </a:r>
            <a:r>
              <a:rPr lang="en-GB" sz="2000" dirty="0" err="1" smtClean="0"/>
              <a:t>wedi’u</a:t>
            </a:r>
            <a:r>
              <a:rPr lang="en-GB" sz="2000" dirty="0" smtClean="0"/>
              <a:t> </a:t>
            </a:r>
            <a:r>
              <a:rPr lang="en-GB" sz="2000" dirty="0" err="1" smtClean="0"/>
              <a:t>dosbarthu</a:t>
            </a:r>
            <a:r>
              <a:rPr lang="en-GB" sz="2000" dirty="0" smtClean="0"/>
              <a:t> </a:t>
            </a:r>
            <a:r>
              <a:rPr lang="en-GB" sz="2000" dirty="0" err="1" smtClean="0"/>
              <a:t>ym</a:t>
            </a:r>
            <a:r>
              <a:rPr lang="en-GB" sz="2000" dirty="0" smtClean="0"/>
              <a:t> </a:t>
            </a:r>
            <a:r>
              <a:rPr lang="en-GB" sz="2000" dirty="0" err="1" smtClean="0"/>
              <a:t>mis</a:t>
            </a:r>
            <a:r>
              <a:rPr lang="en-GB" sz="2000" dirty="0" smtClean="0"/>
              <a:t> </a:t>
            </a:r>
            <a:r>
              <a:rPr lang="en-GB" sz="2000" dirty="0" err="1" smtClean="0"/>
              <a:t>Mawrth</a:t>
            </a:r>
            <a:r>
              <a:rPr lang="en-GB" sz="2000" dirty="0" smtClean="0"/>
              <a:t> 2019</a:t>
            </a:r>
            <a:endParaRPr lang="en-GB" sz="2000" dirty="0"/>
          </a:p>
        </p:txBody>
      </p:sp>
      <p:cxnSp>
        <p:nvCxnSpPr>
          <p:cNvPr id="6" name="Straight Connector 5"/>
          <p:cNvCxnSpPr/>
          <p:nvPr/>
        </p:nvCxnSpPr>
        <p:spPr>
          <a:xfrm>
            <a:off x="4572000" y="168164"/>
            <a:ext cx="0" cy="6432331"/>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376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381" y="-135264"/>
            <a:ext cx="4065639" cy="1143000"/>
          </a:xfrm>
        </p:spPr>
        <p:txBody>
          <a:bodyPr>
            <a:normAutofit/>
          </a:bodyPr>
          <a:lstStyle/>
          <a:p>
            <a:r>
              <a:rPr lang="en-GB" sz="3500" b="1" dirty="0" smtClean="0">
                <a:effectLst>
                  <a:outerShdw blurRad="38100" dist="38100" dir="2700000" algn="tl">
                    <a:srgbClr val="000000">
                      <a:alpha val="43137"/>
                    </a:srgbClr>
                  </a:outerShdw>
                </a:effectLst>
              </a:rPr>
              <a:t>This year - CCG</a:t>
            </a:r>
            <a:endParaRPr lang="en-GB" sz="35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069" y="1407134"/>
            <a:ext cx="4199214" cy="5781943"/>
          </a:xfrm>
        </p:spPr>
        <p:txBody>
          <a:bodyPr>
            <a:noAutofit/>
          </a:bodyPr>
          <a:lstStyle/>
          <a:p>
            <a:pPr>
              <a:buFont typeface="Wingdings" panose="05000000000000000000" pitchFamily="2" charset="2"/>
              <a:buChar char="q"/>
            </a:pPr>
            <a:r>
              <a:rPr lang="en-GB" sz="2000" dirty="0" smtClean="0"/>
              <a:t>Continue to work with and meet local authorities to provide support in first year of CCG</a:t>
            </a:r>
          </a:p>
          <a:p>
            <a:pPr>
              <a:buFont typeface="Wingdings" panose="05000000000000000000" pitchFamily="2" charset="2"/>
              <a:buChar char="q"/>
            </a:pPr>
            <a:r>
              <a:rPr lang="en-GB" sz="2000" dirty="0" smtClean="0"/>
              <a:t>Test the draft outcomes framework with local authorities and refine during 2019-20</a:t>
            </a:r>
          </a:p>
          <a:p>
            <a:pPr>
              <a:buFont typeface="Wingdings" panose="05000000000000000000" pitchFamily="2" charset="2"/>
              <a:buChar char="q"/>
            </a:pPr>
            <a:r>
              <a:rPr lang="en-GB" sz="2000" dirty="0" smtClean="0"/>
              <a:t>Work jointly with local authorities </a:t>
            </a:r>
            <a:r>
              <a:rPr lang="en-GB" sz="2000" dirty="0"/>
              <a:t>during </a:t>
            </a:r>
            <a:r>
              <a:rPr lang="en-GB" sz="2000" dirty="0" smtClean="0"/>
              <a:t>2019-20 to put in place data collections to support the draft outcomes framework</a:t>
            </a:r>
          </a:p>
          <a:p>
            <a:pPr>
              <a:buFont typeface="Wingdings" panose="05000000000000000000" pitchFamily="2" charset="2"/>
              <a:buChar char="q"/>
            </a:pPr>
            <a:r>
              <a:rPr lang="en-GB" sz="2000" dirty="0" smtClean="0"/>
              <a:t>Work jointly with local authorities during 2019-20 to develop a single guidance document for CCG</a:t>
            </a:r>
          </a:p>
          <a:p>
            <a:pPr>
              <a:buFont typeface="Wingdings" panose="05000000000000000000" pitchFamily="2" charset="2"/>
              <a:buChar char="q"/>
            </a:pPr>
            <a:endParaRPr lang="en-GB" sz="2000" dirty="0"/>
          </a:p>
        </p:txBody>
      </p:sp>
      <p:sp>
        <p:nvSpPr>
          <p:cNvPr id="4" name="Title 1"/>
          <p:cNvSpPr txBox="1">
            <a:spLocks/>
          </p:cNvSpPr>
          <p:nvPr/>
        </p:nvSpPr>
        <p:spPr>
          <a:xfrm>
            <a:off x="4244823" y="-130004"/>
            <a:ext cx="4065639"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500" b="1" dirty="0" err="1" smtClean="0">
                <a:effectLst>
                  <a:outerShdw blurRad="38100" dist="38100" dir="2700000" algn="tl">
                    <a:srgbClr val="000000">
                      <a:alpha val="43137"/>
                    </a:srgbClr>
                  </a:outerShdw>
                </a:effectLst>
              </a:rPr>
              <a:t>Eleni</a:t>
            </a:r>
            <a:r>
              <a:rPr lang="en-GB" sz="3500" b="1" dirty="0" smtClean="0">
                <a:effectLst>
                  <a:outerShdw blurRad="38100" dist="38100" dir="2700000" algn="tl">
                    <a:srgbClr val="000000">
                      <a:alpha val="43137"/>
                    </a:srgbClr>
                  </a:outerShdw>
                </a:effectLst>
              </a:rPr>
              <a:t> - CCG</a:t>
            </a:r>
            <a:endParaRPr lang="en-GB" sz="3500" b="1" dirty="0">
              <a:effectLst>
                <a:outerShdw blurRad="38100" dist="38100" dir="2700000" algn="tl">
                  <a:srgbClr val="000000">
                    <a:alpha val="43137"/>
                  </a:srgbClr>
                </a:outerShdw>
              </a:effectLst>
            </a:endParaRPr>
          </a:p>
        </p:txBody>
      </p:sp>
      <p:sp>
        <p:nvSpPr>
          <p:cNvPr id="5" name="Content Placeholder 2"/>
          <p:cNvSpPr txBox="1">
            <a:spLocks/>
          </p:cNvSpPr>
          <p:nvPr/>
        </p:nvSpPr>
        <p:spPr>
          <a:xfrm>
            <a:off x="4687273" y="1412394"/>
            <a:ext cx="4199214" cy="578194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q"/>
            </a:pPr>
            <a:r>
              <a:rPr lang="en-GB" sz="2000" dirty="0" err="1" smtClean="0"/>
              <a:t>Parhau</a:t>
            </a:r>
            <a:r>
              <a:rPr lang="en-GB" sz="2000" dirty="0" smtClean="0"/>
              <a:t> </a:t>
            </a:r>
            <a:r>
              <a:rPr lang="en-GB" sz="2000" dirty="0" err="1" smtClean="0"/>
              <a:t>i</a:t>
            </a:r>
            <a:r>
              <a:rPr lang="en-GB" sz="2000" dirty="0" smtClean="0"/>
              <a:t> </a:t>
            </a:r>
            <a:r>
              <a:rPr lang="en-GB" sz="2000" dirty="0" err="1" smtClean="0"/>
              <a:t>gwrdd</a:t>
            </a:r>
            <a:r>
              <a:rPr lang="en-GB" sz="2000" dirty="0" smtClean="0"/>
              <a:t> ag </a:t>
            </a:r>
            <a:r>
              <a:rPr lang="en-GB" sz="2000" dirty="0" err="1" smtClean="0"/>
              <a:t>awdurdodau</a:t>
            </a:r>
            <a:r>
              <a:rPr lang="en-GB" sz="2000" dirty="0" smtClean="0"/>
              <a:t> </a:t>
            </a:r>
            <a:r>
              <a:rPr lang="en-GB" sz="2000" dirty="0" err="1" smtClean="0"/>
              <a:t>lleol</a:t>
            </a:r>
            <a:r>
              <a:rPr lang="en-GB" sz="2000" dirty="0" smtClean="0"/>
              <a:t> a </a:t>
            </a:r>
            <a:r>
              <a:rPr lang="en-GB" sz="2000" dirty="0" err="1" smtClean="0"/>
              <a:t>gweithio</a:t>
            </a:r>
            <a:r>
              <a:rPr lang="en-GB" sz="2000" dirty="0" smtClean="0"/>
              <a:t> â </a:t>
            </a:r>
            <a:r>
              <a:rPr lang="en-GB" sz="2000" dirty="0" err="1" smtClean="0"/>
              <a:t>nhw</a:t>
            </a:r>
            <a:r>
              <a:rPr lang="en-GB" sz="2000" dirty="0" smtClean="0"/>
              <a:t> </a:t>
            </a:r>
            <a:r>
              <a:rPr lang="en-GB" sz="2000" dirty="0" err="1" smtClean="0"/>
              <a:t>er</a:t>
            </a:r>
            <a:r>
              <a:rPr lang="en-GB" sz="2000" dirty="0" smtClean="0"/>
              <a:t> </a:t>
            </a:r>
            <a:r>
              <a:rPr lang="en-GB" sz="2000" dirty="0" err="1" smtClean="0"/>
              <a:t>mwyn</a:t>
            </a:r>
            <a:r>
              <a:rPr lang="en-GB" sz="2000" dirty="0" smtClean="0"/>
              <a:t> </a:t>
            </a:r>
            <a:r>
              <a:rPr lang="en-GB" sz="2000" dirty="0" err="1" smtClean="0"/>
              <a:t>eu</a:t>
            </a:r>
            <a:r>
              <a:rPr lang="en-GB" sz="2000" dirty="0" smtClean="0"/>
              <a:t> </a:t>
            </a:r>
            <a:r>
              <a:rPr lang="en-GB" sz="2000" dirty="0" err="1" smtClean="0"/>
              <a:t>cefnogi</a:t>
            </a:r>
            <a:r>
              <a:rPr lang="en-GB" sz="2000" dirty="0" smtClean="0"/>
              <a:t> </a:t>
            </a:r>
            <a:r>
              <a:rPr lang="en-GB" sz="2000" dirty="0" err="1" smtClean="0"/>
              <a:t>yn</a:t>
            </a:r>
            <a:r>
              <a:rPr lang="en-GB" sz="2000" dirty="0" smtClean="0"/>
              <a:t> </a:t>
            </a:r>
            <a:r>
              <a:rPr lang="en-GB" sz="2000" dirty="0" err="1" smtClean="0"/>
              <a:t>ystod</a:t>
            </a:r>
            <a:r>
              <a:rPr lang="en-GB" sz="2000" dirty="0" smtClean="0"/>
              <a:t> </a:t>
            </a:r>
            <a:r>
              <a:rPr lang="en-GB" sz="2000" dirty="0" err="1" smtClean="0"/>
              <a:t>blwyddyn</a:t>
            </a:r>
            <a:r>
              <a:rPr lang="en-GB" sz="2000" dirty="0" smtClean="0"/>
              <a:t> </a:t>
            </a:r>
            <a:r>
              <a:rPr lang="en-GB" sz="2000" dirty="0" err="1" smtClean="0"/>
              <a:t>gyntaf</a:t>
            </a:r>
            <a:r>
              <a:rPr lang="en-GB" sz="2000" dirty="0" smtClean="0"/>
              <a:t> y grant</a:t>
            </a:r>
          </a:p>
          <a:p>
            <a:pPr>
              <a:buFont typeface="Wingdings" panose="05000000000000000000" pitchFamily="2" charset="2"/>
              <a:buChar char="q"/>
            </a:pPr>
            <a:r>
              <a:rPr lang="en-GB" sz="2000" dirty="0" err="1" smtClean="0"/>
              <a:t>Profi’r</a:t>
            </a:r>
            <a:r>
              <a:rPr lang="en-GB" sz="2000" dirty="0" smtClean="0"/>
              <a:t> </a:t>
            </a:r>
            <a:r>
              <a:rPr lang="en-GB" sz="2000" dirty="0" err="1" smtClean="0"/>
              <a:t>fframwaith</a:t>
            </a:r>
            <a:r>
              <a:rPr lang="en-GB" sz="2000" dirty="0" smtClean="0"/>
              <a:t> </a:t>
            </a:r>
            <a:r>
              <a:rPr lang="en-GB" sz="2000" dirty="0" err="1" smtClean="0"/>
              <a:t>canlyniadau</a:t>
            </a:r>
            <a:r>
              <a:rPr lang="en-GB" sz="2000" dirty="0" smtClean="0"/>
              <a:t> </a:t>
            </a:r>
            <a:r>
              <a:rPr lang="en-GB" sz="2000" dirty="0" err="1" smtClean="0"/>
              <a:t>drafft</a:t>
            </a:r>
            <a:r>
              <a:rPr lang="en-GB" sz="2000" dirty="0" smtClean="0"/>
              <a:t> </a:t>
            </a:r>
            <a:r>
              <a:rPr lang="en-GB" sz="2000" dirty="0" err="1" smtClean="0"/>
              <a:t>gyda’r</a:t>
            </a:r>
            <a:r>
              <a:rPr lang="en-GB" sz="2000" dirty="0" smtClean="0"/>
              <a:t> </a:t>
            </a:r>
            <a:r>
              <a:rPr lang="en-GB" sz="2000" dirty="0" err="1" smtClean="0"/>
              <a:t>awdurdodau</a:t>
            </a:r>
            <a:r>
              <a:rPr lang="en-GB" sz="2000" dirty="0" smtClean="0"/>
              <a:t> </a:t>
            </a:r>
            <a:r>
              <a:rPr lang="en-GB" sz="2000" dirty="0" err="1" smtClean="0"/>
              <a:t>lleol</a:t>
            </a:r>
            <a:r>
              <a:rPr lang="en-GB" sz="2000" dirty="0" smtClean="0"/>
              <a:t> </a:t>
            </a:r>
            <a:r>
              <a:rPr lang="en-GB" sz="2000" dirty="0" err="1" smtClean="0"/>
              <a:t>a’i</a:t>
            </a:r>
            <a:r>
              <a:rPr lang="en-GB" sz="2000" dirty="0" smtClean="0"/>
              <a:t> </a:t>
            </a:r>
            <a:r>
              <a:rPr lang="en-GB" sz="2000" dirty="0" err="1" smtClean="0"/>
              <a:t>fireinio</a:t>
            </a:r>
            <a:r>
              <a:rPr lang="en-GB" sz="2000" dirty="0" smtClean="0"/>
              <a:t> </a:t>
            </a:r>
            <a:r>
              <a:rPr lang="en-GB" sz="2000" dirty="0" err="1" smtClean="0"/>
              <a:t>yn</a:t>
            </a:r>
            <a:r>
              <a:rPr lang="en-GB" sz="2000" dirty="0" smtClean="0"/>
              <a:t> </a:t>
            </a:r>
            <a:r>
              <a:rPr lang="en-GB" sz="2000" dirty="0" err="1" smtClean="0"/>
              <a:t>ystod</a:t>
            </a:r>
            <a:r>
              <a:rPr lang="en-GB" sz="2000" dirty="0" smtClean="0"/>
              <a:t> 2019-20</a:t>
            </a:r>
          </a:p>
          <a:p>
            <a:pPr>
              <a:buFont typeface="Wingdings" panose="05000000000000000000" pitchFamily="2" charset="2"/>
              <a:buChar char="q"/>
            </a:pPr>
            <a:r>
              <a:rPr lang="en-GB" sz="2000" dirty="0" err="1" smtClean="0"/>
              <a:t>Cydweithio</a:t>
            </a:r>
            <a:r>
              <a:rPr lang="en-GB" sz="2000" dirty="0" smtClean="0"/>
              <a:t> </a:t>
            </a:r>
            <a:r>
              <a:rPr lang="en-GB" sz="2000" dirty="0" err="1" smtClean="0"/>
              <a:t>â’r</a:t>
            </a:r>
            <a:r>
              <a:rPr lang="en-GB" sz="2000" dirty="0" smtClean="0"/>
              <a:t> </a:t>
            </a:r>
            <a:r>
              <a:rPr lang="en-GB" sz="2000" dirty="0" err="1" smtClean="0"/>
              <a:t>awdurdodau</a:t>
            </a:r>
            <a:r>
              <a:rPr lang="en-GB" sz="2000" dirty="0" smtClean="0"/>
              <a:t> </a:t>
            </a:r>
            <a:r>
              <a:rPr lang="en-GB" sz="2000" dirty="0" err="1" smtClean="0"/>
              <a:t>lleol</a:t>
            </a:r>
            <a:r>
              <a:rPr lang="en-GB" sz="2000" dirty="0"/>
              <a:t> </a:t>
            </a:r>
            <a:r>
              <a:rPr lang="en-GB" sz="2000" dirty="0" err="1" smtClean="0"/>
              <a:t>yn</a:t>
            </a:r>
            <a:r>
              <a:rPr lang="en-GB" sz="2000" dirty="0" smtClean="0"/>
              <a:t> </a:t>
            </a:r>
            <a:r>
              <a:rPr lang="en-GB" sz="2000" dirty="0" err="1" smtClean="0"/>
              <a:t>ystod</a:t>
            </a:r>
            <a:r>
              <a:rPr lang="en-GB" sz="2000" dirty="0" smtClean="0"/>
              <a:t> 2019-20 </a:t>
            </a:r>
            <a:r>
              <a:rPr lang="en-GB" sz="2000" dirty="0" err="1" smtClean="0"/>
              <a:t>i</a:t>
            </a:r>
            <a:r>
              <a:rPr lang="en-GB" sz="2000" dirty="0" smtClean="0"/>
              <a:t> </a:t>
            </a:r>
            <a:r>
              <a:rPr lang="en-GB" sz="2000" dirty="0" err="1" smtClean="0"/>
              <a:t>sefydlu</a:t>
            </a:r>
            <a:r>
              <a:rPr lang="en-GB" sz="2000" dirty="0" smtClean="0"/>
              <a:t> proses </a:t>
            </a:r>
            <a:r>
              <a:rPr lang="en-GB" sz="2000" dirty="0" err="1" smtClean="0"/>
              <a:t>casglu</a:t>
            </a:r>
            <a:r>
              <a:rPr lang="en-GB" sz="2000" dirty="0" smtClean="0"/>
              <a:t> data </a:t>
            </a:r>
            <a:r>
              <a:rPr lang="en-GB" sz="2000" dirty="0" err="1" smtClean="0"/>
              <a:t>i</a:t>
            </a:r>
            <a:r>
              <a:rPr lang="en-GB" sz="2000" dirty="0" smtClean="0"/>
              <a:t> </a:t>
            </a:r>
            <a:r>
              <a:rPr lang="en-GB" sz="2000" dirty="0" err="1" smtClean="0"/>
              <a:t>gefnogi’r</a:t>
            </a:r>
            <a:r>
              <a:rPr lang="en-GB" sz="2000" dirty="0" smtClean="0"/>
              <a:t> </a:t>
            </a:r>
            <a:r>
              <a:rPr lang="en-GB" sz="2000" dirty="0" err="1" smtClean="0"/>
              <a:t>fframwaith</a:t>
            </a:r>
            <a:r>
              <a:rPr lang="en-GB" sz="2000" dirty="0" smtClean="0"/>
              <a:t> </a:t>
            </a:r>
            <a:r>
              <a:rPr lang="en-GB" sz="2000" dirty="0" err="1" smtClean="0"/>
              <a:t>drafft</a:t>
            </a:r>
            <a:r>
              <a:rPr lang="en-GB" sz="2000" dirty="0" smtClean="0"/>
              <a:t> </a:t>
            </a:r>
          </a:p>
          <a:p>
            <a:pPr>
              <a:buFont typeface="Wingdings" panose="05000000000000000000" pitchFamily="2" charset="2"/>
              <a:buChar char="q"/>
            </a:pPr>
            <a:r>
              <a:rPr lang="en-GB" sz="2000" dirty="0" err="1" smtClean="0"/>
              <a:t>Cydweithio</a:t>
            </a:r>
            <a:r>
              <a:rPr lang="en-GB" sz="2000" dirty="0" smtClean="0"/>
              <a:t> </a:t>
            </a:r>
            <a:r>
              <a:rPr lang="en-GB" sz="2000" dirty="0" err="1" smtClean="0"/>
              <a:t>â’r</a:t>
            </a:r>
            <a:r>
              <a:rPr lang="en-GB" sz="2000" dirty="0" smtClean="0"/>
              <a:t> </a:t>
            </a:r>
            <a:r>
              <a:rPr lang="en-GB" sz="2000" dirty="0" err="1" smtClean="0"/>
              <a:t>awdurdodau</a:t>
            </a:r>
            <a:r>
              <a:rPr lang="en-GB" sz="2000" dirty="0" smtClean="0"/>
              <a:t> </a:t>
            </a:r>
            <a:r>
              <a:rPr lang="en-GB" sz="2000" dirty="0" err="1" smtClean="0"/>
              <a:t>lleol</a:t>
            </a:r>
            <a:r>
              <a:rPr lang="en-GB" sz="2000" dirty="0" smtClean="0"/>
              <a:t> </a:t>
            </a:r>
            <a:r>
              <a:rPr lang="en-GB" sz="2000" dirty="0" err="1" smtClean="0"/>
              <a:t>yn</a:t>
            </a:r>
            <a:r>
              <a:rPr lang="en-GB" sz="2000" dirty="0" smtClean="0"/>
              <a:t> </a:t>
            </a:r>
            <a:r>
              <a:rPr lang="en-GB" sz="2000" dirty="0" err="1" smtClean="0"/>
              <a:t>ystod</a:t>
            </a:r>
            <a:r>
              <a:rPr lang="en-GB" sz="2000" dirty="0" smtClean="0"/>
              <a:t> 2019-20 </a:t>
            </a:r>
            <a:r>
              <a:rPr lang="en-GB" sz="2000" dirty="0" err="1" smtClean="0"/>
              <a:t>i</a:t>
            </a:r>
            <a:r>
              <a:rPr lang="en-GB" sz="2000" dirty="0" smtClean="0"/>
              <a:t> </a:t>
            </a:r>
            <a:r>
              <a:rPr lang="en-GB" sz="2000" dirty="0" err="1" smtClean="0"/>
              <a:t>ddatblygu</a:t>
            </a:r>
            <a:r>
              <a:rPr lang="en-GB" sz="2000" dirty="0" smtClean="0"/>
              <a:t> un </a:t>
            </a:r>
            <a:r>
              <a:rPr lang="en-GB" sz="2000" dirty="0" err="1" smtClean="0"/>
              <a:t>ddogfen</a:t>
            </a:r>
            <a:r>
              <a:rPr lang="en-GB" sz="2000" dirty="0" smtClean="0"/>
              <a:t> </a:t>
            </a:r>
            <a:r>
              <a:rPr lang="en-GB" sz="2000" dirty="0" err="1" smtClean="0"/>
              <a:t>ganllaw</a:t>
            </a:r>
            <a:r>
              <a:rPr lang="en-GB" sz="2000" dirty="0" smtClean="0"/>
              <a:t> </a:t>
            </a:r>
            <a:r>
              <a:rPr lang="en-GB" sz="2000" dirty="0" err="1" smtClean="0"/>
              <a:t>ar</a:t>
            </a:r>
            <a:r>
              <a:rPr lang="en-GB" sz="2000" dirty="0" smtClean="0"/>
              <a:t> </a:t>
            </a:r>
            <a:r>
              <a:rPr lang="en-GB" sz="2000" dirty="0" err="1" smtClean="0"/>
              <a:t>gyfer</a:t>
            </a:r>
            <a:r>
              <a:rPr lang="en-GB" sz="2000" dirty="0" smtClean="0"/>
              <a:t> y grant.</a:t>
            </a:r>
          </a:p>
          <a:p>
            <a:pPr>
              <a:buFont typeface="Wingdings" panose="05000000000000000000" pitchFamily="2" charset="2"/>
              <a:buChar char="q"/>
            </a:pPr>
            <a:endParaRPr lang="en-GB" sz="2000" dirty="0"/>
          </a:p>
        </p:txBody>
      </p:sp>
      <p:cxnSp>
        <p:nvCxnSpPr>
          <p:cNvPr id="7" name="Straight Connector 6"/>
          <p:cNvCxnSpPr/>
          <p:nvPr/>
        </p:nvCxnSpPr>
        <p:spPr>
          <a:xfrm>
            <a:off x="4572000" y="168164"/>
            <a:ext cx="0" cy="6432331"/>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73614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em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FF3C5B18883D4E21973B57C2EEED7FD1" version="1.0.0">
  <systemFields>
    <field name="Objective-Id">
      <value order="0">A26674406</value>
    </field>
    <field name="Objective-Title">
      <value order="0">Funding Flexibilities presentation - Claire McDonald</value>
    </field>
    <field name="Objective-Description">
      <value order="0"/>
    </field>
    <field name="Objective-CreationStamp">
      <value order="0">2019-06-26T14:50:43Z</value>
    </field>
    <field name="Objective-IsApproved">
      <value order="0">false</value>
    </field>
    <field name="Objective-IsPublished">
      <value order="0">false</value>
    </field>
    <field name="Objective-DatePublished">
      <value order="0"/>
    </field>
    <field name="Objective-ModificationStamp">
      <value order="0">2019-06-26T14:52:33Z</value>
    </field>
    <field name="Objective-Owner">
      <value order="0">Harris, Yee Ling (EPS - CYP&amp;F)</value>
    </field>
    <field name="Objective-Path">
      <value order="0">Objective Global Folder:Business File Plan:Education &amp; Public Services (EPS):Education &amp; Public Services (EPS) - Communities &amp; Tackling Poverty - Childcare, Play and Early Years:1 - Save:Childcare Play and Early Years Division:Early Years Branch (Sharon West):Programmes and Policies:Building a Brighter Future- Review 2016 - 2016:Early Years Pathfinders Workshop 28 June 2019</value>
    </field>
    <field name="Objective-Parent">
      <value order="0">Early Years Pathfinders Workshop 28 June 2019</value>
    </field>
    <field name="Objective-State">
      <value order="0">Being Drafted</value>
    </field>
    <field name="Objective-VersionId">
      <value order="0">vA53032843</value>
    </field>
    <field name="Objective-Version">
      <value order="0">0.1</value>
    </field>
    <field name="Objective-VersionNumber">
      <value order="0">1</value>
    </field>
    <field name="Objective-VersionComment">
      <value order="0">First version</value>
    </field>
    <field name="Objective-FileNumber">
      <value order="0">qA1252917</value>
    </field>
    <field name="Objective-Classification">
      <value order="0">Official</value>
    </field>
    <field name="Objective-Caveats">
      <value order="0"/>
    </field>
  </systemFields>
  <catalogues>
    <catalogue name="Document Type Catalogue" type="type" ori="id:cA14">
      <field name="Objective-Language">
        <value order="0">English (eng)</value>
      </field>
      <field name="Objective-Date Acquired">
        <value order="0">2019-06-25T23:00:00Z</value>
      </field>
      <field name="Objective-What to Keep">
        <value order="0">No</value>
      </field>
      <field name="Objective-Official Translation">
        <value order="0"/>
      </field>
      <field name="Objective-Connect Creator">
        <value order="0"/>
      </field>
    </catalogue>
  </catalogues>
</metadata>
</file>

<file path=customXML/itemProps2.xml><?xml version="1.0" encoding="utf-8"?>
<ds:datastoreItem xmlns:ds="http://schemas.openxmlformats.org/officeDocument/2006/customXml" ds:itemID="{5745109E-2DDF-40CB-AC2B-FF9B10C90820}">
  <ds:schemaRefs>
    <ds:schemaRef ds:uri="http://www.objective.com/ecm/document/metadata/FF3C5B18883D4E21973B57C2EEED7FD1"/>
  </ds:schemaRefs>
</ds:datastoreItem>
</file>

<file path=docProps/app.xml><?xml version="1.0" encoding="utf-8"?>
<Properties xmlns="http://schemas.openxmlformats.org/officeDocument/2006/extended-properties" xmlns:vt="http://schemas.openxmlformats.org/officeDocument/2006/docPropsVTypes">
  <TotalTime>908</TotalTime>
  <Words>1144</Words>
  <Application>Microsoft Office PowerPoint</Application>
  <PresentationFormat>Sioe Ar-sgrin (4:3)</PresentationFormat>
  <Paragraphs>120</Paragraphs>
  <Slides>11</Slides>
  <Notes>0</Notes>
  <HiddenSlides>0</HiddenSlides>
  <MMClips>0</MMClips>
  <ScaleCrop>false</ScaleCrop>
  <HeadingPairs>
    <vt:vector size="4" baseType="variant">
      <vt:variant>
        <vt:lpstr>Thema</vt:lpstr>
      </vt:variant>
      <vt:variant>
        <vt:i4>1</vt:i4>
      </vt:variant>
      <vt:variant>
        <vt:lpstr>Teitlau Sleidiau</vt:lpstr>
      </vt:variant>
      <vt:variant>
        <vt:i4>11</vt:i4>
      </vt:variant>
    </vt:vector>
  </HeadingPairs>
  <TitlesOfParts>
    <vt:vector size="12" baseType="lpstr">
      <vt:lpstr>Office Theme</vt:lpstr>
      <vt:lpstr>Children and Communities Grant  Grant Plant a Chymunedau</vt:lpstr>
      <vt:lpstr>Change Required </vt:lpstr>
      <vt:lpstr>Two New Grants </vt:lpstr>
      <vt:lpstr>Governance and  Evaluation </vt:lpstr>
      <vt:lpstr>The Purpose of the  CCG</vt:lpstr>
      <vt:lpstr>The seven programmes  in CCG</vt:lpstr>
      <vt:lpstr>A Fair Degree of  Change </vt:lpstr>
      <vt:lpstr>CCG – progress so far </vt:lpstr>
      <vt:lpstr>This year - CCG</vt:lpstr>
      <vt:lpstr>Cyflwyniad PowerPoint</vt:lpstr>
      <vt:lpstr>Cyflwyniad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Welsh Government</dc:creator>
  <cp:lastModifiedBy>Evans, Cathrin</cp:lastModifiedBy>
  <cp:revision>94</cp:revision>
  <cp:lastPrinted>2019-06-26T13:46:50Z</cp:lastPrinted>
  <dcterms:created xsi:type="dcterms:W3CDTF">2016-02-22T16:22:11Z</dcterms:created>
  <dcterms:modified xsi:type="dcterms:W3CDTF">2019-06-26T14:37:56Z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A26674406</vt:lpwstr>
  </property>
  <property fmtid="{D5CDD505-2E9C-101B-9397-08002B2CF9AE}" pid="4" name="Objective-Title">
    <vt:lpwstr>Funding Flexibilities presentation - Claire McDonald</vt:lpwstr>
  </property>
  <property fmtid="{D5CDD505-2E9C-101B-9397-08002B2CF9AE}" pid="5" name="Objective-Comment">
    <vt:lpwstr/>
  </property>
  <property fmtid="{D5CDD505-2E9C-101B-9397-08002B2CF9AE}" pid="6" name="Objective-CreationStamp">
    <vt:filetime>2019-06-26T14:52:30Z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2019-06-26T14:52:33Z</vt:filetime>
  </property>
  <property fmtid="{D5CDD505-2E9C-101B-9397-08002B2CF9AE}" pid="11" name="Objective-Owner">
    <vt:lpwstr>Harris, Yee Ling (EPS - CYP&amp;F)</vt:lpwstr>
  </property>
  <property fmtid="{D5CDD505-2E9C-101B-9397-08002B2CF9AE}" pid="12" name="Objective-Path">
    <vt:lpwstr>Objective Global Folder:Business File Plan:Education &amp; Public Services (EPS):Education &amp; Public Services (EPS) - Communities &amp; Tackling Poverty - Childcare, Play and Early Years:1 - Save:Childcare Play and Early Years Division:Early Years Branch (Sharon West):Programmes and Policies:Building a Brighter Future- Review 2016 - 2016:Early Years Pathfinders Workshop 28 June 2019:</vt:lpwstr>
  </property>
  <property fmtid="{D5CDD505-2E9C-101B-9397-08002B2CF9AE}" pid="13" name="Objective-Parent">
    <vt:lpwstr>Early Years Pathfinders Workshop 28 June 2019</vt:lpwstr>
  </property>
  <property fmtid="{D5CDD505-2E9C-101B-9397-08002B2CF9AE}" pid="14" name="Objective-State">
    <vt:lpwstr>Being Drafted</vt:lpwstr>
  </property>
  <property fmtid="{D5CDD505-2E9C-101B-9397-08002B2CF9AE}" pid="15" name="Objective-Version">
    <vt:lpwstr>0.1</vt:lpwstr>
  </property>
  <property fmtid="{D5CDD505-2E9C-101B-9397-08002B2CF9AE}" pid="16" name="Objective-VersionNumber">
    <vt:r8>1</vt:r8>
  </property>
  <property fmtid="{D5CDD505-2E9C-101B-9397-08002B2CF9AE}" pid="17" name="Objective-VersionComment">
    <vt:lpwstr>First version</vt:lpwstr>
  </property>
  <property fmtid="{D5CDD505-2E9C-101B-9397-08002B2CF9AE}" pid="18" name="Objective-FileNumber">
    <vt:lpwstr/>
  </property>
  <property fmtid="{D5CDD505-2E9C-101B-9397-08002B2CF9AE}" pid="19" name="Objective-Classification">
    <vt:lpwstr>[Inherited - Official]</vt:lpwstr>
  </property>
  <property fmtid="{D5CDD505-2E9C-101B-9397-08002B2CF9AE}" pid="20" name="Objective-Caveats">
    <vt:lpwstr/>
  </property>
  <property fmtid="{D5CDD505-2E9C-101B-9397-08002B2CF9AE}" pid="21" name="Objective-Language [system]">
    <vt:lpwstr>English (eng)</vt:lpwstr>
  </property>
  <property fmtid="{D5CDD505-2E9C-101B-9397-08002B2CF9AE}" pid="22" name="Objective-Date Acquired [system]">
    <vt:filetime>2019-01-22T00:00:00Z</vt:filetime>
  </property>
  <property fmtid="{D5CDD505-2E9C-101B-9397-08002B2CF9AE}" pid="23" name="Objective-What to Keep [system]">
    <vt:lpwstr>No</vt:lpwstr>
  </property>
  <property fmtid="{D5CDD505-2E9C-101B-9397-08002B2CF9AE}" pid="24" name="Objective-Official Translation [system]">
    <vt:lpwstr/>
  </property>
  <property fmtid="{D5CDD505-2E9C-101B-9397-08002B2CF9AE}" pid="25" name="Objective-Connect Creator [system]">
    <vt:lpwstr/>
  </property>
  <property fmtid="{D5CDD505-2E9C-101B-9397-08002B2CF9AE}" pid="26" name="Objective-Description">
    <vt:lpwstr/>
  </property>
  <property fmtid="{D5CDD505-2E9C-101B-9397-08002B2CF9AE}" pid="27" name="Objective-VersionId">
    <vt:lpwstr>vA53032843</vt:lpwstr>
  </property>
  <property fmtid="{D5CDD505-2E9C-101B-9397-08002B2CF9AE}" pid="28" name="Objective-Language">
    <vt:lpwstr>English (eng)</vt:lpwstr>
  </property>
  <property fmtid="{D5CDD505-2E9C-101B-9397-08002B2CF9AE}" pid="29" name="Objective-Date Acquired">
    <vt:filetime>2019-06-25T23:00:00Z</vt:filetime>
  </property>
  <property fmtid="{D5CDD505-2E9C-101B-9397-08002B2CF9AE}" pid="30" name="Objective-What to Keep">
    <vt:lpwstr>No</vt:lpwstr>
  </property>
  <property fmtid="{D5CDD505-2E9C-101B-9397-08002B2CF9AE}" pid="31" name="Objective-Official Translation">
    <vt:lpwstr/>
  </property>
  <property fmtid="{D5CDD505-2E9C-101B-9397-08002B2CF9AE}" pid="32" name="Objective-Connect Creator">
    <vt:lpwstr/>
  </property>
</Properties>
</file>