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.xml" ContentType="application/vnd.openxmlformats-officedocument.customXmlProperties+xml"/>
</Types>
</file>

<file path=_rels/.rels>&#65279;<?xml version="1.0" encoding="utf-8"?><Relationships xmlns="http://schemas.openxmlformats.org/package/2006/relationships"><Relationship Type="http://schemas.openxmlformats.org/package/2006/relationships/metadata/core-properties" Target="docProps/core.xml" Id="rId3" /><Relationship Type="http://schemas.openxmlformats.org/package/2006/relationships/metadata/thumbnail" Target="docProps/thumbnail.jpeg" Id="rId2" /><Relationship Type="http://schemas.openxmlformats.org/officeDocument/2006/relationships/officeDocument" Target="ppt/presentation.xml" Id="rId1" /><Relationship Type="http://schemas.openxmlformats.org/officeDocument/2006/relationships/extended-properties" Target="docProps/app.xml" Id="rId4" /><Relationship Type="http://schemas.openxmlformats.org/officeDocument/2006/relationships/custom-properties" Target="/docProps/custom.xml" Id="Ra0d3da392d0542a3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9"/>
  </p:notesMasterIdLst>
  <p:handoutMasterIdLst>
    <p:handoutMasterId r:id="rId10"/>
  </p:handoutMasterIdLst>
  <p:sldIdLst>
    <p:sldId id="308" r:id="rId2"/>
    <p:sldId id="360" r:id="rId3"/>
    <p:sldId id="361" r:id="rId4"/>
    <p:sldId id="362" r:id="rId5"/>
    <p:sldId id="363" r:id="rId6"/>
    <p:sldId id="364" r:id="rId7"/>
    <p:sldId id="365" r:id="rId8"/>
  </p:sldIdLst>
  <p:sldSz cx="9906000" cy="6858000" type="A4"/>
  <p:notesSz cx="6888163" cy="100203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Your User Name" initials="YUN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1" autoAdjust="0"/>
    <p:restoredTop sz="96341" autoAdjust="0"/>
  </p:normalViewPr>
  <p:slideViewPr>
    <p:cSldViewPr snapToGrid="0">
      <p:cViewPr>
        <p:scale>
          <a:sx n="56" d="100"/>
          <a:sy n="56" d="100"/>
        </p:scale>
        <p:origin x="-984" y="-29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slide" Target="slides/slide7.xml" Id="rId8" /><Relationship Type="http://schemas.openxmlformats.org/officeDocument/2006/relationships/viewProps" Target="viewProps.xml" Id="rId13" /><Relationship Type="http://schemas.openxmlformats.org/officeDocument/2006/relationships/slide" Target="slides/slide2.xml" Id="rId3" /><Relationship Type="http://schemas.openxmlformats.org/officeDocument/2006/relationships/slide" Target="slides/slide6.xml" Id="rId7" /><Relationship Type="http://schemas.openxmlformats.org/officeDocument/2006/relationships/presProps" Target="presProps.xml" Id="rId12" /><Relationship Type="http://schemas.openxmlformats.org/officeDocument/2006/relationships/slide" Target="slides/slide1.xml" Id="rId2" /><Relationship Type="http://schemas.openxmlformats.org/officeDocument/2006/relationships/slideMaster" Target="slideMasters/slideMaster1.xml" Id="rId1" /><Relationship Type="http://schemas.openxmlformats.org/officeDocument/2006/relationships/slide" Target="slides/slide5.xml" Id="rId6" /><Relationship Type="http://schemas.openxmlformats.org/officeDocument/2006/relationships/commentAuthors" Target="commentAuthors.xml" Id="rId11" /><Relationship Type="http://schemas.openxmlformats.org/officeDocument/2006/relationships/slide" Target="slides/slide4.xml" Id="rId5" /><Relationship Type="http://schemas.openxmlformats.org/officeDocument/2006/relationships/tableStyles" Target="tableStyles.xml" Id="rId15" /><Relationship Type="http://schemas.openxmlformats.org/officeDocument/2006/relationships/handoutMaster" Target="handoutMasters/handoutMaster1.xml" Id="rId10" /><Relationship Type="http://schemas.openxmlformats.org/officeDocument/2006/relationships/slide" Target="slides/slide3.xml" Id="rId4" /><Relationship Type="http://schemas.openxmlformats.org/officeDocument/2006/relationships/notesMaster" Target="notesMasters/notesMaster1.xml" Id="rId9" /><Relationship Type="http://schemas.openxmlformats.org/officeDocument/2006/relationships/theme" Target="theme/theme1.xml" Id="rId14" /><Relationship Type="http://schemas.openxmlformats.org/officeDocument/2006/relationships/customXml" Target="/customXML/item.xml" Id="Rf3539b9b57304a00" 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84871" cy="5003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01699" y="2"/>
            <a:ext cx="2984871" cy="5003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71577A5-AD90-47D3-B874-9445B4485615}" type="datetimeFigureOut">
              <a:rPr lang="en-US"/>
              <a:pPr>
                <a:defRPr/>
              </a:pPr>
              <a:t>9/12/2019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518333"/>
            <a:ext cx="2984871" cy="5003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1699" y="9518333"/>
            <a:ext cx="2984871" cy="5003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C6C7956-A7EB-4AA0-B13C-B00F84258D0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45692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84871" cy="5003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699" y="2"/>
            <a:ext cx="2984871" cy="5003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0BB98B4-7BCC-4C5C-BC1A-33BE5BFF89C5}" type="datetimeFigureOut">
              <a:rPr lang="en-US"/>
              <a:pPr>
                <a:defRPr/>
              </a:pPr>
              <a:t>9/12/2019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0250" y="749300"/>
            <a:ext cx="5427663" cy="37576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7" y="4759166"/>
            <a:ext cx="5510530" cy="45097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518333"/>
            <a:ext cx="2984871" cy="5003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699" y="9518333"/>
            <a:ext cx="2984871" cy="5003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7061F39-F6C1-4B8B-902C-30B9017779C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27130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FD25CD-FBCA-4C4C-B270-F13D65F3F4BD}" type="datetime1">
              <a:rPr lang="en-US"/>
              <a:pPr>
                <a:defRPr/>
              </a:pPr>
              <a:t>9/12/2019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RESTRICTED – COMMERCIAL – NOT FOR ONWARD CIRCULATION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F66BFF-02B5-48E3-ACEB-930240E6776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77F145-B0EC-43B3-9C57-BF6C2B2DA333}" type="datetime1">
              <a:rPr lang="en-US"/>
              <a:pPr>
                <a:defRPr/>
              </a:pPr>
              <a:t>9/12/2019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RESTRICTED – COMMERCIAL – NOT FOR ONWARD CIRCULATION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FDDC7-BB51-4C58-AED6-EDFCED68E25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FE778-01D6-4D3F-8CA1-1959C7A67CAC}" type="datetime1">
              <a:rPr lang="en-US"/>
              <a:pPr>
                <a:defRPr/>
              </a:pPr>
              <a:t>9/12/2019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RESTRICTED – COMMERCIAL – NOT FOR ONWARD CIRCULATION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3F9171-966C-4549-BFCC-639BEE48FE1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2145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767BA-E6D9-4EB8-8676-B2AF14C6B2AA}" type="datetime1">
              <a:rPr lang="en-US"/>
              <a:pPr>
                <a:defRPr/>
              </a:pPr>
              <a:t>9/12/2019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RESTRICTED – COMMERCIAL – NOT FOR ONWARD CIRCULATION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BB7B04-5D2F-42AB-9618-6656CBA1A32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387350" y="785813"/>
            <a:ext cx="9131300" cy="1587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-37770"/>
            <a:ext cx="8915400" cy="868346"/>
          </a:xfrm>
        </p:spPr>
        <p:txBody>
          <a:bodyPr>
            <a:normAutofit/>
          </a:bodyPr>
          <a:lstStyle>
            <a:lvl1pPr algn="l"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428737"/>
            <a:ext cx="8915400" cy="4697428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buClr>
                <a:schemeClr val="accent1"/>
              </a:buClr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buClr>
                <a:schemeClr val="accent1"/>
              </a:buClr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buClr>
                <a:schemeClr val="accent1"/>
              </a:buClr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buClr>
                <a:schemeClr val="accent1"/>
              </a:buClr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55864" y="6496052"/>
            <a:ext cx="5172075" cy="365125"/>
          </a:xfrm>
        </p:spPr>
        <p:txBody>
          <a:bodyPr/>
          <a:lstStyle>
            <a:lvl1pPr>
              <a:defRPr sz="1200" b="1"/>
            </a:lvl1pPr>
          </a:lstStyle>
          <a:p>
            <a:pPr>
              <a:defRPr/>
            </a:pPr>
            <a:r>
              <a:rPr lang="en-GB" dirty="0"/>
              <a:t>RESTRICTED – COMMERCIAL – NOT FOR ONWARD CIRCULATION</a:t>
            </a:r>
          </a:p>
        </p:txBody>
      </p:sp>
      <p:sp>
        <p:nvSpPr>
          <p:cNvPr id="9" name="Slide Number Placeholder 5"/>
          <p:cNvSpPr>
            <a:spLocks noGrp="1"/>
          </p:cNvSpPr>
          <p:nvPr userDrawn="1">
            <p:ph type="sldNum" sz="quarter" idx="12"/>
          </p:nvPr>
        </p:nvSpPr>
        <p:spPr>
          <a:xfrm>
            <a:off x="7143750" y="6462713"/>
            <a:ext cx="2311400" cy="392112"/>
          </a:xfrm>
        </p:spPr>
        <p:txBody>
          <a:bodyPr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75EB5243-7057-42C7-BE94-1731470296B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pic>
        <p:nvPicPr>
          <p:cNvPr id="10" name="officeArt object">
            <a:extLst>
              <a:ext uri="{FF2B5EF4-FFF2-40B4-BE49-F238E27FC236}">
                <a16:creationId xmlns="" xmlns:a16="http://schemas.microsoft.com/office/drawing/2014/main" id="{E70C80AB-25B8-41E3-8814-4B265F51CA1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6012713"/>
            <a:ext cx="1307643" cy="900000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3787328-0986-47C6-99E1-BCE11DF45BDE}" type="datetime1">
              <a:rPr lang="en-US" smtClean="0"/>
              <a:pPr>
                <a:defRPr/>
              </a:pPr>
              <a:t>9/12/2019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RESTRICTED – COMMERCIAL – NOT FOR ONWARD CIRCULATION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B07F46-B378-4F9D-9ED7-FEEADB3709EB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2475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F5EE0C-DE7F-4235-909F-7433C9A81F6C}" type="datetime1">
              <a:rPr lang="en-US"/>
              <a:pPr>
                <a:defRPr/>
              </a:pPr>
              <a:t>9/12/2019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RESTRICTED – COMMERCIAL – NOT FOR ONWARD CIRCULATION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293E69-62A7-4C4B-9656-87FBD8A9B13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887ECD-CAE7-406B-963B-80660F8E585D}" type="datetime1">
              <a:rPr lang="en-US"/>
              <a:pPr>
                <a:defRPr/>
              </a:pPr>
              <a:t>9/12/2019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RESTRICTED – COMMERCIAL – NOT FOR ONWARD CIRCULATION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99972-B6D2-4758-A071-6D7035D91AB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26DC3-D015-438F-8EB2-C0134D40B4DE}" type="datetime1">
              <a:rPr lang="en-US"/>
              <a:pPr>
                <a:defRPr/>
              </a:pPr>
              <a:t>9/12/2019</a:t>
            </a:fld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RESTRICTED – COMMERCIAL – NOT FOR ONWARD CIRCULATION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DC6530-0B65-423C-9333-EFE7497053C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9DE3D1-512B-495C-8DB4-95B68DC349A2}" type="datetime1">
              <a:rPr lang="en-US"/>
              <a:pPr>
                <a:defRPr/>
              </a:pPr>
              <a:t>9/12/2019</a:t>
            </a:fld>
            <a:endParaRPr lang="en-GB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RESTRICTED – COMMERCIAL – NOT FOR ONWARD CIRCULATION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2CB0A6-8F65-4ACF-AB67-C5442A33D8D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9578D4-3DA0-48D2-B577-7B05867A3AF0}" type="datetime1">
              <a:rPr lang="en-US"/>
              <a:pPr>
                <a:defRPr/>
              </a:pPr>
              <a:t>9/12/2019</a:t>
            </a:fld>
            <a:endParaRPr lang="en-GB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RESTRICTED – COMMERCIAL – NOT FOR ONWARD CIRCULATION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8EC32D-ED4B-44B6-9A53-7B31F8342D6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6D7963-E2E7-4BEC-9A88-EC0D2827D2DA}" type="datetime1">
              <a:rPr lang="en-US"/>
              <a:pPr>
                <a:defRPr/>
              </a:pPr>
              <a:t>9/12/2019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RESTRICTED – COMMERCIAL – NOT FOR ONWARD CIRCULATION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659A5-4A4B-4638-9797-D293813F945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5300" y="1600202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2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3787328-0986-47C6-99E1-BCE11DF45BDE}" type="datetime1">
              <a:rPr lang="en-US"/>
              <a:pPr>
                <a:defRPr/>
              </a:pPr>
              <a:t>9/12/2019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2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GB" dirty="0"/>
              <a:t>RESTRICTED – COMMERCIAL – NOT FOR ONWARD CIRCULATION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2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EB07F46-B378-4F9D-9ED7-FEEADB3709E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97" r:id="rId1"/>
    <p:sldLayoutId id="2147484307" r:id="rId2"/>
    <p:sldLayoutId id="2147484308" r:id="rId3"/>
    <p:sldLayoutId id="2147484298" r:id="rId4"/>
    <p:sldLayoutId id="2147484299" r:id="rId5"/>
    <p:sldLayoutId id="2147484300" r:id="rId6"/>
    <p:sldLayoutId id="2147484301" r:id="rId7"/>
    <p:sldLayoutId id="2147484302" r:id="rId8"/>
    <p:sldLayoutId id="2147484303" r:id="rId9"/>
    <p:sldLayoutId id="2147484304" r:id="rId10"/>
    <p:sldLayoutId id="2147484305" r:id="rId11"/>
    <p:sldLayoutId id="2147484306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548281" y="1282703"/>
            <a:ext cx="8893377" cy="4075113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800" b="1" dirty="0" smtClean="0">
                <a:solidFill>
                  <a:schemeClr val="accent1"/>
                </a:solidFill>
                <a:latin typeface="+mn-lt"/>
              </a:rPr>
              <a:t>EARLY YEARS INTEGRATION PATHFINDERS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800" b="1" dirty="0" smtClean="0">
                <a:solidFill>
                  <a:schemeClr val="accent1"/>
                </a:solidFill>
                <a:latin typeface="+mn-lt"/>
              </a:rPr>
              <a:t>Planning for implementation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GB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Simon Day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GB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13</a:t>
            </a:r>
            <a:r>
              <a:rPr lang="en-GB" baseline="30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th</a:t>
            </a:r>
            <a:r>
              <a:rPr lang="en-GB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 September 2019</a:t>
            </a:r>
            <a:endParaRPr kumimoji="0" lang="en-GB" sz="1800" b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+mn-lt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619127" y="2855916"/>
            <a:ext cx="8822531" cy="1587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officeArt object">
            <a:extLst>
              <a:ext uri="{FF2B5EF4-FFF2-40B4-BE49-F238E27FC236}">
                <a16:creationId xmlns="" xmlns:a16="http://schemas.microsoft.com/office/drawing/2014/main" id="{655F367A-2C33-4C70-8575-B454809764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19127" y="4457816"/>
            <a:ext cx="2615293" cy="1800000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pic>
        <p:nvPicPr>
          <p:cNvPr id="5" name="Picture 2" descr="Welsh Governme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7855" y="4970032"/>
            <a:ext cx="3108145" cy="1037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F0C447E-394D-47AC-B50F-2CB6AB56F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</a:t>
            </a:r>
            <a:r>
              <a:rPr lang="en-GB" dirty="0" smtClean="0"/>
              <a:t>hree questions to consider when planning for implementation</a:t>
            </a:r>
            <a:r>
              <a:rPr lang="mr-IN" dirty="0" smtClean="0"/>
              <a:t>…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48B26500-AA0F-484C-9D71-0500E21A1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EB5243-7057-42C7-BE94-1731470296B0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  <p:sp>
        <p:nvSpPr>
          <p:cNvPr id="33" name="Oval 32"/>
          <p:cNvSpPr/>
          <p:nvPr/>
        </p:nvSpPr>
        <p:spPr>
          <a:xfrm>
            <a:off x="936702" y="1416205"/>
            <a:ext cx="936703" cy="892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1. 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2096429" y="1538868"/>
            <a:ext cx="53095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What are you trying to do? </a:t>
            </a:r>
            <a:endParaRPr lang="en-US" sz="36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889366" y="2720332"/>
            <a:ext cx="936703" cy="9595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2049093" y="2842995"/>
            <a:ext cx="533973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How are you going to do it?</a:t>
            </a:r>
          </a:p>
          <a:p>
            <a:r>
              <a:rPr lang="en-US" sz="4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endParaRPr lang="en-US" sz="44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874500" y="3965549"/>
            <a:ext cx="936703" cy="9595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3. 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2034227" y="4088212"/>
            <a:ext cx="64811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How will you know if you are on track or not?</a:t>
            </a:r>
            <a:endParaRPr lang="en-US" sz="36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64222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What are you trying to do?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Reviewing the work you have already done: </a:t>
            </a:r>
          </a:p>
          <a:p>
            <a:endParaRPr lang="en-US" sz="2400" dirty="0"/>
          </a:p>
          <a:p>
            <a:pPr lvl="1"/>
            <a:r>
              <a:rPr lang="en-US" sz="2400" dirty="0" smtClean="0"/>
              <a:t>Look back at the mapping work you have undertaken and the Early Years Maturity Matrix outcomes</a:t>
            </a:r>
          </a:p>
          <a:p>
            <a:pPr lvl="1"/>
            <a:r>
              <a:rPr lang="en-US" sz="2400" dirty="0" smtClean="0"/>
              <a:t>What are the biggest issues and priorities that have emerged from this analysis? </a:t>
            </a:r>
          </a:p>
          <a:p>
            <a:pPr lvl="1"/>
            <a:r>
              <a:rPr lang="en-US" sz="2400" dirty="0" smtClean="0"/>
              <a:t>What are the areas where you want to focus on making progress over the next  6-12 months? </a:t>
            </a:r>
          </a:p>
          <a:p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EB5243-7057-42C7-BE94-1731470296B0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  <p:sp>
        <p:nvSpPr>
          <p:cNvPr id="6" name="Oval 5"/>
          <p:cNvSpPr/>
          <p:nvPr/>
        </p:nvSpPr>
        <p:spPr>
          <a:xfrm>
            <a:off x="78058" y="100366"/>
            <a:ext cx="557561" cy="5910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714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How are you going to do it?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Looking at each of these priorities and your theory of change what are the potential actions or interventions you think you could take? </a:t>
            </a:r>
          </a:p>
          <a:p>
            <a:endParaRPr lang="en-US" sz="2400" dirty="0"/>
          </a:p>
          <a:p>
            <a:r>
              <a:rPr lang="en-US" sz="2400" dirty="0" smtClean="0"/>
              <a:t>Brainstorm as many actions as possible as a team (20 </a:t>
            </a:r>
            <a:r>
              <a:rPr lang="en-US" sz="2400" dirty="0" err="1" smtClean="0"/>
              <a:t>mins</a:t>
            </a:r>
            <a:r>
              <a:rPr lang="en-US" sz="2400" dirty="0" smtClean="0"/>
              <a:t>) </a:t>
            </a:r>
          </a:p>
          <a:p>
            <a:endParaRPr lang="en-US" sz="2400" dirty="0"/>
          </a:p>
          <a:p>
            <a:r>
              <a:rPr lang="en-US" sz="2400" dirty="0" smtClean="0"/>
              <a:t>Using matrix of impact vs effort map the potential actions (20 </a:t>
            </a:r>
            <a:r>
              <a:rPr lang="en-US" sz="2400" dirty="0" err="1" smtClean="0"/>
              <a:t>mins</a:t>
            </a:r>
            <a:r>
              <a:rPr lang="en-US" sz="2400" dirty="0" smtClean="0"/>
              <a:t>)</a:t>
            </a:r>
          </a:p>
          <a:p>
            <a:endParaRPr lang="en-US" sz="2400" dirty="0"/>
          </a:p>
          <a:p>
            <a:r>
              <a:rPr lang="en-US" sz="2400" dirty="0" smtClean="0"/>
              <a:t>From this analysis what are your top 4-5 actions for each priority (20 </a:t>
            </a:r>
            <a:r>
              <a:rPr lang="en-US" sz="2400" dirty="0" err="1" smtClean="0"/>
              <a:t>mins</a:t>
            </a:r>
            <a:r>
              <a:rPr lang="en-US" sz="2400" dirty="0" smtClean="0"/>
              <a:t>)</a:t>
            </a:r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EB5243-7057-42C7-BE94-1731470296B0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  <p:sp>
        <p:nvSpPr>
          <p:cNvPr id="6" name="Oval 5"/>
          <p:cNvSpPr/>
          <p:nvPr/>
        </p:nvSpPr>
        <p:spPr>
          <a:xfrm>
            <a:off x="78058" y="100366"/>
            <a:ext cx="557561" cy="5910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629168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 your actions on the 2x2 below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EB5243-7057-42C7-BE94-1731470296B0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gray">
          <a:xfrm>
            <a:off x="3007836" y="1368139"/>
            <a:ext cx="1956767" cy="1956652"/>
          </a:xfrm>
          <a:prstGeom prst="rect">
            <a:avLst/>
          </a:prstGeom>
          <a:solidFill>
            <a:srgbClr val="C6D6E9"/>
          </a:solidFill>
          <a:ln w="38100">
            <a:solidFill>
              <a:schemeClr val="bg1"/>
            </a:solidFill>
            <a:miter lim="800000"/>
            <a:headEnd/>
            <a:tailEnd/>
          </a:ln>
          <a:effectLst/>
          <a:extLst/>
        </p:spPr>
        <p:txBody>
          <a:bodyPr wrap="none" lIns="93286" tIns="46643" rIns="93286" bIns="46643" anchor="ctr"/>
          <a:lstStyle/>
          <a:p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gray">
          <a:xfrm>
            <a:off x="4964603" y="1368139"/>
            <a:ext cx="1956767" cy="1956652"/>
          </a:xfrm>
          <a:prstGeom prst="rect">
            <a:avLst/>
          </a:prstGeom>
          <a:solidFill>
            <a:srgbClr val="C6D6E9"/>
          </a:solidFill>
          <a:ln w="38100">
            <a:solidFill>
              <a:schemeClr val="bg1"/>
            </a:solidFill>
            <a:miter lim="800000"/>
            <a:headEnd/>
            <a:tailEnd/>
          </a:ln>
          <a:effectLst/>
          <a:extLst/>
        </p:spPr>
        <p:txBody>
          <a:bodyPr wrap="none" lIns="93286" tIns="46643" rIns="93286" bIns="46643" anchor="ctr"/>
          <a:lstStyle/>
          <a:p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gray">
          <a:xfrm>
            <a:off x="3007836" y="3319932"/>
            <a:ext cx="1956767" cy="1956652"/>
          </a:xfrm>
          <a:prstGeom prst="rect">
            <a:avLst/>
          </a:prstGeom>
          <a:solidFill>
            <a:srgbClr val="C6D6E9"/>
          </a:solidFill>
          <a:ln w="38100">
            <a:solidFill>
              <a:schemeClr val="bg1"/>
            </a:solidFill>
            <a:miter lim="800000"/>
            <a:headEnd/>
            <a:tailEnd/>
          </a:ln>
          <a:effectLst/>
          <a:extLst/>
        </p:spPr>
        <p:txBody>
          <a:bodyPr wrap="none" lIns="93286" tIns="46643" rIns="93286" bIns="46643" anchor="ctr"/>
          <a:lstStyle/>
          <a:p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gray">
          <a:xfrm>
            <a:off x="4964603" y="3319932"/>
            <a:ext cx="1956767" cy="1956652"/>
          </a:xfrm>
          <a:prstGeom prst="rect">
            <a:avLst/>
          </a:prstGeom>
          <a:solidFill>
            <a:srgbClr val="C6D6E9"/>
          </a:solidFill>
          <a:ln w="38100">
            <a:solidFill>
              <a:schemeClr val="bg1"/>
            </a:solidFill>
            <a:miter lim="800000"/>
            <a:headEnd/>
            <a:tailEnd/>
          </a:ln>
          <a:effectLst/>
          <a:extLst/>
        </p:spPr>
        <p:txBody>
          <a:bodyPr wrap="none" lIns="93286" tIns="46643" rIns="93286" bIns="46643" anchor="ctr"/>
          <a:lstStyle/>
          <a:p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gray">
          <a:xfrm>
            <a:off x="3007837" y="5700957"/>
            <a:ext cx="3913535" cy="0"/>
          </a:xfrm>
          <a:prstGeom prst="line">
            <a:avLst/>
          </a:prstGeom>
          <a:noFill/>
          <a:ln w="9525">
            <a:solidFill>
              <a:srgbClr val="002776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3286" tIns="46643" rIns="93286" bIns="46643" anchor="ctr"/>
          <a:lstStyle/>
          <a:p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gray">
          <a:xfrm>
            <a:off x="3007836" y="5364051"/>
            <a:ext cx="195676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Ctr="1">
            <a:spAutoFit/>
          </a:bodyPr>
          <a:lstStyle/>
          <a:p>
            <a:pPr defTabSz="803299">
              <a:buClr>
                <a:schemeClr val="tx2"/>
              </a:buClr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Low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gray">
          <a:xfrm>
            <a:off x="3007837" y="5790044"/>
            <a:ext cx="391353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Ctr="1">
            <a:spAutoFit/>
          </a:bodyPr>
          <a:lstStyle/>
          <a:p>
            <a:pPr defTabSz="803299">
              <a:buClr>
                <a:schemeClr val="tx2"/>
              </a:buClr>
            </a:pPr>
            <a:r>
              <a:rPr lang="en-US" b="1" dirty="0" smtClean="0">
                <a:solidFill>
                  <a:srgbClr val="00277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Ease of implementation</a:t>
            </a:r>
            <a:endParaRPr lang="en-US" b="1" dirty="0">
              <a:solidFill>
                <a:srgbClr val="00277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gray">
          <a:xfrm>
            <a:off x="4964603" y="5364051"/>
            <a:ext cx="195676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Ctr="1">
            <a:spAutoFit/>
          </a:bodyPr>
          <a:lstStyle/>
          <a:p>
            <a:pPr defTabSz="803299">
              <a:buClr>
                <a:schemeClr val="tx2"/>
              </a:buClr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High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4" name="Line 12"/>
          <p:cNvSpPr>
            <a:spLocks noChangeShapeType="1"/>
          </p:cNvSpPr>
          <p:nvPr/>
        </p:nvSpPr>
        <p:spPr bwMode="gray">
          <a:xfrm rot="5400000" flipH="1">
            <a:off x="621927" y="3324791"/>
            <a:ext cx="3913304" cy="0"/>
          </a:xfrm>
          <a:prstGeom prst="line">
            <a:avLst/>
          </a:prstGeom>
          <a:noFill/>
          <a:ln w="9525">
            <a:solidFill>
              <a:srgbClr val="002776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3286" tIns="46643" rIns="93286" bIns="46643" anchor="ctr"/>
          <a:lstStyle/>
          <a:p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gray">
          <a:xfrm rot="16200000" flipH="1">
            <a:off x="408108" y="3186293"/>
            <a:ext cx="391330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 anchorCtr="1">
            <a:spAutoFit/>
          </a:bodyPr>
          <a:lstStyle/>
          <a:p>
            <a:pPr defTabSz="803299">
              <a:buClr>
                <a:schemeClr val="tx2"/>
              </a:buClr>
            </a:pPr>
            <a:r>
              <a:rPr lang="en-US" b="1" dirty="0" smtClean="0">
                <a:solidFill>
                  <a:srgbClr val="00277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Potential impact</a:t>
            </a:r>
            <a:endParaRPr lang="en-US" b="1" dirty="0">
              <a:solidFill>
                <a:srgbClr val="00277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gray">
          <a:xfrm rot="16200000" flipH="1">
            <a:off x="1814072" y="2207967"/>
            <a:ext cx="195665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 anchorCtr="1">
            <a:spAutoFit/>
          </a:bodyPr>
          <a:lstStyle/>
          <a:p>
            <a:pPr defTabSz="803299">
              <a:buClr>
                <a:schemeClr val="tx2"/>
              </a:buClr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High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7" name="Rectangle 15"/>
          <p:cNvSpPr>
            <a:spLocks noChangeArrowheads="1"/>
          </p:cNvSpPr>
          <p:nvPr/>
        </p:nvSpPr>
        <p:spPr bwMode="gray">
          <a:xfrm rot="16200000" flipH="1">
            <a:off x="1814073" y="4164620"/>
            <a:ext cx="195665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 anchorCtr="1">
            <a:spAutoFit/>
          </a:bodyPr>
          <a:lstStyle/>
          <a:p>
            <a:pPr defTabSz="803299">
              <a:buClr>
                <a:schemeClr val="tx2"/>
              </a:buClr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Low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1231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How will you know if you are on track or not?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Participants should refer back to their original proposals here and debate the following </a:t>
            </a:r>
            <a:r>
              <a:rPr lang="en-US" sz="2400" dirty="0" smtClean="0"/>
              <a:t>questions for each of their priorities:</a:t>
            </a:r>
          </a:p>
          <a:p>
            <a:pPr marL="0" indent="0">
              <a:buNone/>
            </a:pPr>
            <a:r>
              <a:rPr lang="en-US" sz="2400" dirty="0"/>
              <a:t> </a:t>
            </a:r>
          </a:p>
          <a:p>
            <a:r>
              <a:rPr lang="en-US" sz="2400" dirty="0" smtClean="0"/>
              <a:t>What </a:t>
            </a:r>
            <a:r>
              <a:rPr lang="en-US" sz="2400" dirty="0"/>
              <a:t>success </a:t>
            </a:r>
            <a:r>
              <a:rPr lang="en-US" sz="2400" dirty="0" smtClean="0"/>
              <a:t>measures will you </a:t>
            </a:r>
            <a:r>
              <a:rPr lang="en-US" sz="2400" dirty="0"/>
              <a:t>use to measure your progress? </a:t>
            </a:r>
          </a:p>
          <a:p>
            <a:r>
              <a:rPr lang="en-US" sz="2400" dirty="0"/>
              <a:t>What data/other intelligence will you </a:t>
            </a:r>
            <a:r>
              <a:rPr lang="en-US" sz="2400" dirty="0" smtClean="0"/>
              <a:t>need </a:t>
            </a:r>
            <a:r>
              <a:rPr lang="en-US" sz="2400" dirty="0"/>
              <a:t>to measure progress? </a:t>
            </a:r>
          </a:p>
          <a:p>
            <a:r>
              <a:rPr lang="en-US" sz="2400" dirty="0"/>
              <a:t>Are there any other leading indicators you want to track? </a:t>
            </a:r>
          </a:p>
          <a:p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EB5243-7057-42C7-BE94-1731470296B0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  <p:sp>
        <p:nvSpPr>
          <p:cNvPr id="6" name="Oval 5"/>
          <p:cNvSpPr/>
          <p:nvPr/>
        </p:nvSpPr>
        <p:spPr>
          <a:xfrm>
            <a:off x="78058" y="100366"/>
            <a:ext cx="557561" cy="5910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0108080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Taking your implementation planning forward </a:t>
            </a:r>
            <a:r>
              <a:rPr lang="mr-IN" dirty="0" smtClean="0"/>
              <a:t>–</a:t>
            </a:r>
            <a:r>
              <a:rPr lang="en-US" dirty="0" smtClean="0"/>
              <a:t> some other questions to ask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372982"/>
            <a:ext cx="8915400" cy="4697428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en-US" sz="1800" dirty="0" smtClean="0"/>
              <a:t>Who is the team that is going to take this work forward? </a:t>
            </a:r>
          </a:p>
          <a:p>
            <a:pPr>
              <a:buFont typeface="+mj-lt"/>
              <a:buAutoNum type="arabicPeriod"/>
            </a:pPr>
            <a:r>
              <a:rPr lang="en-US" sz="1800" dirty="0" smtClean="0"/>
              <a:t>Who has </a:t>
            </a:r>
            <a:r>
              <a:rPr lang="en-US" sz="1800" dirty="0" err="1" smtClean="0"/>
              <a:t>responsibilty</a:t>
            </a:r>
            <a:r>
              <a:rPr lang="en-US" sz="1800" dirty="0" smtClean="0"/>
              <a:t> for implementing each of the actions? </a:t>
            </a:r>
          </a:p>
          <a:p>
            <a:pPr>
              <a:buFont typeface="+mj-lt"/>
              <a:buAutoNum type="arabicPeriod"/>
            </a:pPr>
            <a:r>
              <a:rPr lang="en-US" sz="1800" dirty="0" smtClean="0"/>
              <a:t>Who is ultimately responsible for implementing your plan and holding others to account?</a:t>
            </a:r>
          </a:p>
          <a:p>
            <a:pPr>
              <a:buFont typeface="+mj-lt"/>
              <a:buAutoNum type="arabicPeriod"/>
            </a:pPr>
            <a:r>
              <a:rPr lang="en-US" sz="1800" dirty="0" smtClean="0"/>
              <a:t>What other resources (staff or finances) will be needed to implement the plan?</a:t>
            </a:r>
          </a:p>
          <a:p>
            <a:pPr>
              <a:buFont typeface="+mj-lt"/>
              <a:buAutoNum type="arabicPeriod"/>
            </a:pPr>
            <a:r>
              <a:rPr lang="en-US" sz="1800" dirty="0" smtClean="0"/>
              <a:t>Who else in the delivery system or chain will you need to work with to achieve these actions? </a:t>
            </a:r>
          </a:p>
          <a:p>
            <a:pPr>
              <a:buFont typeface="+mj-lt"/>
              <a:buAutoNum type="arabicPeriod"/>
            </a:pPr>
            <a:r>
              <a:rPr lang="en-US" sz="1800" dirty="0" smtClean="0"/>
              <a:t>Where are the biggest potential problems or barriers in the delivery chain? What do you need to do to overcome them? </a:t>
            </a:r>
          </a:p>
          <a:p>
            <a:pPr>
              <a:buFont typeface="+mj-lt"/>
              <a:buAutoNum type="arabicPeriod"/>
            </a:pPr>
            <a:r>
              <a:rPr lang="en-US" sz="1800" dirty="0" smtClean="0"/>
              <a:t>What routines will you use as a team to monitor your progress?  </a:t>
            </a:r>
          </a:p>
          <a:p>
            <a:pPr>
              <a:buFont typeface="+mj-lt"/>
              <a:buAutoNum type="arabicPeriod"/>
            </a:pPr>
            <a:r>
              <a:rPr lang="en-US" sz="1800" dirty="0" smtClean="0"/>
              <a:t>How will this work report into wider Governance arrangements across the LA or wider partnership?</a:t>
            </a:r>
          </a:p>
          <a:p>
            <a:pPr>
              <a:buFont typeface="+mj-lt"/>
              <a:buAutoNum type="arabicPeriod"/>
            </a:pPr>
            <a:r>
              <a:rPr lang="en-US" sz="1800" dirty="0" smtClean="0"/>
              <a:t>Who are the key stakeholders and how will they be engaged? </a:t>
            </a:r>
          </a:p>
          <a:p>
            <a:pPr>
              <a:buFont typeface="+mj-lt"/>
              <a:buAutoNum type="arabicPeriod"/>
            </a:pPr>
            <a:r>
              <a:rPr lang="en-US" sz="1800" dirty="0" smtClean="0"/>
              <a:t>What are the biggest risks and how do you plan to manage them?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EB5243-7057-42C7-BE94-1731470296B0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4445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.xml.rels>&#65279;<?xml version="1.0" encoding="utf-8"?><Relationships xmlns="http://schemas.openxmlformats.org/package/2006/relationships"><Relationship Type="http://schemas.openxmlformats.org/officeDocument/2006/relationships/customXmlProps" Target="/customXML/itemProps.xml" Id="Rd3c4172d526e4b2384ade4b889302c76" /></Relationships>
</file>

<file path=customXML/item.xml><?xml version="1.0" encoding="utf-8"?>
<metadata xmlns="http://www.objective.com/ecm/document/metadata/FF3C5B18883D4E21973B57C2EEED7FD1" version="1.0.0">
  <systemFields>
    <field name="Objective-Id">
      <value order="0">A27449382</value>
    </field>
    <field name="Objective-Title">
      <value order="0">ISOS Presentation</value>
    </field>
    <field name="Objective-Description">
      <value order="0"/>
    </field>
    <field name="Objective-CreationStamp">
      <value order="0">2019-09-12T20:31:32Z</value>
    </field>
    <field name="Objective-IsApproved">
      <value order="0">false</value>
    </field>
    <field name="Objective-IsPublished">
      <value order="0">true</value>
    </field>
    <field name="Objective-DatePublished">
      <value order="0">2019-09-12T20:31:59Z</value>
    </field>
    <field name="Objective-ModificationStamp">
      <value order="0">2019-09-12T20:31:59Z</value>
    </field>
    <field name="Objective-Owner">
      <value order="0">Faulkner, Karen (EPS - CYP&amp;F)</value>
    </field>
    <field name="Objective-Path">
      <value order="0">Objective Global Folder:Business File Plan:Education &amp; Public Services (EPS):Education &amp; Public Services (EPS) - Communities &amp; Tackling Poverty - Childcare, Play and Early Years:1 - Save:Childcare Play and Early Years Division:Early Years Branch (Sharon West):Programmes and Policies:Early Years Integration:Early Years Team - Pathfinder Workshops - 2019-2024:Early Years Pathfinders Workshop 13 September 2019</value>
    </field>
    <field name="Objective-Parent">
      <value order="0">Early Years Pathfinders Workshop 13 September 2019</value>
    </field>
    <field name="Objective-State">
      <value order="0">Published</value>
    </field>
    <field name="Objective-VersionId">
      <value order="0">vA54621100</value>
    </field>
    <field name="Objective-Version">
      <value order="0">1.0</value>
    </field>
    <field name="Objective-VersionNumber">
      <value order="0">2</value>
    </field>
    <field name="Objective-VersionComment">
      <value order="0">Version 2</value>
    </field>
    <field name="Objective-FileNumber">
      <value order="0">qA1397418</value>
    </field>
    <field name="Objective-Classification">
      <value order="0">Official</value>
    </field>
    <field name="Objective-Caveats">
      <value order="0"/>
    </field>
  </systemFields>
  <catalogues>
    <catalogue name="Document Type Catalogue" type="type" ori="id:cA14">
      <field name="Objective-Language">
        <value order="0">English (eng)</value>
      </field>
      <field name="Objective-Date Acquired">
        <value order="0">2019-09-11T23:00:00Z</value>
      </field>
      <field name="Objective-What to Keep">
        <value order="0">No</value>
      </field>
      <field name="Objective-Official Translation">
        <value order="0"/>
      </field>
      <field name="Objective-Connect Creator">
        <value order="0"/>
      </field>
    </catalogue>
  </catalogues>
</metadata>
</file>

<file path=customXML/itemProps.xml><?xml version="1.0" encoding="utf-8"?>
<ds:datastoreItem xmlns:ds="http://schemas.openxmlformats.org/officeDocument/2006/customXml" ds:itemID="{5745109E-2DDF-40CB-AC2B-FF9B10C90820}">
  <ds:schemaRefs>
    <ds:schemaRef ds:uri="http://www.objective.com/ecm/document/metadata/FF3C5B18883D4E21973B57C2EEED7FD1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27922</TotalTime>
  <Words>414</Words>
  <Application>Microsoft Office PowerPoint</Application>
  <PresentationFormat>A4 Paper (210x297 mm)</PresentationFormat>
  <Paragraphs>61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Three questions to consider when planning for implementation…</vt:lpstr>
      <vt:lpstr>  What are you trying to do? </vt:lpstr>
      <vt:lpstr>  How are you going to do it? </vt:lpstr>
      <vt:lpstr>Map your actions on the 2x2 below</vt:lpstr>
      <vt:lpstr>  How will you know if you are on track or not? </vt:lpstr>
      <vt:lpstr>Taking your implementation planning forward – some other questions to ask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Leigh Sandals</dc:creator>
  <cp:lastModifiedBy>Faulkner,Karen</cp:lastModifiedBy>
  <cp:revision>1651</cp:revision>
  <dcterms:created xsi:type="dcterms:W3CDTF">2008-11-10T14:14:38Z</dcterms:created>
  <dcterms:modified xsi:type="dcterms:W3CDTF">2019-09-12T20:31:32Z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hecked by">
    <vt:lpwstr>32123</vt:lpwstr>
  </property>
  <property fmtid="{D5CDD505-2E9C-101B-9397-08002B2CF9AE}" pid="3" name="Objective-Id">
    <vt:lpwstr>A27449382</vt:lpwstr>
  </property>
  <property fmtid="{D5CDD505-2E9C-101B-9397-08002B2CF9AE}" pid="4" name="Objective-Title">
    <vt:lpwstr>ISOS Presentation</vt:lpwstr>
  </property>
  <property fmtid="{D5CDD505-2E9C-101B-9397-08002B2CF9AE}" pid="5" name="Objective-Description">
    <vt:lpwstr/>
  </property>
  <property fmtid="{D5CDD505-2E9C-101B-9397-08002B2CF9AE}" pid="6" name="Objective-CreationStamp">
    <vt:filetime>2019-09-12T20:31:41Z</vt:filetime>
  </property>
  <property fmtid="{D5CDD505-2E9C-101B-9397-08002B2CF9AE}" pid="7" name="Objective-IsApproved">
    <vt:bool>false</vt:bool>
  </property>
  <property fmtid="{D5CDD505-2E9C-101B-9397-08002B2CF9AE}" pid="8" name="Objective-IsPublished">
    <vt:bool>true</vt:bool>
  </property>
  <property fmtid="{D5CDD505-2E9C-101B-9397-08002B2CF9AE}" pid="9" name="Objective-DatePublished">
    <vt:filetime>2019-09-12T20:31:59Z</vt:filetime>
  </property>
  <property fmtid="{D5CDD505-2E9C-101B-9397-08002B2CF9AE}" pid="10" name="Objective-ModificationStamp">
    <vt:filetime>2019-09-12T20:31:59Z</vt:filetime>
  </property>
  <property fmtid="{D5CDD505-2E9C-101B-9397-08002B2CF9AE}" pid="11" name="Objective-Owner">
    <vt:lpwstr>Faulkner, Karen (EPS - CYP&amp;F)</vt:lpwstr>
  </property>
  <property fmtid="{D5CDD505-2E9C-101B-9397-08002B2CF9AE}" pid="12" name="Objective-Path">
    <vt:lpwstr>Objective Global Folder:Business File Plan:Education &amp; Public Services (EPS):Education &amp; Public Services (EPS) - Communities &amp; Tackling Poverty - Childcare, Play and Early Years:1 - Save:Childcare Play and Early Years Division:Early Years Branch (Sharon West):Programmes and Policies:Early Years Integration:Early Years Team - Pathfinder Workshops - 2019-2024:Early Years Pathfinders Workshop 13 September 2019:</vt:lpwstr>
  </property>
  <property fmtid="{D5CDD505-2E9C-101B-9397-08002B2CF9AE}" pid="13" name="Objective-Parent">
    <vt:lpwstr>Early Years Pathfinders Workshop 13 September 2019</vt:lpwstr>
  </property>
  <property fmtid="{D5CDD505-2E9C-101B-9397-08002B2CF9AE}" pid="14" name="Objective-State">
    <vt:lpwstr>Published</vt:lpwstr>
  </property>
  <property fmtid="{D5CDD505-2E9C-101B-9397-08002B2CF9AE}" pid="15" name="Objective-VersionId">
    <vt:lpwstr>vA54621100</vt:lpwstr>
  </property>
  <property fmtid="{D5CDD505-2E9C-101B-9397-08002B2CF9AE}" pid="16" name="Objective-Version">
    <vt:lpwstr>1.0</vt:lpwstr>
  </property>
  <property fmtid="{D5CDD505-2E9C-101B-9397-08002B2CF9AE}" pid="17" name="Objective-VersionNumber">
    <vt:r8>2</vt:r8>
  </property>
  <property fmtid="{D5CDD505-2E9C-101B-9397-08002B2CF9AE}" pid="18" name="Objective-VersionComment">
    <vt:lpwstr>Version 2</vt:lpwstr>
  </property>
  <property fmtid="{D5CDD505-2E9C-101B-9397-08002B2CF9AE}" pid="19" name="Objective-FileNumber">
    <vt:lpwstr/>
  </property>
  <property fmtid="{D5CDD505-2E9C-101B-9397-08002B2CF9AE}" pid="20" name="Objective-Classification">
    <vt:lpwstr>[Inherited - Official]</vt:lpwstr>
  </property>
  <property fmtid="{D5CDD505-2E9C-101B-9397-08002B2CF9AE}" pid="21" name="Objective-Caveats">
    <vt:lpwstr/>
  </property>
  <property fmtid="{D5CDD505-2E9C-101B-9397-08002B2CF9AE}" pid="22" name="Objective-Language">
    <vt:lpwstr>English (eng)</vt:lpwstr>
  </property>
  <property fmtid="{D5CDD505-2E9C-101B-9397-08002B2CF9AE}" pid="23" name="Objective-Date Acquired">
    <vt:filetime>2019-09-11T23:00:00Z</vt:filetime>
  </property>
  <property fmtid="{D5CDD505-2E9C-101B-9397-08002B2CF9AE}" pid="24" name="Objective-What to Keep">
    <vt:lpwstr>No</vt:lpwstr>
  </property>
  <property fmtid="{D5CDD505-2E9C-101B-9397-08002B2CF9AE}" pid="25" name="Objective-Official Translation">
    <vt:lpwstr/>
  </property>
  <property fmtid="{D5CDD505-2E9C-101B-9397-08002B2CF9AE}" pid="26" name="Objective-Connect Creator">
    <vt:lpwstr/>
  </property>
  <property fmtid="{D5CDD505-2E9C-101B-9397-08002B2CF9AE}" pid="27" name="Objective-Comment">
    <vt:lpwstr/>
  </property>
</Properties>
</file>