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xml" ContentType="application/vnd.openxmlformats-officedocument.customXmlProperties+xml"/>
</Types>
</file>

<file path=_rels/.rels>&#65279;<?xml version="1.0" encoding="utf-8"?><Relationships xmlns="http://schemas.openxmlformats.org/package/2006/relationships"><Relationship Type="http://schemas.openxmlformats.org/officeDocument/2006/relationships/extended-properties" Target="docProps/app.xml" Id="rId3" /><Relationship Type="http://schemas.openxmlformats.org/package/2006/relationships/metadata/core-properties" Target="docProps/core.xml" Id="rId2" /><Relationship Type="http://schemas.openxmlformats.org/officeDocument/2006/relationships/officeDocument" Target="ppt/presentation.xml" Id="rId1" /><Relationship Type="http://schemas.openxmlformats.org/officeDocument/2006/relationships/custom-properties" Target="/docProps/custom.xml" Id="R2a5b0ed311804846"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32"/>
  </p:notesMasterIdLst>
  <p:sldIdLst>
    <p:sldId id="331" r:id="rId2"/>
    <p:sldId id="312" r:id="rId3"/>
    <p:sldId id="261" r:id="rId4"/>
    <p:sldId id="262" r:id="rId5"/>
    <p:sldId id="321" r:id="rId6"/>
    <p:sldId id="322" r:id="rId7"/>
    <p:sldId id="323" r:id="rId8"/>
    <p:sldId id="265" r:id="rId9"/>
    <p:sldId id="324" r:id="rId10"/>
    <p:sldId id="276" r:id="rId11"/>
    <p:sldId id="267" r:id="rId12"/>
    <p:sldId id="269" r:id="rId13"/>
    <p:sldId id="330" r:id="rId14"/>
    <p:sldId id="268" r:id="rId15"/>
    <p:sldId id="278" r:id="rId16"/>
    <p:sldId id="313" r:id="rId17"/>
    <p:sldId id="292" r:id="rId18"/>
    <p:sldId id="293" r:id="rId19"/>
    <p:sldId id="294" r:id="rId20"/>
    <p:sldId id="314" r:id="rId21"/>
    <p:sldId id="315" r:id="rId22"/>
    <p:sldId id="316" r:id="rId23"/>
    <p:sldId id="302" r:id="rId24"/>
    <p:sldId id="305" r:id="rId25"/>
    <p:sldId id="307" r:id="rId26"/>
    <p:sldId id="308" r:id="rId27"/>
    <p:sldId id="332" r:id="rId28"/>
    <p:sldId id="333" r:id="rId29"/>
    <p:sldId id="334" r:id="rId30"/>
    <p:sldId id="31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4"/>
    <p:restoredTop sz="93812" autoAdjust="0"/>
  </p:normalViewPr>
  <p:slideViewPr>
    <p:cSldViewPr snapToGrid="0" snapToObjects="1">
      <p:cViewPr varScale="1">
        <p:scale>
          <a:sx n="81" d="100"/>
          <a:sy n="81" d="100"/>
        </p:scale>
        <p:origin x="96" y="936"/>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viewProps" Target="viewProps.xml" Id="rId34"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presProps" Target="presProps.xml" Id="rId33"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 Target="slides/slide28.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notesMaster" Target="notesMasters/notesMaster1.xml" Id="rId32"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tableStyles" Target="tableStyles.xml" Id="rId36"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theme" Target="theme/theme1.xml" Id="rId35" /><Relationship Type="http://schemas.openxmlformats.org/officeDocument/2006/relationships/customXml" Target="/customXML/item.xml" Id="R5d11c1fd75e346dc"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2D91FE-394F-4131-8F20-5078A89E3209}" type="datetimeFigureOut">
              <a:rPr lang="en-GB" smtClean="0"/>
              <a:t>24/06/2019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4FFF98-232F-47A5-B688-B239B3DB5DD5}" type="slidenum">
              <a:rPr lang="en-GB" smtClean="0"/>
              <a:t>‹#›</a:t>
            </a:fld>
            <a:endParaRPr lang="en-GB"/>
          </a:p>
        </p:txBody>
      </p:sp>
    </p:spTree>
    <p:extLst>
      <p:ext uri="{BB962C8B-B14F-4D97-AF65-F5344CB8AC3E}">
        <p14:creationId xmlns:p14="http://schemas.microsoft.com/office/powerpoint/2010/main" val="3448936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4FFF98-232F-47A5-B688-B239B3DB5DD5}" type="slidenum">
              <a:rPr lang="en-GB" smtClean="0"/>
              <a:t>1</a:t>
            </a:fld>
            <a:endParaRPr lang="en-GB"/>
          </a:p>
        </p:txBody>
      </p:sp>
    </p:spTree>
    <p:extLst>
      <p:ext uri="{BB962C8B-B14F-4D97-AF65-F5344CB8AC3E}">
        <p14:creationId xmlns:p14="http://schemas.microsoft.com/office/powerpoint/2010/main" val="2577135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C377BD-B4E7-46E5-ADCA-5F5C8C79797D}" type="slidenum">
              <a:rPr lang="en-GB" smtClean="0"/>
              <a:t>17</a:t>
            </a:fld>
            <a:endParaRPr lang="en-GB"/>
          </a:p>
        </p:txBody>
      </p:sp>
    </p:spTree>
    <p:extLst>
      <p:ext uri="{BB962C8B-B14F-4D97-AF65-F5344CB8AC3E}">
        <p14:creationId xmlns:p14="http://schemas.microsoft.com/office/powerpoint/2010/main" val="453277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study sought to address the following research objectives:</a:t>
            </a:r>
          </a:p>
          <a:p>
            <a:endParaRPr lang="en-GB" dirty="0"/>
          </a:p>
        </p:txBody>
      </p:sp>
      <p:sp>
        <p:nvSpPr>
          <p:cNvPr id="4" name="Slide Number Placeholder 3"/>
          <p:cNvSpPr>
            <a:spLocks noGrp="1"/>
          </p:cNvSpPr>
          <p:nvPr>
            <p:ph type="sldNum" sz="quarter" idx="5"/>
          </p:nvPr>
        </p:nvSpPr>
        <p:spPr/>
        <p:txBody>
          <a:bodyPr/>
          <a:lstStyle/>
          <a:p>
            <a:fld id="{054FFF98-232F-47A5-B688-B239B3DB5DD5}" type="slidenum">
              <a:rPr lang="en-GB" smtClean="0"/>
              <a:t>18</a:t>
            </a:fld>
            <a:endParaRPr lang="en-GB"/>
          </a:p>
        </p:txBody>
      </p:sp>
    </p:spTree>
    <p:extLst>
      <p:ext uri="{BB962C8B-B14F-4D97-AF65-F5344CB8AC3E}">
        <p14:creationId xmlns:p14="http://schemas.microsoft.com/office/powerpoint/2010/main" val="2621457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Sally and Julie have both touched upon why it is important to support young families, so I won’t go into too much detail. </a:t>
            </a:r>
          </a:p>
        </p:txBody>
      </p:sp>
      <p:sp>
        <p:nvSpPr>
          <p:cNvPr id="4" name="Slide Number Placeholder 3"/>
          <p:cNvSpPr>
            <a:spLocks noGrp="1"/>
          </p:cNvSpPr>
          <p:nvPr>
            <p:ph type="sldNum" sz="quarter" idx="5"/>
          </p:nvPr>
        </p:nvSpPr>
        <p:spPr/>
        <p:txBody>
          <a:bodyPr/>
          <a:lstStyle/>
          <a:p>
            <a:fld id="{054FFF98-232F-47A5-B688-B239B3DB5DD5}" type="slidenum">
              <a:rPr lang="en-GB" smtClean="0"/>
              <a:t>19</a:t>
            </a:fld>
            <a:endParaRPr lang="en-GB"/>
          </a:p>
        </p:txBody>
      </p:sp>
    </p:spTree>
    <p:extLst>
      <p:ext uri="{BB962C8B-B14F-4D97-AF65-F5344CB8AC3E}">
        <p14:creationId xmlns:p14="http://schemas.microsoft.com/office/powerpoint/2010/main" val="49072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O</a:t>
            </a:r>
            <a:r>
              <a:rPr lang="en-GB" cap="none" dirty="0"/>
              <a:t>ur research found that a close, collaborative working relationships and joined-up practice between the multi-agency partners, enabled a high level of communication to meet service users’ often complex needs. these joined-up working practices within jig-so, or what we term the</a:t>
            </a:r>
            <a:r>
              <a:rPr lang="en-GB" cap="none" dirty="0">
                <a:solidFill>
                  <a:srgbClr val="FF0000"/>
                </a:solidFill>
              </a:rPr>
              <a:t> JIG-SO model</a:t>
            </a:r>
            <a:r>
              <a:rPr lang="en-GB" cap="none" dirty="0"/>
              <a:t> created a team or 'family' unit around a young parent. (linking in with the Welsh Govt’s sustainable development principle).</a:t>
            </a:r>
          </a:p>
          <a:p>
            <a:endParaRPr lang="en-GB" dirty="0"/>
          </a:p>
          <a:p>
            <a:r>
              <a:rPr lang="en-GB" dirty="0"/>
              <a:t>2. On child-care activities and parent-child relationship building behaviours</a:t>
            </a:r>
          </a:p>
        </p:txBody>
      </p:sp>
      <p:sp>
        <p:nvSpPr>
          <p:cNvPr id="4" name="Slide Number Placeholder 3"/>
          <p:cNvSpPr>
            <a:spLocks noGrp="1"/>
          </p:cNvSpPr>
          <p:nvPr>
            <p:ph type="sldNum" sz="quarter" idx="5"/>
          </p:nvPr>
        </p:nvSpPr>
        <p:spPr/>
        <p:txBody>
          <a:bodyPr/>
          <a:lstStyle/>
          <a:p>
            <a:fld id="{054FFF98-232F-47A5-B688-B239B3DB5DD5}" type="slidenum">
              <a:rPr lang="en-GB" smtClean="0"/>
              <a:t>20</a:t>
            </a:fld>
            <a:endParaRPr lang="en-GB"/>
          </a:p>
        </p:txBody>
      </p:sp>
    </p:spTree>
    <p:extLst>
      <p:ext uri="{BB962C8B-B14F-4D97-AF65-F5344CB8AC3E}">
        <p14:creationId xmlns:p14="http://schemas.microsoft.com/office/powerpoint/2010/main" val="397002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Took the time to explain procedures relating to labour, birth and parenthood. </a:t>
            </a:r>
          </a:p>
        </p:txBody>
      </p:sp>
      <p:sp>
        <p:nvSpPr>
          <p:cNvPr id="4" name="Slide Number Placeholder 3"/>
          <p:cNvSpPr>
            <a:spLocks noGrp="1"/>
          </p:cNvSpPr>
          <p:nvPr>
            <p:ph type="sldNum" sz="quarter" idx="5"/>
          </p:nvPr>
        </p:nvSpPr>
        <p:spPr/>
        <p:txBody>
          <a:bodyPr/>
          <a:lstStyle/>
          <a:p>
            <a:fld id="{054FFF98-232F-47A5-B688-B239B3DB5DD5}" type="slidenum">
              <a:rPr lang="en-GB" smtClean="0"/>
              <a:t>21</a:t>
            </a:fld>
            <a:endParaRPr lang="en-GB"/>
          </a:p>
        </p:txBody>
      </p:sp>
    </p:spTree>
    <p:extLst>
      <p:ext uri="{BB962C8B-B14F-4D97-AF65-F5344CB8AC3E}">
        <p14:creationId xmlns:p14="http://schemas.microsoft.com/office/powerpoint/2010/main" val="1497047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4FFF98-232F-47A5-B688-B239B3DB5DD5}" type="slidenum">
              <a:rPr lang="en-GB" smtClean="0"/>
              <a:t>22</a:t>
            </a:fld>
            <a:endParaRPr lang="en-GB"/>
          </a:p>
        </p:txBody>
      </p:sp>
    </p:spTree>
    <p:extLst>
      <p:ext uri="{BB962C8B-B14F-4D97-AF65-F5344CB8AC3E}">
        <p14:creationId xmlns:p14="http://schemas.microsoft.com/office/powerpoint/2010/main" val="1210101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Parenting groups and relationships groups</a:t>
            </a:r>
          </a:p>
          <a:p>
            <a:r>
              <a:rPr lang="en-GB" dirty="0" err="1"/>
              <a:t>GroBrain</a:t>
            </a:r>
            <a:r>
              <a:rPr lang="en-GB" dirty="0"/>
              <a:t>, antenatal programme</a:t>
            </a:r>
          </a:p>
        </p:txBody>
      </p:sp>
      <p:sp>
        <p:nvSpPr>
          <p:cNvPr id="4" name="Slide Number Placeholder 3"/>
          <p:cNvSpPr>
            <a:spLocks noGrp="1"/>
          </p:cNvSpPr>
          <p:nvPr>
            <p:ph type="sldNum" sz="quarter" idx="10"/>
          </p:nvPr>
        </p:nvSpPr>
        <p:spPr/>
        <p:txBody>
          <a:bodyPr/>
          <a:lstStyle/>
          <a:p>
            <a:fld id="{054FFF98-232F-47A5-B688-B239B3DB5DD5}" type="slidenum">
              <a:rPr lang="en-GB" smtClean="0"/>
              <a:t>3</a:t>
            </a:fld>
            <a:endParaRPr lang="en-GB"/>
          </a:p>
        </p:txBody>
      </p:sp>
    </p:spTree>
    <p:extLst>
      <p:ext uri="{BB962C8B-B14F-4D97-AF65-F5344CB8AC3E}">
        <p14:creationId xmlns:p14="http://schemas.microsoft.com/office/powerpoint/2010/main" val="1023635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2" panose="05020102010507070707" pitchFamily="18" charset="2"/>
              <a:buNone/>
            </a:pPr>
            <a:r>
              <a:rPr lang="en-GB" altLang="en-US" sz="1200" dirty="0">
                <a:latin typeface="Arial" panose="020B0604020202020204" pitchFamily="34" charset="0"/>
                <a:cs typeface="Arial" panose="020B0604020202020204" pitchFamily="34" charset="0"/>
              </a:rPr>
              <a:t>Interventions by the JIG-SO multiagency team meet the </a:t>
            </a:r>
          </a:p>
          <a:p>
            <a:pPr eaLnBrk="1" hangingPunct="1">
              <a:buFont typeface="Wingdings 2" panose="05020102010507070707" pitchFamily="18" charset="2"/>
              <a:buNone/>
            </a:pPr>
            <a:r>
              <a:rPr lang="en-GB" altLang="en-US" sz="1200" dirty="0">
                <a:latin typeface="Arial" panose="020B0604020202020204" pitchFamily="34" charset="0"/>
                <a:cs typeface="Arial" panose="020B0604020202020204" pitchFamily="34" charset="0"/>
              </a:rPr>
              <a:t>requirements of the Act:  </a:t>
            </a:r>
          </a:p>
          <a:p>
            <a:pPr eaLnBrk="1" hangingPunct="1">
              <a:buFont typeface="Wingdings 2" panose="05020102010507070707" pitchFamily="18" charset="2"/>
              <a:buNone/>
            </a:pPr>
            <a:r>
              <a:rPr lang="en-GB" altLang="en-US" sz="1200" i="1" dirty="0">
                <a:latin typeface="Arial" panose="020B0604020202020204" pitchFamily="34" charset="0"/>
                <a:cs typeface="Arial" panose="020B0604020202020204" pitchFamily="34" charset="0"/>
              </a:rPr>
              <a:t> </a:t>
            </a:r>
            <a:endParaRPr lang="en-GB" altLang="en-US" sz="1200" dirty="0">
              <a:latin typeface="Arial" panose="020B0604020202020204" pitchFamily="34" charset="0"/>
              <a:cs typeface="Arial" panose="020B0604020202020204" pitchFamily="34" charset="0"/>
            </a:endParaRPr>
          </a:p>
          <a:p>
            <a:pPr eaLnBrk="1" hangingPunct="1"/>
            <a:r>
              <a:rPr lang="en-GB" altLang="en-US" sz="1200" dirty="0">
                <a:latin typeface="Arial" panose="020B0604020202020204" pitchFamily="34" charset="0"/>
                <a:cs typeface="Arial" panose="020B0604020202020204" pitchFamily="34" charset="0"/>
              </a:rPr>
              <a:t>Work together better</a:t>
            </a:r>
          </a:p>
          <a:p>
            <a:pPr eaLnBrk="1" hangingPunct="1"/>
            <a:endParaRPr lang="en-GB" altLang="en-US" sz="1200" dirty="0">
              <a:latin typeface="Arial" panose="020B0604020202020204" pitchFamily="34" charset="0"/>
              <a:cs typeface="Arial" panose="020B0604020202020204" pitchFamily="34" charset="0"/>
            </a:endParaRPr>
          </a:p>
          <a:p>
            <a:pPr eaLnBrk="1" hangingPunct="1"/>
            <a:r>
              <a:rPr lang="en-GB" altLang="en-US" sz="1200" dirty="0">
                <a:latin typeface="Arial" panose="020B0604020202020204" pitchFamily="34" charset="0"/>
                <a:cs typeface="Arial" panose="020B0604020202020204" pitchFamily="34" charset="0"/>
              </a:rPr>
              <a:t>Involve people reflecting the diversity of our communities</a:t>
            </a:r>
          </a:p>
          <a:p>
            <a:pPr eaLnBrk="1" hangingPunct="1"/>
            <a:endParaRPr lang="en-GB" altLang="en-US" sz="1200" dirty="0">
              <a:latin typeface="Arial" panose="020B0604020202020204" pitchFamily="34" charset="0"/>
              <a:cs typeface="Arial" panose="020B0604020202020204" pitchFamily="34" charset="0"/>
            </a:endParaRPr>
          </a:p>
          <a:p>
            <a:pPr eaLnBrk="1" hangingPunct="1"/>
            <a:r>
              <a:rPr lang="en-GB" altLang="en-US" sz="1200" dirty="0">
                <a:latin typeface="Arial" panose="020B0604020202020204" pitchFamily="34" charset="0"/>
                <a:cs typeface="Arial" panose="020B0604020202020204" pitchFamily="34" charset="0"/>
              </a:rPr>
              <a:t>Look to the long term as well as focusing on now</a:t>
            </a:r>
          </a:p>
          <a:p>
            <a:pPr eaLnBrk="1" hangingPunct="1"/>
            <a:endParaRPr lang="en-GB" altLang="en-US" sz="1200" dirty="0">
              <a:latin typeface="Arial" panose="020B0604020202020204" pitchFamily="34" charset="0"/>
              <a:cs typeface="Arial" panose="020B0604020202020204" pitchFamily="34" charset="0"/>
            </a:endParaRPr>
          </a:p>
          <a:p>
            <a:pPr eaLnBrk="1" hangingPunct="1"/>
            <a:r>
              <a:rPr lang="en-GB" altLang="en-US" sz="1200" dirty="0">
                <a:latin typeface="Arial" panose="020B0604020202020204" pitchFamily="34" charset="0"/>
                <a:cs typeface="Arial" panose="020B0604020202020204" pitchFamily="34" charset="0"/>
              </a:rPr>
              <a:t>Take action to try and stop problems getting worse - or even stop them happening in the first place.</a:t>
            </a:r>
          </a:p>
          <a:p>
            <a:endParaRPr lang="en-GB" dirty="0"/>
          </a:p>
        </p:txBody>
      </p:sp>
      <p:sp>
        <p:nvSpPr>
          <p:cNvPr id="4" name="Slide Number Placeholder 3"/>
          <p:cNvSpPr>
            <a:spLocks noGrp="1"/>
          </p:cNvSpPr>
          <p:nvPr>
            <p:ph type="sldNum" sz="quarter" idx="10"/>
          </p:nvPr>
        </p:nvSpPr>
        <p:spPr/>
        <p:txBody>
          <a:bodyPr/>
          <a:lstStyle/>
          <a:p>
            <a:fld id="{054FFF98-232F-47A5-B688-B239B3DB5DD5}" type="slidenum">
              <a:rPr lang="en-GB" smtClean="0"/>
              <a:t>4</a:t>
            </a:fld>
            <a:endParaRPr lang="en-GB"/>
          </a:p>
        </p:txBody>
      </p:sp>
    </p:spTree>
    <p:extLst>
      <p:ext uri="{BB962C8B-B14F-4D97-AF65-F5344CB8AC3E}">
        <p14:creationId xmlns:p14="http://schemas.microsoft.com/office/powerpoint/2010/main" val="1454093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4FFF98-232F-47A5-B688-B239B3DB5DD5}" type="slidenum">
              <a:rPr lang="en-GB" smtClean="0"/>
              <a:t>5</a:t>
            </a:fld>
            <a:endParaRPr lang="en-GB"/>
          </a:p>
        </p:txBody>
      </p:sp>
    </p:spTree>
    <p:extLst>
      <p:ext uri="{BB962C8B-B14F-4D97-AF65-F5344CB8AC3E}">
        <p14:creationId xmlns:p14="http://schemas.microsoft.com/office/powerpoint/2010/main" val="663679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4FFF98-232F-47A5-B688-B239B3DB5DD5}" type="slidenum">
              <a:rPr lang="en-GB" smtClean="0"/>
              <a:t>6</a:t>
            </a:fld>
            <a:endParaRPr lang="en-GB"/>
          </a:p>
        </p:txBody>
      </p:sp>
    </p:spTree>
    <p:extLst>
      <p:ext uri="{BB962C8B-B14F-4D97-AF65-F5344CB8AC3E}">
        <p14:creationId xmlns:p14="http://schemas.microsoft.com/office/powerpoint/2010/main" val="1204255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4FFF98-232F-47A5-B688-B239B3DB5DD5}" type="slidenum">
              <a:rPr lang="en-GB" smtClean="0"/>
              <a:t>7</a:t>
            </a:fld>
            <a:endParaRPr lang="en-GB"/>
          </a:p>
        </p:txBody>
      </p:sp>
    </p:spTree>
    <p:extLst>
      <p:ext uri="{BB962C8B-B14F-4D97-AF65-F5344CB8AC3E}">
        <p14:creationId xmlns:p14="http://schemas.microsoft.com/office/powerpoint/2010/main" val="1921248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4FFF98-232F-47A5-B688-B239B3DB5DD5}" type="slidenum">
              <a:rPr lang="en-GB" smtClean="0"/>
              <a:t>9</a:t>
            </a:fld>
            <a:endParaRPr lang="en-GB"/>
          </a:p>
        </p:txBody>
      </p:sp>
    </p:spTree>
    <p:extLst>
      <p:ext uri="{BB962C8B-B14F-4D97-AF65-F5344CB8AC3E}">
        <p14:creationId xmlns:p14="http://schemas.microsoft.com/office/powerpoint/2010/main" val="212168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how you</a:t>
            </a:r>
            <a:r>
              <a:rPr lang="en-GB" baseline="0" dirty="0"/>
              <a:t> work with social services and how it helps </a:t>
            </a:r>
            <a:endParaRPr lang="en-GB" dirty="0"/>
          </a:p>
        </p:txBody>
      </p:sp>
      <p:sp>
        <p:nvSpPr>
          <p:cNvPr id="4" name="Slide Number Placeholder 3"/>
          <p:cNvSpPr>
            <a:spLocks noGrp="1"/>
          </p:cNvSpPr>
          <p:nvPr>
            <p:ph type="sldNum" sz="quarter" idx="10"/>
          </p:nvPr>
        </p:nvSpPr>
        <p:spPr/>
        <p:txBody>
          <a:bodyPr/>
          <a:lstStyle/>
          <a:p>
            <a:fld id="{054FFF98-232F-47A5-B688-B239B3DB5DD5}" type="slidenum">
              <a:rPr lang="en-GB" smtClean="0"/>
              <a:t>11</a:t>
            </a:fld>
            <a:endParaRPr lang="en-GB"/>
          </a:p>
        </p:txBody>
      </p:sp>
    </p:spTree>
    <p:extLst>
      <p:ext uri="{BB962C8B-B14F-4D97-AF65-F5344CB8AC3E}">
        <p14:creationId xmlns:p14="http://schemas.microsoft.com/office/powerpoint/2010/main" val="238840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cap="none" dirty="0"/>
              <a:t>Based in the College of Human and Health Sciences at Swansea University.</a:t>
            </a:r>
          </a:p>
          <a:p>
            <a:r>
              <a:rPr lang="en-GB" sz="1200" cap="none" dirty="0"/>
              <a:t>With cooperation from Wendy Sunderland-Evans, Mike Davis and Anna-Marie Sales from Abertawe Bro-Morgannwg University Health Board/Swansea Council, JIG-SO. </a:t>
            </a:r>
            <a:endParaRPr lang="en-US" sz="1200" cap="none" dirty="0"/>
          </a:p>
          <a:p>
            <a:r>
              <a:rPr lang="en-US" sz="1200" cap="none" dirty="0"/>
              <a:t>Funded by </a:t>
            </a:r>
            <a:r>
              <a:rPr lang="en-GB" sz="1200" cap="none" dirty="0"/>
              <a:t>Wales School for Social Care Research, through their Social Care Research Capacity Building Grant.</a:t>
            </a:r>
            <a:endParaRPr lang="en-US" sz="1200" cap="none" dirty="0"/>
          </a:p>
          <a:p>
            <a:r>
              <a:rPr lang="en-US" sz="1200" cap="none" dirty="0"/>
              <a:t>Ran from April 2018-April 2019.</a:t>
            </a:r>
          </a:p>
          <a:p>
            <a:endParaRPr lang="en-GB" dirty="0"/>
          </a:p>
        </p:txBody>
      </p:sp>
      <p:sp>
        <p:nvSpPr>
          <p:cNvPr id="4" name="Slide Number Placeholder 3"/>
          <p:cNvSpPr>
            <a:spLocks noGrp="1"/>
          </p:cNvSpPr>
          <p:nvPr>
            <p:ph type="sldNum" sz="quarter" idx="5"/>
          </p:nvPr>
        </p:nvSpPr>
        <p:spPr/>
        <p:txBody>
          <a:bodyPr/>
          <a:lstStyle/>
          <a:p>
            <a:fld id="{054FFF98-232F-47A5-B688-B239B3DB5DD5}" type="slidenum">
              <a:rPr lang="en-GB" smtClean="0"/>
              <a:t>16</a:t>
            </a:fld>
            <a:endParaRPr lang="en-GB"/>
          </a:p>
        </p:txBody>
      </p:sp>
    </p:spTree>
    <p:extLst>
      <p:ext uri="{BB962C8B-B14F-4D97-AF65-F5344CB8AC3E}">
        <p14:creationId xmlns:p14="http://schemas.microsoft.com/office/powerpoint/2010/main" val="556642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417F-2B4F-4732-9F52-4D97B95651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607EDBD-A26C-4C4F-9ADD-71A1974930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329CACF-FBEF-4632-B28F-81E39513135A}"/>
              </a:ext>
            </a:extLst>
          </p:cNvPr>
          <p:cNvSpPr>
            <a:spLocks noGrp="1"/>
          </p:cNvSpPr>
          <p:nvPr>
            <p:ph type="dt" sz="half" idx="10"/>
          </p:nvPr>
        </p:nvSpPr>
        <p:spPr/>
        <p:txBody>
          <a:bodyPr/>
          <a:lstStyle/>
          <a:p>
            <a:fld id="{3123A463-9216-47FC-AB57-2BF81B2FE2E9}" type="datetime1">
              <a:rPr lang="en-US" smtClean="0"/>
              <a:t>6/24/2019</a:t>
            </a:fld>
            <a:endParaRPr lang="en-US" dirty="0"/>
          </a:p>
        </p:txBody>
      </p:sp>
      <p:sp>
        <p:nvSpPr>
          <p:cNvPr id="5" name="Footer Placeholder 4">
            <a:extLst>
              <a:ext uri="{FF2B5EF4-FFF2-40B4-BE49-F238E27FC236}">
                <a16:creationId xmlns:a16="http://schemas.microsoft.com/office/drawing/2014/main" id="{4DE0E22E-C945-4514-A07D-E9B1387A37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32CB70-ABD6-46F0-9574-AF614A11ABF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9407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A8AF8-D3FB-44F8-913E-7F03BB2683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29031F-558C-4AD4-9E0C-5EE1C54CB8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24B5C0-F4A0-450C-9F95-C3091E786CA9}"/>
              </a:ext>
            </a:extLst>
          </p:cNvPr>
          <p:cNvSpPr>
            <a:spLocks noGrp="1"/>
          </p:cNvSpPr>
          <p:nvPr>
            <p:ph type="dt" sz="half" idx="10"/>
          </p:nvPr>
        </p:nvSpPr>
        <p:spPr/>
        <p:txBody>
          <a:bodyPr/>
          <a:lstStyle/>
          <a:p>
            <a:fld id="{6F64730E-BAE1-4015-AD6B-FBA6601DAD90}" type="datetime1">
              <a:rPr lang="en-US" smtClean="0"/>
              <a:t>6/24/2019</a:t>
            </a:fld>
            <a:endParaRPr lang="en-US" dirty="0"/>
          </a:p>
        </p:txBody>
      </p:sp>
      <p:sp>
        <p:nvSpPr>
          <p:cNvPr id="5" name="Footer Placeholder 4">
            <a:extLst>
              <a:ext uri="{FF2B5EF4-FFF2-40B4-BE49-F238E27FC236}">
                <a16:creationId xmlns:a16="http://schemas.microsoft.com/office/drawing/2014/main" id="{631B7B50-0C72-448A-A4B8-7F2D7E67AC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A9B257-04C3-444F-9E99-28911B45BA6A}"/>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71699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12548F-790B-448F-AE1E-4FED662F50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7E4787-32DF-4C09-93E9-5F9A3037B5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8C7C3D-8482-41F8-AAD8-FAA13B43137D}"/>
              </a:ext>
            </a:extLst>
          </p:cNvPr>
          <p:cNvSpPr>
            <a:spLocks noGrp="1"/>
          </p:cNvSpPr>
          <p:nvPr>
            <p:ph type="dt" sz="half" idx="10"/>
          </p:nvPr>
        </p:nvSpPr>
        <p:spPr/>
        <p:txBody>
          <a:bodyPr/>
          <a:lstStyle/>
          <a:p>
            <a:fld id="{4DB209B2-0231-4C46-A057-95E14B281740}" type="datetime1">
              <a:rPr lang="en-US" smtClean="0"/>
              <a:t>6/24/2019</a:t>
            </a:fld>
            <a:endParaRPr lang="en-US" dirty="0"/>
          </a:p>
        </p:txBody>
      </p:sp>
      <p:sp>
        <p:nvSpPr>
          <p:cNvPr id="5" name="Footer Placeholder 4">
            <a:extLst>
              <a:ext uri="{FF2B5EF4-FFF2-40B4-BE49-F238E27FC236}">
                <a16:creationId xmlns:a16="http://schemas.microsoft.com/office/drawing/2014/main" id="{21330F22-9326-4E08-ACAC-1DF119D02D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03CAF5-BAE0-4186-841C-FE7002E97B82}"/>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43461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F57F4E-EAB8-4A3E-8439-643B8C7DB643}" type="datetime1">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75313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03D95-4F67-4C6F-99E2-B58FF289C9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BB68FC-F4A4-4608-BA7E-E982284BDA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7727A2-9529-4196-B4CC-F586172E7ACE}"/>
              </a:ext>
            </a:extLst>
          </p:cNvPr>
          <p:cNvSpPr>
            <a:spLocks noGrp="1"/>
          </p:cNvSpPr>
          <p:nvPr>
            <p:ph type="dt" sz="half" idx="10"/>
          </p:nvPr>
        </p:nvSpPr>
        <p:spPr/>
        <p:txBody>
          <a:bodyPr/>
          <a:lstStyle/>
          <a:p>
            <a:fld id="{59BD7870-C3A8-4571-8870-52158E1F141A}" type="datetime1">
              <a:rPr lang="en-US" smtClean="0"/>
              <a:t>6/24/2019</a:t>
            </a:fld>
            <a:endParaRPr lang="en-US" dirty="0"/>
          </a:p>
        </p:txBody>
      </p:sp>
      <p:sp>
        <p:nvSpPr>
          <p:cNvPr id="5" name="Footer Placeholder 4">
            <a:extLst>
              <a:ext uri="{FF2B5EF4-FFF2-40B4-BE49-F238E27FC236}">
                <a16:creationId xmlns:a16="http://schemas.microsoft.com/office/drawing/2014/main" id="{9A0CAD03-41C1-4796-B224-0DBD3D0099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F800BA-434F-44C4-8E41-E4AA27C9802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98958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9FEAB-DBAE-400A-92C4-83566BA49B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2F6BA3-0302-43AA-AFAA-B920675638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3C3EC6-47F2-412D-A197-C5F5BB56AB81}"/>
              </a:ext>
            </a:extLst>
          </p:cNvPr>
          <p:cNvSpPr>
            <a:spLocks noGrp="1"/>
          </p:cNvSpPr>
          <p:nvPr>
            <p:ph type="dt" sz="half" idx="10"/>
          </p:nvPr>
        </p:nvSpPr>
        <p:spPr/>
        <p:txBody>
          <a:bodyPr/>
          <a:lstStyle/>
          <a:p>
            <a:fld id="{62100BC2-0015-42B4-9074-1DE522807EFB}" type="datetime1">
              <a:rPr lang="en-US" smtClean="0"/>
              <a:t>6/24/2019</a:t>
            </a:fld>
            <a:endParaRPr lang="en-US" dirty="0"/>
          </a:p>
        </p:txBody>
      </p:sp>
      <p:sp>
        <p:nvSpPr>
          <p:cNvPr id="5" name="Footer Placeholder 4">
            <a:extLst>
              <a:ext uri="{FF2B5EF4-FFF2-40B4-BE49-F238E27FC236}">
                <a16:creationId xmlns:a16="http://schemas.microsoft.com/office/drawing/2014/main" id="{25177AF5-6FC3-4FDB-905E-419E6E5C67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36F5FF-A0C2-4796-B8E8-E5EE71764E9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779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AA1F4-3248-4AEA-93EA-1A19D50D50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80B2AF-1C02-487C-811B-84AB18D177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21F4C6-7F6B-44BA-8C3F-6B0E075BF1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8021AE-79F3-454A-AC96-B8A4EE0C0EC8}"/>
              </a:ext>
            </a:extLst>
          </p:cNvPr>
          <p:cNvSpPr>
            <a:spLocks noGrp="1"/>
          </p:cNvSpPr>
          <p:nvPr>
            <p:ph type="dt" sz="half" idx="10"/>
          </p:nvPr>
        </p:nvSpPr>
        <p:spPr/>
        <p:txBody>
          <a:bodyPr/>
          <a:lstStyle/>
          <a:p>
            <a:fld id="{4C452299-96B7-4AFB-B6BC-6D0825BFA171}" type="datetime1">
              <a:rPr lang="en-US" smtClean="0"/>
              <a:t>6/24/2019</a:t>
            </a:fld>
            <a:endParaRPr lang="en-US" dirty="0"/>
          </a:p>
        </p:txBody>
      </p:sp>
      <p:sp>
        <p:nvSpPr>
          <p:cNvPr id="6" name="Footer Placeholder 5">
            <a:extLst>
              <a:ext uri="{FF2B5EF4-FFF2-40B4-BE49-F238E27FC236}">
                <a16:creationId xmlns:a16="http://schemas.microsoft.com/office/drawing/2014/main" id="{163FA106-85AF-41FF-AA89-01A7AF3B44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0D70C2-C7E1-44B4-A247-376C620D6C00}"/>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444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597FF-4C04-42A7-82FF-DA2CDE8C6C9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1AC103-4EAA-4BC7-BA8E-6FE11E6A10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24EF58-AFDA-4309-A826-79F901523E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CB8658-3CEF-4FF7-8177-2F880D5E8D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326E24-7F59-434A-A0CB-03C391E7CC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6DC57E0-B5E4-49CC-B23C-77452B2F0DD1}"/>
              </a:ext>
            </a:extLst>
          </p:cNvPr>
          <p:cNvSpPr>
            <a:spLocks noGrp="1"/>
          </p:cNvSpPr>
          <p:nvPr>
            <p:ph type="dt" sz="half" idx="10"/>
          </p:nvPr>
        </p:nvSpPr>
        <p:spPr/>
        <p:txBody>
          <a:bodyPr/>
          <a:lstStyle/>
          <a:p>
            <a:fld id="{0421E82F-BA34-440F-88D2-A764AD46C821}" type="datetime1">
              <a:rPr lang="en-US" smtClean="0"/>
              <a:t>6/24/2019</a:t>
            </a:fld>
            <a:endParaRPr lang="en-US" dirty="0"/>
          </a:p>
        </p:txBody>
      </p:sp>
      <p:sp>
        <p:nvSpPr>
          <p:cNvPr id="8" name="Footer Placeholder 7">
            <a:extLst>
              <a:ext uri="{FF2B5EF4-FFF2-40B4-BE49-F238E27FC236}">
                <a16:creationId xmlns:a16="http://schemas.microsoft.com/office/drawing/2014/main" id="{8E3405E7-989F-4C8A-B467-F89EB3C297D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5AA85FE-0E8D-4769-B030-8ECF9E104DAB}"/>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84068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33051-4AA1-47A4-96AB-94D703837D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B93E448-7980-4D96-883F-9E2AD34DD667}"/>
              </a:ext>
            </a:extLst>
          </p:cNvPr>
          <p:cNvSpPr>
            <a:spLocks noGrp="1"/>
          </p:cNvSpPr>
          <p:nvPr>
            <p:ph type="dt" sz="half" idx="10"/>
          </p:nvPr>
        </p:nvSpPr>
        <p:spPr/>
        <p:txBody>
          <a:bodyPr/>
          <a:lstStyle/>
          <a:p>
            <a:fld id="{95D31304-7E59-4C51-9920-02DD2A564585}" type="datetime1">
              <a:rPr lang="en-US" smtClean="0"/>
              <a:t>6/24/2019</a:t>
            </a:fld>
            <a:endParaRPr lang="en-US" dirty="0"/>
          </a:p>
        </p:txBody>
      </p:sp>
      <p:sp>
        <p:nvSpPr>
          <p:cNvPr id="4" name="Footer Placeholder 3">
            <a:extLst>
              <a:ext uri="{FF2B5EF4-FFF2-40B4-BE49-F238E27FC236}">
                <a16:creationId xmlns:a16="http://schemas.microsoft.com/office/drawing/2014/main" id="{4BFF6722-AF52-456D-86A2-0DD0C04F387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B04AE47-9769-4F51-9AA8-5ADB3C8A370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6225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C74692-BDB5-45C8-86D7-63D357D651E8}"/>
              </a:ext>
            </a:extLst>
          </p:cNvPr>
          <p:cNvSpPr>
            <a:spLocks noGrp="1"/>
          </p:cNvSpPr>
          <p:nvPr>
            <p:ph type="dt" sz="half" idx="10"/>
          </p:nvPr>
        </p:nvSpPr>
        <p:spPr/>
        <p:txBody>
          <a:bodyPr/>
          <a:lstStyle/>
          <a:p>
            <a:fld id="{66A40916-2383-4847-8E63-BB1444B338CF}" type="datetime1">
              <a:rPr lang="en-US" smtClean="0"/>
              <a:t>6/24/2019</a:t>
            </a:fld>
            <a:endParaRPr lang="en-US" dirty="0"/>
          </a:p>
        </p:txBody>
      </p:sp>
      <p:sp>
        <p:nvSpPr>
          <p:cNvPr id="3" name="Footer Placeholder 2">
            <a:extLst>
              <a:ext uri="{FF2B5EF4-FFF2-40B4-BE49-F238E27FC236}">
                <a16:creationId xmlns:a16="http://schemas.microsoft.com/office/drawing/2014/main" id="{7289DA55-1F49-4B3D-8D81-04DE7903734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2F0A9EF-CB16-48D1-86C3-7C2F6BF72E5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5207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CB608-9C87-426A-B1AC-CC3FACC8A8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7ED6A1-4A09-4F14-8344-0AFA3DA53F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C438D3D-8543-4FC4-9714-F11F30524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9601D0-9F76-448D-9BFC-659061F61C19}"/>
              </a:ext>
            </a:extLst>
          </p:cNvPr>
          <p:cNvSpPr>
            <a:spLocks noGrp="1"/>
          </p:cNvSpPr>
          <p:nvPr>
            <p:ph type="dt" sz="half" idx="10"/>
          </p:nvPr>
        </p:nvSpPr>
        <p:spPr/>
        <p:txBody>
          <a:bodyPr/>
          <a:lstStyle/>
          <a:p>
            <a:fld id="{600E89F0-413F-4EF3-A3B9-E21D4D885350}" type="datetime1">
              <a:rPr lang="en-US" smtClean="0"/>
              <a:t>6/24/2019</a:t>
            </a:fld>
            <a:endParaRPr lang="en-US" dirty="0"/>
          </a:p>
        </p:txBody>
      </p:sp>
      <p:sp>
        <p:nvSpPr>
          <p:cNvPr id="6" name="Footer Placeholder 5">
            <a:extLst>
              <a:ext uri="{FF2B5EF4-FFF2-40B4-BE49-F238E27FC236}">
                <a16:creationId xmlns:a16="http://schemas.microsoft.com/office/drawing/2014/main" id="{44695AC0-8D82-4487-8C30-3F0D15BA390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EA5AB1-DC3C-4A56-9E89-FDD3AB378AE7}"/>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52520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ED76-9BD2-4B1D-B27E-DF41019C8E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1606C0C-75A0-4F7D-9452-5AF8A76E88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F9084A-DBDC-42A0-B527-5BB14CAC1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4DDF2C-19A5-436E-9112-85CAECF3AF01}"/>
              </a:ext>
            </a:extLst>
          </p:cNvPr>
          <p:cNvSpPr>
            <a:spLocks noGrp="1"/>
          </p:cNvSpPr>
          <p:nvPr>
            <p:ph type="dt" sz="half" idx="10"/>
          </p:nvPr>
        </p:nvSpPr>
        <p:spPr/>
        <p:txBody>
          <a:bodyPr/>
          <a:lstStyle/>
          <a:p>
            <a:fld id="{F14C0CDD-DDAC-4AF2-B1CB-DED0CAD7C638}" type="datetime1">
              <a:rPr lang="en-US" smtClean="0"/>
              <a:t>6/24/2019</a:t>
            </a:fld>
            <a:endParaRPr lang="en-US" dirty="0"/>
          </a:p>
        </p:txBody>
      </p:sp>
      <p:sp>
        <p:nvSpPr>
          <p:cNvPr id="6" name="Footer Placeholder 5">
            <a:extLst>
              <a:ext uri="{FF2B5EF4-FFF2-40B4-BE49-F238E27FC236}">
                <a16:creationId xmlns:a16="http://schemas.microsoft.com/office/drawing/2014/main" id="{45AAAEEE-D013-4894-8562-E419ACFFFA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41BF9F6-508B-4F13-B234-E5AA166C2ED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3739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C3347-F9E5-454E-AE59-C4A1A02459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030912-6D5F-4C49-A01A-479EF471B6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CE1EE6-3C03-40BF-8E84-19FA653A5F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F5509-BEE1-43A3-BE3D-1776336FF079}" type="datetime1">
              <a:rPr lang="en-US" smtClean="0"/>
              <a:t>6/24/2019</a:t>
            </a:fld>
            <a:endParaRPr lang="en-US" dirty="0"/>
          </a:p>
        </p:txBody>
      </p:sp>
      <p:sp>
        <p:nvSpPr>
          <p:cNvPr id="5" name="Footer Placeholder 4">
            <a:extLst>
              <a:ext uri="{FF2B5EF4-FFF2-40B4-BE49-F238E27FC236}">
                <a16:creationId xmlns:a16="http://schemas.microsoft.com/office/drawing/2014/main" id="{CB0B82E2-0C84-4C14-9323-11F8A5C709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82F7966-336D-40E3-8EB8-5B7DA7B359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324310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hyperlink" Target="https://www.google.co.uk/url?sa=i&amp;rct=j&amp;q=&amp;esrc=s&amp;source=images&amp;cd=&amp;cad=rja&amp;uact=8&amp;ved=2ahUKEwju4-iO3cXhAhUZAWMBHYuAD7cQjRx6BAgBEAU&amp;url=https://www.taliesinartscentre.co.uk/su-students-and-taliesin&amp;psig=AOvVaw2blhqSc7UTMTtU89TJZvCS&amp;ust=1554992631088477"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m.r.m.ward@Swansea.ac.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mailto:s.darra@swansea.ac.uk"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hyperlink" Target="mailto:Wendy.sunderland-evans@wales.nhs.uk" TargetMode="External"/><Relationship Id="rId5" Type="http://schemas.openxmlformats.org/officeDocument/2006/relationships/hyperlink" Target="mailto:Mike.davies5@Swansea.gov.uk" TargetMode="External"/><Relationship Id="rId4" Type="http://schemas.openxmlformats.org/officeDocument/2006/relationships/hyperlink" Target="mailto:m.r.m.ward@Swansea.ac.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hyperlink" Target="https://www.google.com/url?sa=i&amp;source=images&amp;cd=&amp;cad=rja&amp;uact=8&amp;ved=2ahUKEwic3qCz_rTbAhUIthQKHTkjD_8QjRx6BAgBEAU&amp;url=http://www.tuningintokids.org.au/event/tuning-teens-emotionally-intelligent-parenting-2/2014-02-11&amp;psig=AOvVaw2C068NlqLmSAcuEFqqcTpA&amp;ust=1528029162864445"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8699" y="1484416"/>
            <a:ext cx="9144000" cy="4378773"/>
          </a:xfrm>
        </p:spPr>
        <p:txBody>
          <a:bodyPr>
            <a:noAutofit/>
          </a:bodyPr>
          <a:lstStyle/>
          <a:p>
            <a:r>
              <a:rPr lang="en-US" sz="4800" dirty="0"/>
              <a:t/>
            </a:r>
            <a:br>
              <a:rPr lang="en-US" sz="4800" dirty="0"/>
            </a:br>
            <a:r>
              <a:rPr lang="en-US" sz="4800" dirty="0" smtClean="0"/>
              <a:t/>
            </a:r>
            <a:br>
              <a:rPr lang="en-US" sz="4800" dirty="0" smtClean="0"/>
            </a:br>
            <a:r>
              <a:rPr lang="en-US" sz="3600" dirty="0" smtClean="0"/>
              <a:t>Sally Roberts, Miranda Griffiths and Sam Jenkins</a:t>
            </a:r>
            <a:br>
              <a:rPr lang="en-US" sz="3600" dirty="0" smtClean="0"/>
            </a:br>
            <a:r>
              <a:rPr lang="en-US" sz="3600" dirty="0" smtClean="0"/>
              <a:t>Supporting </a:t>
            </a:r>
            <a:r>
              <a:rPr lang="en-US" sz="3600" dirty="0"/>
              <a:t>Pregnant Teenagers with Complex Social </a:t>
            </a:r>
            <a:r>
              <a:rPr lang="en-US" sz="3600" dirty="0" smtClean="0"/>
              <a:t>Factors</a:t>
            </a:r>
            <a:r>
              <a:rPr lang="en-US" sz="4800" dirty="0"/>
              <a:t/>
            </a:r>
            <a:br>
              <a:rPr lang="en-US" sz="4800" dirty="0"/>
            </a:br>
            <a:r>
              <a:rPr lang="en-US" sz="4800" dirty="0"/>
              <a:t/>
            </a:r>
            <a:br>
              <a:rPr lang="en-US" sz="4800" dirty="0"/>
            </a:br>
            <a:r>
              <a:rPr lang="en-US" sz="3600" dirty="0" smtClean="0">
                <a:cs typeface="Arial" panose="020B0604020202020204" pitchFamily="34" charset="0"/>
              </a:rPr>
              <a:t>Exploring </a:t>
            </a:r>
            <a:r>
              <a:rPr lang="en-US" sz="3600" dirty="0">
                <a:cs typeface="Arial" panose="020B0604020202020204" pitchFamily="34" charset="0"/>
              </a:rPr>
              <a:t>practices and experiences within the </a:t>
            </a:r>
            <a:br>
              <a:rPr lang="en-US" sz="3600" dirty="0">
                <a:cs typeface="Arial" panose="020B0604020202020204" pitchFamily="34" charset="0"/>
              </a:rPr>
            </a:br>
            <a:r>
              <a:rPr lang="en-US" sz="3600" dirty="0">
                <a:cs typeface="Arial" panose="020B0604020202020204" pitchFamily="34" charset="0"/>
              </a:rPr>
              <a:t>JIG-SO multiagency young families project</a:t>
            </a:r>
            <a:r>
              <a:rPr lang="en-US" sz="1400" b="1" dirty="0">
                <a:latin typeface="Arial" panose="020B0604020202020204" pitchFamily="34" charset="0"/>
                <a:cs typeface="Arial" panose="020B0604020202020204" pitchFamily="34" charset="0"/>
              </a:rPr>
              <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Study funded by the </a:t>
            </a:r>
            <a:r>
              <a:rPr lang="en-GB" sz="1400" b="1" dirty="0">
                <a:latin typeface="Arial" panose="020B0604020202020204" pitchFamily="34" charset="0"/>
                <a:cs typeface="Arial" panose="020B0604020202020204" pitchFamily="34" charset="0"/>
              </a:rPr>
              <a:t>Wales School for Social Care Research</a:t>
            </a:r>
            <a:r>
              <a:rPr lang="en-US" sz="1400" b="1" dirty="0">
                <a:latin typeface="Arial" panose="020B0604020202020204" pitchFamily="34" charset="0"/>
                <a:cs typeface="Arial" panose="020B0604020202020204" pitchFamily="34" charset="0"/>
              </a:rPr>
              <a:t/>
            </a:r>
            <a:br>
              <a:rPr lang="en-US" sz="1400" b="1" dirty="0">
                <a:latin typeface="Arial" panose="020B0604020202020204" pitchFamily="34" charset="0"/>
                <a:cs typeface="Arial" panose="020B0604020202020204" pitchFamily="34" charset="0"/>
              </a:rPr>
            </a:br>
            <a:endParaRPr lang="en-US" sz="1400" b="1" dirty="0">
              <a:latin typeface="Arial" panose="020B0604020202020204" pitchFamily="34" charset="0"/>
              <a:cs typeface="Arial" panose="020B0604020202020204" pitchFamily="34" charset="0"/>
            </a:endParaRPr>
          </a:p>
        </p:txBody>
      </p:sp>
      <p:sp>
        <p:nvSpPr>
          <p:cNvPr id="12" name="Slide Number Placeholder 11"/>
          <p:cNvSpPr>
            <a:spLocks noGrp="1"/>
          </p:cNvSpPr>
          <p:nvPr>
            <p:ph type="sldNum" sz="quarter" idx="12"/>
          </p:nvPr>
        </p:nvSpPr>
        <p:spPr/>
        <p:txBody>
          <a:bodyPr/>
          <a:lstStyle/>
          <a:p>
            <a:fld id="{6D22F896-40B5-4ADD-8801-0D06FADFA095}" type="slidenum">
              <a:rPr lang="en-US" smtClean="0"/>
              <a:t>1</a:t>
            </a:fld>
            <a:endParaRPr lang="en-US" dirty="0"/>
          </a:p>
        </p:txBody>
      </p:sp>
      <p:sp>
        <p:nvSpPr>
          <p:cNvPr id="11" name="Footer Placeholder 10">
            <a:extLst>
              <a:ext uri="{FF2B5EF4-FFF2-40B4-BE49-F238E27FC236}">
                <a16:creationId xmlns:a16="http://schemas.microsoft.com/office/drawing/2014/main" id="{AE87F0F7-B64F-4EB8-9D6D-EC8C14B1853B}"/>
              </a:ext>
            </a:extLst>
          </p:cNvPr>
          <p:cNvSpPr>
            <a:spLocks noGrp="1"/>
          </p:cNvSpPr>
          <p:nvPr>
            <p:ph type="ftr" sz="quarter" idx="11"/>
          </p:nvPr>
        </p:nvSpPr>
        <p:spPr/>
        <p:txBody>
          <a:bodyPr/>
          <a:lstStyle/>
          <a:p>
            <a:endParaRPr lang="en-US" dirty="0"/>
          </a:p>
        </p:txBody>
      </p:sp>
      <p:pic>
        <p:nvPicPr>
          <p:cNvPr id="16" name="Picture 15" descr="A screenshot of a social media post&#10;&#10;Description automatically generated">
            <a:extLst>
              <a:ext uri="{FF2B5EF4-FFF2-40B4-BE49-F238E27FC236}">
                <a16:creationId xmlns:a16="http://schemas.microsoft.com/office/drawing/2014/main" id="{B691078D-67CC-4F73-A39D-D1FEF7F786ED}"/>
              </a:ext>
            </a:extLst>
          </p:cNvPr>
          <p:cNvPicPr>
            <a:picLocks noChangeAspect="1"/>
          </p:cNvPicPr>
          <p:nvPr/>
        </p:nvPicPr>
        <p:blipFill rotWithShape="1">
          <a:blip r:embed="rId3"/>
          <a:srcRect l="22500" t="43541" r="23622" b="46399"/>
          <a:stretch/>
        </p:blipFill>
        <p:spPr>
          <a:xfrm>
            <a:off x="797124" y="6027576"/>
            <a:ext cx="10514011" cy="843806"/>
          </a:xfrm>
          <a:prstGeom prst="rect">
            <a:avLst/>
          </a:prstGeom>
        </p:spPr>
      </p:pic>
      <p:pic>
        <p:nvPicPr>
          <p:cNvPr id="20" name="Picture 19" descr="A close up of a sign&#10;&#10;Description automatically generated">
            <a:extLst>
              <a:ext uri="{FF2B5EF4-FFF2-40B4-BE49-F238E27FC236}">
                <a16:creationId xmlns:a16="http://schemas.microsoft.com/office/drawing/2014/main" id="{031DD223-A0A5-44F7-ACAE-A0481F7EC25B}"/>
              </a:ext>
            </a:extLst>
          </p:cNvPr>
          <p:cNvPicPr>
            <a:picLocks noChangeAspect="1"/>
          </p:cNvPicPr>
          <p:nvPr/>
        </p:nvPicPr>
        <p:blipFill>
          <a:blip r:embed="rId4"/>
          <a:stretch>
            <a:fillRect/>
          </a:stretch>
        </p:blipFill>
        <p:spPr>
          <a:xfrm>
            <a:off x="0" y="924987"/>
            <a:ext cx="2762655" cy="2220958"/>
          </a:xfrm>
          <a:prstGeom prst="rect">
            <a:avLst/>
          </a:prstGeom>
        </p:spPr>
      </p:pic>
    </p:spTree>
    <p:extLst>
      <p:ext uri="{BB962C8B-B14F-4D97-AF65-F5344CB8AC3E}">
        <p14:creationId xmlns:p14="http://schemas.microsoft.com/office/powerpoint/2010/main" val="4075081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EE5C6BA-FE2A-4C38-8D88-E70C06E54F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53E66F28-0926-4CFB-BDAB-646CAB184CB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470452" y="326441"/>
            <a:ext cx="5762171" cy="1454051"/>
          </a:xfrm>
        </p:spPr>
        <p:txBody>
          <a:bodyPr>
            <a:noAutofit/>
          </a:bodyPr>
          <a:lstStyle/>
          <a:p>
            <a:r>
              <a:rPr lang="en-US" sz="4000" u="sng" dirty="0">
                <a:solidFill>
                  <a:srgbClr val="000000"/>
                </a:solidFill>
                <a:cs typeface="Arial" panose="020B0604020202020204" pitchFamily="34" charset="0"/>
              </a:rPr>
              <a:t>Services who </a:t>
            </a:r>
            <a:r>
              <a:rPr lang="en-US" sz="4000" u="sng" dirty="0" smtClean="0">
                <a:solidFill>
                  <a:srgbClr val="000000"/>
                </a:solidFill>
                <a:cs typeface="Arial" panose="020B0604020202020204" pitchFamily="34" charset="0"/>
              </a:rPr>
              <a:t>we </a:t>
            </a:r>
            <a:r>
              <a:rPr lang="en-US" sz="4000" u="sng" smtClean="0">
                <a:solidFill>
                  <a:srgbClr val="000000"/>
                </a:solidFill>
                <a:cs typeface="Arial" panose="020B0604020202020204" pitchFamily="34" charset="0"/>
              </a:rPr>
              <a:t>work with to provide </a:t>
            </a:r>
            <a:r>
              <a:rPr lang="en-US" sz="4000" u="sng" dirty="0">
                <a:solidFill>
                  <a:srgbClr val="000000"/>
                </a:solidFill>
                <a:cs typeface="Arial" panose="020B0604020202020204" pitchFamily="34" charset="0"/>
              </a:rPr>
              <a:t>support to young families </a:t>
            </a:r>
          </a:p>
        </p:txBody>
      </p:sp>
      <p:sp>
        <p:nvSpPr>
          <p:cNvPr id="23"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Content Placeholder 10">
            <a:extLst>
              <a:ext uri="{FF2B5EF4-FFF2-40B4-BE49-F238E27FC236}">
                <a16:creationId xmlns:a16="http://schemas.microsoft.com/office/drawing/2014/main" id="{79F83545-437A-4459-968F-8AD25FDFCCB6}"/>
              </a:ext>
            </a:extLst>
          </p:cNvPr>
          <p:cNvPicPr>
            <a:picLocks noChangeAspect="1"/>
          </p:cNvPicPr>
          <p:nvPr/>
        </p:nvPicPr>
        <p:blipFill rotWithShape="1">
          <a:blip r:embed="rId3">
            <a:alphaModFix/>
          </a:blip>
          <a:srcRect r="1" b="15373"/>
          <a:stretch/>
        </p:blipFill>
        <p:spPr>
          <a:xfrm>
            <a:off x="6632714" y="1"/>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16" name="Content Placeholder 15">
            <a:extLst>
              <a:ext uri="{FF2B5EF4-FFF2-40B4-BE49-F238E27FC236}">
                <a16:creationId xmlns:a16="http://schemas.microsoft.com/office/drawing/2014/main" id="{4DB9BD8D-9170-4814-A0EC-CA7BBE5A6DDF}"/>
              </a:ext>
            </a:extLst>
          </p:cNvPr>
          <p:cNvSpPr>
            <a:spLocks noGrp="1"/>
          </p:cNvSpPr>
          <p:nvPr>
            <p:ph sz="quarter" idx="13"/>
          </p:nvPr>
        </p:nvSpPr>
        <p:spPr>
          <a:xfrm>
            <a:off x="320598" y="2257006"/>
            <a:ext cx="3541318" cy="4280763"/>
          </a:xfrm>
        </p:spPr>
        <p:txBody>
          <a:bodyPr anchor="ctr">
            <a:noAutofit/>
          </a:bodyPr>
          <a:lstStyle/>
          <a:p>
            <a:r>
              <a:rPr lang="en-US" sz="2000" dirty="0"/>
              <a:t>Midwifery services</a:t>
            </a:r>
            <a:endParaRPr lang="en-GB" sz="2000" dirty="0"/>
          </a:p>
          <a:p>
            <a:r>
              <a:rPr lang="en-US" sz="2000" dirty="0"/>
              <a:t>Health Visitors</a:t>
            </a:r>
            <a:endParaRPr lang="en-GB" sz="2000" dirty="0"/>
          </a:p>
          <a:p>
            <a:r>
              <a:rPr lang="en-US" sz="2000" dirty="0"/>
              <a:t>Integrated sexual health</a:t>
            </a:r>
            <a:endParaRPr lang="en-GB" sz="2000" dirty="0"/>
          </a:p>
          <a:p>
            <a:r>
              <a:rPr lang="en-US" sz="2000" dirty="0"/>
              <a:t>Perinatal Mental Health Services </a:t>
            </a:r>
            <a:endParaRPr lang="en-GB" sz="2000" dirty="0"/>
          </a:p>
          <a:p>
            <a:r>
              <a:rPr lang="en-US" sz="2000" dirty="0"/>
              <a:t>Social Services</a:t>
            </a:r>
            <a:endParaRPr lang="en-GB" sz="2000" dirty="0"/>
          </a:p>
          <a:p>
            <a:r>
              <a:rPr lang="en-US" sz="2000" dirty="0"/>
              <a:t>Action for Children (SAIL Project)</a:t>
            </a:r>
            <a:endParaRPr lang="en-GB" sz="2000" dirty="0"/>
          </a:p>
          <a:p>
            <a:r>
              <a:rPr lang="en-US" sz="2000" dirty="0"/>
              <a:t>Housing Department </a:t>
            </a:r>
            <a:endParaRPr lang="en-GB" sz="2000" dirty="0"/>
          </a:p>
          <a:p>
            <a:r>
              <a:rPr lang="en-US" sz="2000" dirty="0"/>
              <a:t>Tenancy Support</a:t>
            </a:r>
            <a:endParaRPr lang="en-GB" sz="2000" dirty="0"/>
          </a:p>
          <a:p>
            <a:r>
              <a:rPr lang="en-US" sz="2000" dirty="0"/>
              <a:t>Bays Project</a:t>
            </a:r>
            <a:endParaRPr lang="en-GB" sz="2000" dirty="0"/>
          </a:p>
          <a:p>
            <a:pPr marL="0" indent="0">
              <a:buNone/>
            </a:pPr>
            <a:endParaRPr lang="en-US" sz="2000" dirty="0">
              <a:solidFill>
                <a:srgbClr val="000000"/>
              </a:solidFill>
            </a:endParaRPr>
          </a:p>
        </p:txBody>
      </p:sp>
      <p:sp>
        <p:nvSpPr>
          <p:cNvPr id="25"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274AC888-26B0-4B33-82BB-7F315BA4E46D}"/>
              </a:ext>
            </a:extLst>
          </p:cNvPr>
          <p:cNvPicPr>
            <a:picLocks noChangeAspect="1"/>
          </p:cNvPicPr>
          <p:nvPr/>
        </p:nvPicPr>
        <p:blipFill rotWithShape="1">
          <a:blip r:embed="rId4">
            <a:alphaModFix/>
            <a:extLst/>
          </a:blip>
          <a:srcRect t="9938" r="3" b="11168"/>
          <a:stretch/>
        </p:blipFill>
        <p:spPr>
          <a:xfrm>
            <a:off x="7308642" y="3014659"/>
            <a:ext cx="4883358" cy="3852815"/>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
        <p:nvSpPr>
          <p:cNvPr id="5" name="Slide Number Placeholder 4"/>
          <p:cNvSpPr>
            <a:spLocks noGrp="1"/>
          </p:cNvSpPr>
          <p:nvPr>
            <p:ph type="sldNum" sz="quarter" idx="12"/>
          </p:nvPr>
        </p:nvSpPr>
        <p:spPr>
          <a:xfrm>
            <a:off x="10825930" y="6223702"/>
            <a:ext cx="570728" cy="314067"/>
          </a:xfrm>
        </p:spPr>
        <p:txBody>
          <a:bodyPr>
            <a:normAutofit/>
          </a:bodyPr>
          <a:lstStyle/>
          <a:p>
            <a:pPr>
              <a:spcAft>
                <a:spcPts val="600"/>
              </a:spcAft>
            </a:pPr>
            <a:fld id="{6D22F896-40B5-4ADD-8801-0D06FADFA095}" type="slidenum">
              <a:rPr lang="en-US" sz="1100">
                <a:solidFill>
                  <a:srgbClr val="FFFFFF"/>
                </a:solidFill>
              </a:rPr>
              <a:pPr>
                <a:spcAft>
                  <a:spcPts val="600"/>
                </a:spcAft>
              </a:pPr>
              <a:t>10</a:t>
            </a:fld>
            <a:endParaRPr lang="en-US" sz="1100">
              <a:solidFill>
                <a:srgbClr val="FFFFFF"/>
              </a:solidFill>
            </a:endParaRPr>
          </a:p>
        </p:txBody>
      </p:sp>
      <p:sp>
        <p:nvSpPr>
          <p:cNvPr id="20" name="Content Placeholder 15">
            <a:extLst>
              <a:ext uri="{FF2B5EF4-FFF2-40B4-BE49-F238E27FC236}">
                <a16:creationId xmlns:a16="http://schemas.microsoft.com/office/drawing/2014/main" id="{F0F0D3E8-50B9-45A3-8777-9D7EAAE580D2}"/>
              </a:ext>
            </a:extLst>
          </p:cNvPr>
          <p:cNvSpPr txBox="1">
            <a:spLocks/>
          </p:cNvSpPr>
          <p:nvPr/>
        </p:nvSpPr>
        <p:spPr>
          <a:xfrm>
            <a:off x="3351538" y="2344382"/>
            <a:ext cx="3810499" cy="4420780"/>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Info Nation </a:t>
            </a:r>
            <a:endParaRPr lang="en-GB" sz="2200" dirty="0"/>
          </a:p>
          <a:p>
            <a:r>
              <a:rPr lang="en-US" sz="2200" dirty="0"/>
              <a:t>Welfare Rights</a:t>
            </a:r>
            <a:endParaRPr lang="en-GB" sz="2200" dirty="0"/>
          </a:p>
          <a:p>
            <a:r>
              <a:rPr lang="en-US" sz="2200" dirty="0"/>
              <a:t>Pace project</a:t>
            </a:r>
            <a:endParaRPr lang="en-GB" sz="2200" dirty="0"/>
          </a:p>
          <a:p>
            <a:r>
              <a:rPr lang="en-US" sz="2200" dirty="0"/>
              <a:t>Domestic Abuse Services </a:t>
            </a:r>
            <a:endParaRPr lang="en-GB" sz="2200" dirty="0"/>
          </a:p>
          <a:p>
            <a:r>
              <a:rPr lang="en-US" sz="2200" dirty="0"/>
              <a:t>South Wales Police</a:t>
            </a:r>
            <a:endParaRPr lang="en-GB" sz="2200" dirty="0"/>
          </a:p>
          <a:p>
            <a:r>
              <a:rPr lang="en-US" sz="2200" dirty="0" err="1"/>
              <a:t>Barod</a:t>
            </a:r>
            <a:endParaRPr lang="en-GB" sz="2200" dirty="0"/>
          </a:p>
          <a:p>
            <a:r>
              <a:rPr lang="en-US" sz="2200" dirty="0"/>
              <a:t>Communities for Work</a:t>
            </a:r>
            <a:endParaRPr lang="en-GB" sz="2200" dirty="0"/>
          </a:p>
          <a:p>
            <a:r>
              <a:rPr lang="en-US" sz="2200" dirty="0"/>
              <a:t>Family Wellbeing Team</a:t>
            </a:r>
            <a:endParaRPr lang="en-GB" sz="2200" dirty="0"/>
          </a:p>
          <a:p>
            <a:r>
              <a:rPr lang="en-US" sz="2200" dirty="0"/>
              <a:t>Family Partnership Team</a:t>
            </a:r>
            <a:endParaRPr lang="en-GB" sz="2200" dirty="0"/>
          </a:p>
          <a:p>
            <a:r>
              <a:rPr lang="en-US" sz="2200" dirty="0"/>
              <a:t>Family Intervention Team</a:t>
            </a:r>
            <a:endParaRPr lang="en-GB" sz="2200" dirty="0"/>
          </a:p>
          <a:p>
            <a:r>
              <a:rPr lang="en-US" sz="2200" dirty="0"/>
              <a:t>Foodbanks  </a:t>
            </a:r>
            <a:endParaRPr lang="en-GB" sz="2200" dirty="0"/>
          </a:p>
          <a:p>
            <a:r>
              <a:rPr lang="en-US" sz="2200" dirty="0"/>
              <a:t>List not exhaustive</a:t>
            </a:r>
            <a:endParaRPr lang="en-GB" sz="2200" dirty="0"/>
          </a:p>
          <a:p>
            <a:pPr marL="0" indent="0">
              <a:buNone/>
            </a:pPr>
            <a:endParaRPr lang="en-GB" dirty="0"/>
          </a:p>
        </p:txBody>
      </p:sp>
    </p:spTree>
    <p:extLst>
      <p:ext uri="{BB962C8B-B14F-4D97-AF65-F5344CB8AC3E}">
        <p14:creationId xmlns:p14="http://schemas.microsoft.com/office/powerpoint/2010/main" val="1345700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sz="4800" b="1" u="sng" dirty="0">
                <a:solidFill>
                  <a:srgbClr val="FFFFFF"/>
                </a:solidFill>
                <a:cs typeface="Arial" panose="020B0604020202020204" pitchFamily="34" charset="0"/>
              </a:rPr>
              <a:t>Outcomes in JIG-SO</a:t>
            </a:r>
          </a:p>
        </p:txBody>
      </p:sp>
      <p:sp>
        <p:nvSpPr>
          <p:cNvPr id="3" name="Content Placeholder 2"/>
          <p:cNvSpPr>
            <a:spLocks noGrp="1"/>
          </p:cNvSpPr>
          <p:nvPr>
            <p:ph sz="quarter" idx="13"/>
          </p:nvPr>
        </p:nvSpPr>
        <p:spPr>
          <a:xfrm>
            <a:off x="5900737" y="771525"/>
            <a:ext cx="5857875" cy="6232525"/>
          </a:xfrm>
        </p:spPr>
        <p:txBody>
          <a:bodyPr anchor="ctr">
            <a:normAutofit/>
          </a:bodyPr>
          <a:lstStyle/>
          <a:p>
            <a:pPr marL="0" indent="0">
              <a:buNone/>
            </a:pPr>
            <a:r>
              <a:rPr lang="en-GB" sz="2200" b="1" dirty="0">
                <a:solidFill>
                  <a:srgbClr val="000000"/>
                </a:solidFill>
              </a:rPr>
              <a:t>Collaborative working </a:t>
            </a:r>
            <a:r>
              <a:rPr lang="en-GB" sz="2200" dirty="0">
                <a:solidFill>
                  <a:srgbClr val="000000"/>
                </a:solidFill>
              </a:rPr>
              <a:t>with social services resulted in:</a:t>
            </a:r>
          </a:p>
          <a:p>
            <a:pPr marL="0" indent="0">
              <a:buNone/>
            </a:pPr>
            <a:endParaRPr lang="en-GB" sz="2200" dirty="0">
              <a:solidFill>
                <a:srgbClr val="000000"/>
              </a:solidFill>
            </a:endParaRPr>
          </a:p>
          <a:p>
            <a:pPr marL="0" indent="0">
              <a:buNone/>
            </a:pPr>
            <a:r>
              <a:rPr lang="en-GB" sz="2200" b="1" dirty="0">
                <a:solidFill>
                  <a:srgbClr val="000000"/>
                </a:solidFill>
              </a:rPr>
              <a:t>151</a:t>
            </a:r>
            <a:r>
              <a:rPr lang="en-GB" sz="2200" dirty="0">
                <a:solidFill>
                  <a:srgbClr val="000000"/>
                </a:solidFill>
              </a:rPr>
              <a:t> of the families were open to Social Services (2017/18)</a:t>
            </a:r>
          </a:p>
          <a:p>
            <a:pPr marL="0" indent="0">
              <a:buNone/>
            </a:pPr>
            <a:endParaRPr lang="en-GB" sz="2200" dirty="0">
              <a:solidFill>
                <a:srgbClr val="000000"/>
              </a:solidFill>
            </a:endParaRPr>
          </a:p>
          <a:p>
            <a:r>
              <a:rPr lang="en-GB" sz="2200" dirty="0">
                <a:solidFill>
                  <a:srgbClr val="000000"/>
                </a:solidFill>
              </a:rPr>
              <a:t>Families engaged </a:t>
            </a:r>
            <a:r>
              <a:rPr lang="en-GB" sz="2200" b="1" dirty="0">
                <a:solidFill>
                  <a:srgbClr val="000000"/>
                </a:solidFill>
              </a:rPr>
              <a:t>132</a:t>
            </a:r>
            <a:r>
              <a:rPr lang="en-GB" sz="2200" dirty="0">
                <a:solidFill>
                  <a:srgbClr val="000000"/>
                </a:solidFill>
              </a:rPr>
              <a:t> </a:t>
            </a:r>
            <a:br>
              <a:rPr lang="en-GB" sz="2200" dirty="0">
                <a:solidFill>
                  <a:srgbClr val="000000"/>
                </a:solidFill>
              </a:rPr>
            </a:br>
            <a:r>
              <a:rPr lang="en-GB" sz="2200" dirty="0">
                <a:solidFill>
                  <a:srgbClr val="000000"/>
                </a:solidFill>
              </a:rPr>
              <a:t>of that 132 – </a:t>
            </a:r>
            <a:r>
              <a:rPr lang="en-GB" sz="2200" b="1" dirty="0">
                <a:solidFill>
                  <a:srgbClr val="000000"/>
                </a:solidFill>
              </a:rPr>
              <a:t>15</a:t>
            </a:r>
            <a:r>
              <a:rPr lang="en-GB" sz="2200" dirty="0">
                <a:solidFill>
                  <a:srgbClr val="000000"/>
                </a:solidFill>
              </a:rPr>
              <a:t> were removed =</a:t>
            </a:r>
            <a:r>
              <a:rPr lang="en-GB" sz="2200" b="1" dirty="0">
                <a:solidFill>
                  <a:srgbClr val="000000"/>
                </a:solidFill>
              </a:rPr>
              <a:t> 11%</a:t>
            </a:r>
            <a:endParaRPr lang="en-GB" sz="2200" dirty="0">
              <a:solidFill>
                <a:srgbClr val="000000"/>
              </a:solidFill>
            </a:endParaRPr>
          </a:p>
          <a:p>
            <a:r>
              <a:rPr lang="en-GB" sz="2200" dirty="0">
                <a:solidFill>
                  <a:srgbClr val="000000"/>
                </a:solidFill>
              </a:rPr>
              <a:t>Families not engaging </a:t>
            </a:r>
            <a:r>
              <a:rPr lang="en-GB" sz="2200" b="1" dirty="0">
                <a:solidFill>
                  <a:srgbClr val="000000"/>
                </a:solidFill>
              </a:rPr>
              <a:t>19</a:t>
            </a:r>
            <a:r>
              <a:rPr lang="en-GB" sz="2200" dirty="0">
                <a:solidFill>
                  <a:srgbClr val="000000"/>
                </a:solidFill>
              </a:rPr>
              <a:t> </a:t>
            </a:r>
            <a:br>
              <a:rPr lang="en-GB" sz="2200" dirty="0">
                <a:solidFill>
                  <a:srgbClr val="000000"/>
                </a:solidFill>
              </a:rPr>
            </a:br>
            <a:r>
              <a:rPr lang="en-GB" sz="2200" dirty="0">
                <a:solidFill>
                  <a:srgbClr val="000000"/>
                </a:solidFill>
              </a:rPr>
              <a:t>of that 19 – </a:t>
            </a:r>
            <a:r>
              <a:rPr lang="en-GB" sz="2200" b="1" dirty="0">
                <a:solidFill>
                  <a:srgbClr val="000000"/>
                </a:solidFill>
              </a:rPr>
              <a:t>15</a:t>
            </a:r>
            <a:r>
              <a:rPr lang="en-GB" sz="2200" dirty="0">
                <a:solidFill>
                  <a:srgbClr val="000000"/>
                </a:solidFill>
              </a:rPr>
              <a:t> were removed =</a:t>
            </a:r>
            <a:r>
              <a:rPr lang="en-GB" sz="2200" b="1" dirty="0">
                <a:solidFill>
                  <a:srgbClr val="000000"/>
                </a:solidFill>
              </a:rPr>
              <a:t> 79%</a:t>
            </a:r>
            <a:endParaRPr lang="en-GB" sz="2200" dirty="0">
              <a:solidFill>
                <a:srgbClr val="000000"/>
              </a:solidFill>
            </a:endParaRPr>
          </a:p>
          <a:p>
            <a:pPr marL="0" indent="0">
              <a:buNone/>
            </a:pPr>
            <a:endParaRPr lang="en-GB" sz="2200" dirty="0">
              <a:solidFill>
                <a:srgbClr val="000000"/>
              </a:solidFill>
            </a:endParaRPr>
          </a:p>
          <a:p>
            <a:r>
              <a:rPr lang="en-GB" sz="2200" b="1" dirty="0" smtClean="0">
                <a:solidFill>
                  <a:srgbClr val="000000"/>
                </a:solidFill>
              </a:rPr>
              <a:t>64</a:t>
            </a:r>
            <a:r>
              <a:rPr lang="en-GB" sz="2200" dirty="0" smtClean="0">
                <a:solidFill>
                  <a:srgbClr val="000000"/>
                </a:solidFill>
              </a:rPr>
              <a:t> </a:t>
            </a:r>
            <a:r>
              <a:rPr lang="en-GB" sz="2200" dirty="0">
                <a:solidFill>
                  <a:srgbClr val="000000"/>
                </a:solidFill>
              </a:rPr>
              <a:t>children coming off the child protection register</a:t>
            </a:r>
          </a:p>
          <a:p>
            <a:r>
              <a:rPr lang="en-GB" sz="2200" b="1" dirty="0" smtClean="0">
                <a:solidFill>
                  <a:srgbClr val="000000"/>
                </a:solidFill>
              </a:rPr>
              <a:t>85</a:t>
            </a:r>
            <a:r>
              <a:rPr lang="en-GB" sz="2200" dirty="0" smtClean="0">
                <a:solidFill>
                  <a:srgbClr val="000000"/>
                </a:solidFill>
              </a:rPr>
              <a:t> </a:t>
            </a:r>
            <a:r>
              <a:rPr lang="en-GB" sz="2200" dirty="0">
                <a:solidFill>
                  <a:srgbClr val="000000"/>
                </a:solidFill>
              </a:rPr>
              <a:t>closed to social services.</a:t>
            </a:r>
          </a:p>
          <a:p>
            <a:endParaRPr lang="en-GB" sz="2200" dirty="0">
              <a:solidFill>
                <a:srgbClr val="000000"/>
              </a:solidFill>
            </a:endParaRPr>
          </a:p>
          <a:p>
            <a:endParaRPr lang="en-US" sz="2200" dirty="0">
              <a:solidFill>
                <a:srgbClr val="000000"/>
              </a:solidFill>
            </a:endParaRPr>
          </a:p>
        </p:txBody>
      </p:sp>
      <p:sp>
        <p:nvSpPr>
          <p:cNvPr id="5" name="Slide Number Placeholder 4"/>
          <p:cNvSpPr>
            <a:spLocks noGrp="1"/>
          </p:cNvSpPr>
          <p:nvPr>
            <p:ph type="sldNum" sz="quarter" idx="12"/>
          </p:nvPr>
        </p:nvSpPr>
        <p:spPr>
          <a:xfrm>
            <a:off x="10825930" y="6223702"/>
            <a:ext cx="570728" cy="314067"/>
          </a:xfrm>
        </p:spPr>
        <p:txBody>
          <a:bodyPr>
            <a:normAutofit/>
          </a:bodyPr>
          <a:lstStyle/>
          <a:p>
            <a:pPr>
              <a:spcAft>
                <a:spcPts val="600"/>
              </a:spcAft>
            </a:pPr>
            <a:fld id="{6D22F896-40B5-4ADD-8801-0D06FADFA095}" type="slidenum">
              <a:rPr lang="en-US" sz="1000">
                <a:solidFill>
                  <a:srgbClr val="898989"/>
                </a:solidFill>
              </a:rPr>
              <a:pPr>
                <a:spcAft>
                  <a:spcPts val="600"/>
                </a:spcAft>
              </a:pPr>
              <a:t>11</a:t>
            </a:fld>
            <a:endParaRPr lang="en-US" sz="1000">
              <a:solidFill>
                <a:srgbClr val="898989"/>
              </a:solidFill>
            </a:endParaRPr>
          </a:p>
        </p:txBody>
      </p:sp>
    </p:spTree>
    <p:extLst>
      <p:ext uri="{BB962C8B-B14F-4D97-AF65-F5344CB8AC3E}">
        <p14:creationId xmlns:p14="http://schemas.microsoft.com/office/powerpoint/2010/main" val="180100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E09615D-24FD-4086-87D4-3BC6FF4383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0"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2CD1987F-8813-4F4A-BE57-BB00FB4F081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6738267" y="177922"/>
            <a:ext cx="4333814" cy="1454051"/>
          </a:xfrm>
        </p:spPr>
        <p:txBody>
          <a:bodyPr>
            <a:normAutofit/>
          </a:bodyPr>
          <a:lstStyle/>
          <a:p>
            <a:r>
              <a:rPr lang="en-US" sz="4000" u="sng" dirty="0">
                <a:solidFill>
                  <a:srgbClr val="000000"/>
                </a:solidFill>
                <a:cs typeface="Arial" panose="020B0604020202020204" pitchFamily="34" charset="0"/>
              </a:rPr>
              <a:t>Cost avoidance</a:t>
            </a:r>
          </a:p>
        </p:txBody>
      </p:sp>
      <p:sp>
        <p:nvSpPr>
          <p:cNvPr id="31" name="Freeform 67">
            <a:extLst>
              <a:ext uri="{FF2B5EF4-FFF2-40B4-BE49-F238E27FC236}">
                <a16:creationId xmlns:a16="http://schemas.microsoft.com/office/drawing/2014/main" id="{68C00EAE-4816-44D0-8DA9-3F070179BA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0" y="4153036"/>
            <a:ext cx="3242130" cy="2704964"/>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Oval 32">
            <a:extLst>
              <a:ext uri="{FF2B5EF4-FFF2-40B4-BE49-F238E27FC236}">
                <a16:creationId xmlns:a16="http://schemas.microsoft.com/office/drawing/2014/main" id="{D5391212-5277-4C05-9E96-E724C9611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3375971" y="2816635"/>
            <a:ext cx="2865340" cy="2865340"/>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5">
            <a:extLst>
              <a:ext uri="{FF2B5EF4-FFF2-40B4-BE49-F238E27FC236}">
                <a16:creationId xmlns:a16="http://schemas.microsoft.com/office/drawing/2014/main" id="{0B331F10-0144-4133-AB48-EDEFB35465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1" y="1"/>
            <a:ext cx="4090921" cy="3465906"/>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close up of several top&#10;&#10;Description automatically generated">
            <a:extLst>
              <a:ext uri="{FF2B5EF4-FFF2-40B4-BE49-F238E27FC236}">
                <a16:creationId xmlns:a16="http://schemas.microsoft.com/office/drawing/2014/main" id="{AE7169EF-C44F-45C3-91FF-3CAD9BFD14EA}"/>
              </a:ext>
            </a:extLst>
          </p:cNvPr>
          <p:cNvPicPr>
            <a:picLocks noChangeAspect="1"/>
          </p:cNvPicPr>
          <p:nvPr/>
        </p:nvPicPr>
        <p:blipFill rotWithShape="1">
          <a:blip r:embed="rId3">
            <a:alphaModFix/>
            <a:extLst/>
          </a:blip>
          <a:srcRect l="9322" r="9977" b="4"/>
          <a:stretch/>
        </p:blipFill>
        <p:spPr>
          <a:xfrm>
            <a:off x="20" y="4310923"/>
            <a:ext cx="3083422" cy="2547077"/>
          </a:xfrm>
          <a:custGeom>
            <a:avLst/>
            <a:gdLst>
              <a:gd name="connsiteX0" fmla="*/ 1464476 w 3083442"/>
              <a:gd name="connsiteY0" fmla="*/ 0 h 2547077"/>
              <a:gd name="connsiteX1" fmla="*/ 3083442 w 3083442"/>
              <a:gd name="connsiteY1" fmla="*/ 1618966 h 2547077"/>
              <a:gd name="connsiteX2" fmla="*/ 2806948 w 3083442"/>
              <a:gd name="connsiteY2" fmla="*/ 2524145 h 2547077"/>
              <a:gd name="connsiteX3" fmla="*/ 2789800 w 3083442"/>
              <a:gd name="connsiteY3" fmla="*/ 2547077 h 2547077"/>
              <a:gd name="connsiteX4" fmla="*/ 139152 w 3083442"/>
              <a:gd name="connsiteY4" fmla="*/ 2547077 h 2547077"/>
              <a:gd name="connsiteX5" fmla="*/ 122004 w 3083442"/>
              <a:gd name="connsiteY5" fmla="*/ 2524145 h 2547077"/>
              <a:gd name="connsiteX6" fmla="*/ 40911 w 3083442"/>
              <a:gd name="connsiteY6" fmla="*/ 2390661 h 2547077"/>
              <a:gd name="connsiteX7" fmla="*/ 0 w 3083442"/>
              <a:gd name="connsiteY7" fmla="*/ 2305737 h 2547077"/>
              <a:gd name="connsiteX8" fmla="*/ 0 w 3083442"/>
              <a:gd name="connsiteY8" fmla="*/ 932195 h 2547077"/>
              <a:gd name="connsiteX9" fmla="*/ 40911 w 3083442"/>
              <a:gd name="connsiteY9" fmla="*/ 847271 h 2547077"/>
              <a:gd name="connsiteX10" fmla="*/ 1464476 w 3083442"/>
              <a:gd name="connsiteY10" fmla="*/ 0 h 254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effectLst>
            <a:softEdge rad="0"/>
          </a:effectLst>
        </p:spPr>
      </p:pic>
      <p:sp>
        <p:nvSpPr>
          <p:cNvPr id="5" name="Slide Number Placeholder 4"/>
          <p:cNvSpPr>
            <a:spLocks noGrp="1"/>
          </p:cNvSpPr>
          <p:nvPr>
            <p:ph type="sldNum" sz="quarter" idx="12"/>
          </p:nvPr>
        </p:nvSpPr>
        <p:spPr>
          <a:xfrm>
            <a:off x="10825930" y="6223702"/>
            <a:ext cx="570728" cy="314067"/>
          </a:xfrm>
        </p:spPr>
        <p:txBody>
          <a:bodyPr>
            <a:normAutofit/>
          </a:bodyPr>
          <a:lstStyle/>
          <a:p>
            <a:pPr>
              <a:spcAft>
                <a:spcPts val="600"/>
              </a:spcAft>
            </a:pPr>
            <a:fld id="{6D22F896-40B5-4ADD-8801-0D06FADFA095}" type="slidenum">
              <a:rPr lang="en-US" sz="1100">
                <a:solidFill>
                  <a:srgbClr val="898989"/>
                </a:solidFill>
              </a:rPr>
              <a:pPr>
                <a:spcAft>
                  <a:spcPts val="600"/>
                </a:spcAft>
              </a:pPr>
              <a:t>12</a:t>
            </a:fld>
            <a:endParaRPr lang="en-US" sz="1100">
              <a:solidFill>
                <a:srgbClr val="898989"/>
              </a:solidFill>
            </a:endParaRPr>
          </a:p>
        </p:txBody>
      </p:sp>
      <p:pic>
        <p:nvPicPr>
          <p:cNvPr id="6" name="Picture 5"/>
          <p:cNvPicPr>
            <a:picLocks noChangeAspect="1"/>
          </p:cNvPicPr>
          <p:nvPr/>
        </p:nvPicPr>
        <p:blipFill rotWithShape="1">
          <a:blip r:embed="rId4">
            <a:alphaModFix/>
            <a:extLst/>
          </a:blip>
          <a:srcRect r="1" b="1"/>
          <a:stretch/>
        </p:blipFill>
        <p:spPr>
          <a:xfrm>
            <a:off x="3532736" y="2984162"/>
            <a:ext cx="2555402" cy="2555402"/>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9" name="Picture 8" descr="A close up of a sign&#10;&#10;Description automatically generated">
            <a:extLst>
              <a:ext uri="{FF2B5EF4-FFF2-40B4-BE49-F238E27FC236}">
                <a16:creationId xmlns:a16="http://schemas.microsoft.com/office/drawing/2014/main" id="{F68F38A2-F270-4376-8EB8-259C8BF90878}"/>
              </a:ext>
            </a:extLst>
          </p:cNvPr>
          <p:cNvPicPr>
            <a:picLocks noChangeAspect="1"/>
          </p:cNvPicPr>
          <p:nvPr/>
        </p:nvPicPr>
        <p:blipFill rotWithShape="1">
          <a:blip r:embed="rId5">
            <a:alphaModFix/>
            <a:extLst/>
          </a:blip>
          <a:srcRect r="4463" b="-1"/>
          <a:stretch/>
        </p:blipFill>
        <p:spPr>
          <a:xfrm>
            <a:off x="1" y="-1"/>
            <a:ext cx="3943111" cy="3318096"/>
          </a:xfrm>
          <a:custGeom>
            <a:avLst/>
            <a:gdLst>
              <a:gd name="connsiteX0" fmla="*/ 73119 w 3943111"/>
              <a:gd name="connsiteY0" fmla="*/ 0 h 3318096"/>
              <a:gd name="connsiteX1" fmla="*/ 3572026 w 3943111"/>
              <a:gd name="connsiteY1" fmla="*/ 0 h 3318096"/>
              <a:gd name="connsiteX2" fmla="*/ 3580957 w 3943111"/>
              <a:gd name="connsiteY2" fmla="*/ 11944 h 3318096"/>
              <a:gd name="connsiteX3" fmla="*/ 3943111 w 3943111"/>
              <a:gd name="connsiteY3" fmla="*/ 1197557 h 3318096"/>
              <a:gd name="connsiteX4" fmla="*/ 1822572 w 3943111"/>
              <a:gd name="connsiteY4" fmla="*/ 3318096 h 3318096"/>
              <a:gd name="connsiteX5" fmla="*/ 64188 w 3943111"/>
              <a:gd name="connsiteY5" fmla="*/ 2383171 h 3318096"/>
              <a:gd name="connsiteX6" fmla="*/ 0 w 3943111"/>
              <a:gd name="connsiteY6" fmla="*/ 2277515 h 3318096"/>
              <a:gd name="connsiteX7" fmla="*/ 0 w 3943111"/>
              <a:gd name="connsiteY7" fmla="*/ 117600 h 3318096"/>
              <a:gd name="connsiteX8" fmla="*/ 64188 w 3943111"/>
              <a:gd name="connsiteY8" fmla="*/ 11944 h 331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effectLst>
            <a:softEdge rad="0"/>
          </a:effectLst>
        </p:spPr>
      </p:pic>
      <p:sp>
        <p:nvSpPr>
          <p:cNvPr id="3" name="Content Placeholder 2"/>
          <p:cNvSpPr>
            <a:spLocks noGrp="1"/>
          </p:cNvSpPr>
          <p:nvPr>
            <p:ph sz="quarter" idx="13"/>
          </p:nvPr>
        </p:nvSpPr>
        <p:spPr>
          <a:xfrm>
            <a:off x="6519287" y="1575895"/>
            <a:ext cx="5279414" cy="4647807"/>
          </a:xfrm>
        </p:spPr>
        <p:txBody>
          <a:bodyPr anchor="ctr">
            <a:normAutofit fontScale="92500" lnSpcReduction="20000"/>
          </a:bodyPr>
          <a:lstStyle/>
          <a:p>
            <a:pPr marL="0" indent="0">
              <a:buNone/>
            </a:pPr>
            <a:r>
              <a:rPr lang="en-GB" sz="2100" dirty="0">
                <a:solidFill>
                  <a:srgbClr val="000000"/>
                </a:solidFill>
                <a:cs typeface="Arial" panose="020B0604020202020204" pitchFamily="34" charset="0"/>
              </a:rPr>
              <a:t>8 randomly selected cases: </a:t>
            </a:r>
            <a:r>
              <a:rPr lang="en-GB" sz="2100" dirty="0" smtClean="0">
                <a:solidFill>
                  <a:srgbClr val="000000"/>
                </a:solidFill>
                <a:cs typeface="Arial" panose="020B0604020202020204" pitchFamily="34" charset="0"/>
              </a:rPr>
              <a:t> using the </a:t>
            </a:r>
            <a:r>
              <a:rPr lang="en-GB" sz="2100" dirty="0" err="1" smtClean="0">
                <a:solidFill>
                  <a:srgbClr val="000000"/>
                </a:solidFill>
                <a:cs typeface="Arial" panose="020B0604020202020204" pitchFamily="34" charset="0"/>
              </a:rPr>
              <a:t>Wavehill</a:t>
            </a:r>
            <a:r>
              <a:rPr lang="en-GB" sz="2100" dirty="0" smtClean="0">
                <a:solidFill>
                  <a:srgbClr val="000000"/>
                </a:solidFill>
                <a:cs typeface="Arial" panose="020B0604020202020204" pitchFamily="34" charset="0"/>
              </a:rPr>
              <a:t> cost avoidance tool made for Families First funded projects in Wales.  </a:t>
            </a:r>
            <a:endParaRPr lang="en-GB" sz="2100" dirty="0">
              <a:solidFill>
                <a:srgbClr val="000000"/>
              </a:solidFill>
              <a:cs typeface="Arial" panose="020B0604020202020204" pitchFamily="34" charset="0"/>
            </a:endParaRPr>
          </a:p>
          <a:p>
            <a:pPr marL="0" indent="0">
              <a:buNone/>
            </a:pPr>
            <a:endParaRPr lang="en-GB" sz="2100" dirty="0">
              <a:solidFill>
                <a:srgbClr val="000000"/>
              </a:solidFill>
              <a:cs typeface="Arial" panose="020B0604020202020204" pitchFamily="34" charset="0"/>
            </a:endParaRPr>
          </a:p>
          <a:p>
            <a:r>
              <a:rPr lang="en-GB" sz="2100" b="1" dirty="0">
                <a:solidFill>
                  <a:srgbClr val="000000"/>
                </a:solidFill>
                <a:cs typeface="Arial" panose="020B0604020202020204" pitchFamily="34" charset="0"/>
              </a:rPr>
              <a:t>£8,783 </a:t>
            </a:r>
            <a:r>
              <a:rPr lang="en-GB" sz="2100" dirty="0">
                <a:solidFill>
                  <a:srgbClr val="000000"/>
                </a:solidFill>
                <a:cs typeface="Arial" panose="020B0604020202020204" pitchFamily="34" charset="0"/>
              </a:rPr>
              <a:t>– potential net cost avoided per case, per annum</a:t>
            </a:r>
          </a:p>
          <a:p>
            <a:endParaRPr lang="en-GB" sz="2100" dirty="0">
              <a:solidFill>
                <a:srgbClr val="000000"/>
              </a:solidFill>
              <a:cs typeface="Arial" panose="020B0604020202020204" pitchFamily="34" charset="0"/>
            </a:endParaRPr>
          </a:p>
          <a:p>
            <a:pPr marL="0" indent="0">
              <a:buNone/>
            </a:pPr>
            <a:r>
              <a:rPr lang="en-GB" sz="2100" dirty="0">
                <a:solidFill>
                  <a:srgbClr val="000000"/>
                </a:solidFill>
                <a:cs typeface="Arial" panose="020B0604020202020204" pitchFamily="34" charset="0"/>
              </a:rPr>
              <a:t>This equates to an average of:</a:t>
            </a:r>
          </a:p>
          <a:p>
            <a:pPr marL="0" indent="0">
              <a:buNone/>
            </a:pPr>
            <a:endParaRPr lang="en-GB" sz="2100" dirty="0">
              <a:solidFill>
                <a:srgbClr val="000000"/>
              </a:solidFill>
              <a:cs typeface="Arial" panose="020B0604020202020204" pitchFamily="34" charset="0"/>
            </a:endParaRPr>
          </a:p>
          <a:p>
            <a:r>
              <a:rPr lang="en-GB" sz="2100" dirty="0">
                <a:solidFill>
                  <a:srgbClr val="000000"/>
                </a:solidFill>
                <a:cs typeface="Arial" panose="020B0604020202020204" pitchFamily="34" charset="0"/>
              </a:rPr>
              <a:t>Gross Potential Cost Avoided - £81,412</a:t>
            </a:r>
          </a:p>
          <a:p>
            <a:r>
              <a:rPr lang="en-GB" sz="2100" dirty="0">
                <a:solidFill>
                  <a:srgbClr val="000000"/>
                </a:solidFill>
                <a:cs typeface="Arial" panose="020B0604020202020204" pitchFamily="34" charset="0"/>
              </a:rPr>
              <a:t>Approximate Intervention Cost - £11,152</a:t>
            </a:r>
          </a:p>
          <a:p>
            <a:r>
              <a:rPr lang="en-GB" sz="2100" dirty="0">
                <a:solidFill>
                  <a:srgbClr val="000000"/>
                </a:solidFill>
                <a:cs typeface="Arial" panose="020B0604020202020204" pitchFamily="34" charset="0"/>
              </a:rPr>
              <a:t>Net Potential Cost Avoided - £70,260</a:t>
            </a:r>
          </a:p>
          <a:p>
            <a:endParaRPr lang="en-GB" sz="2100" dirty="0">
              <a:solidFill>
                <a:srgbClr val="000000"/>
              </a:solidFill>
              <a:cs typeface="Arial" panose="020B0604020202020204" pitchFamily="34" charset="0"/>
            </a:endParaRPr>
          </a:p>
          <a:p>
            <a:r>
              <a:rPr lang="en-GB" sz="2100" dirty="0">
                <a:solidFill>
                  <a:srgbClr val="000000"/>
                </a:solidFill>
                <a:cs typeface="Arial" panose="020B0604020202020204" pitchFamily="34" charset="0"/>
              </a:rPr>
              <a:t>Potential net costs avoided per annum - </a:t>
            </a:r>
            <a:r>
              <a:rPr lang="en-GB" sz="2100" b="1" dirty="0">
                <a:solidFill>
                  <a:srgbClr val="000000"/>
                </a:solidFill>
                <a:cs typeface="Arial" panose="020B0604020202020204" pitchFamily="34" charset="0"/>
              </a:rPr>
              <a:t>£1,543,140</a:t>
            </a:r>
          </a:p>
          <a:p>
            <a:endParaRPr lang="en-US" sz="1300" dirty="0">
              <a:solidFill>
                <a:srgbClr val="000000"/>
              </a:solidFill>
            </a:endParaRPr>
          </a:p>
        </p:txBody>
      </p:sp>
    </p:spTree>
    <p:extLst>
      <p:ext uri="{BB962C8B-B14F-4D97-AF65-F5344CB8AC3E}">
        <p14:creationId xmlns:p14="http://schemas.microsoft.com/office/powerpoint/2010/main" val="1084357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3"/>
            <p:extLst>
              <p:ext uri="{D42A27DB-BD31-4B8C-83A1-F6EECF244321}">
                <p14:modId xmlns:p14="http://schemas.microsoft.com/office/powerpoint/2010/main" val="1112441698"/>
              </p:ext>
            </p:extLst>
          </p:nvPr>
        </p:nvGraphicFramePr>
        <p:xfrm>
          <a:off x="190006" y="273131"/>
          <a:ext cx="12001993" cy="6342812"/>
        </p:xfrm>
        <a:graphic>
          <a:graphicData uri="http://schemas.openxmlformats.org/drawingml/2006/table">
            <a:tbl>
              <a:tblPr/>
              <a:tblGrid>
                <a:gridCol w="1613069">
                  <a:extLst>
                    <a:ext uri="{9D8B030D-6E8A-4147-A177-3AD203B41FA5}">
                      <a16:colId xmlns:a16="http://schemas.microsoft.com/office/drawing/2014/main" val="1149343319"/>
                    </a:ext>
                  </a:extLst>
                </a:gridCol>
                <a:gridCol w="844940">
                  <a:extLst>
                    <a:ext uri="{9D8B030D-6E8A-4147-A177-3AD203B41FA5}">
                      <a16:colId xmlns:a16="http://schemas.microsoft.com/office/drawing/2014/main" val="1978670451"/>
                    </a:ext>
                  </a:extLst>
                </a:gridCol>
                <a:gridCol w="665711">
                  <a:extLst>
                    <a:ext uri="{9D8B030D-6E8A-4147-A177-3AD203B41FA5}">
                      <a16:colId xmlns:a16="http://schemas.microsoft.com/office/drawing/2014/main" val="2920195850"/>
                    </a:ext>
                  </a:extLst>
                </a:gridCol>
                <a:gridCol w="588898">
                  <a:extLst>
                    <a:ext uri="{9D8B030D-6E8A-4147-A177-3AD203B41FA5}">
                      <a16:colId xmlns:a16="http://schemas.microsoft.com/office/drawing/2014/main" val="2265352151"/>
                    </a:ext>
                  </a:extLst>
                </a:gridCol>
                <a:gridCol w="716920">
                  <a:extLst>
                    <a:ext uri="{9D8B030D-6E8A-4147-A177-3AD203B41FA5}">
                      <a16:colId xmlns:a16="http://schemas.microsoft.com/office/drawing/2014/main" val="1662778497"/>
                    </a:ext>
                  </a:extLst>
                </a:gridCol>
                <a:gridCol w="883346">
                  <a:extLst>
                    <a:ext uri="{9D8B030D-6E8A-4147-A177-3AD203B41FA5}">
                      <a16:colId xmlns:a16="http://schemas.microsoft.com/office/drawing/2014/main" val="4294096653"/>
                    </a:ext>
                  </a:extLst>
                </a:gridCol>
                <a:gridCol w="873744">
                  <a:extLst>
                    <a:ext uri="{9D8B030D-6E8A-4147-A177-3AD203B41FA5}">
                      <a16:colId xmlns:a16="http://schemas.microsoft.com/office/drawing/2014/main" val="552650343"/>
                    </a:ext>
                  </a:extLst>
                </a:gridCol>
                <a:gridCol w="758525">
                  <a:extLst>
                    <a:ext uri="{9D8B030D-6E8A-4147-A177-3AD203B41FA5}">
                      <a16:colId xmlns:a16="http://schemas.microsoft.com/office/drawing/2014/main" val="3498616906"/>
                    </a:ext>
                  </a:extLst>
                </a:gridCol>
                <a:gridCol w="768127">
                  <a:extLst>
                    <a:ext uri="{9D8B030D-6E8A-4147-A177-3AD203B41FA5}">
                      <a16:colId xmlns:a16="http://schemas.microsoft.com/office/drawing/2014/main" val="3710629914"/>
                    </a:ext>
                  </a:extLst>
                </a:gridCol>
                <a:gridCol w="742523">
                  <a:extLst>
                    <a:ext uri="{9D8B030D-6E8A-4147-A177-3AD203B41FA5}">
                      <a16:colId xmlns:a16="http://schemas.microsoft.com/office/drawing/2014/main" val="1233675803"/>
                    </a:ext>
                  </a:extLst>
                </a:gridCol>
                <a:gridCol w="729722">
                  <a:extLst>
                    <a:ext uri="{9D8B030D-6E8A-4147-A177-3AD203B41FA5}">
                      <a16:colId xmlns:a16="http://schemas.microsoft.com/office/drawing/2014/main" val="2950762812"/>
                    </a:ext>
                  </a:extLst>
                </a:gridCol>
                <a:gridCol w="704117">
                  <a:extLst>
                    <a:ext uri="{9D8B030D-6E8A-4147-A177-3AD203B41FA5}">
                      <a16:colId xmlns:a16="http://schemas.microsoft.com/office/drawing/2014/main" val="2064155926"/>
                    </a:ext>
                  </a:extLst>
                </a:gridCol>
                <a:gridCol w="704117">
                  <a:extLst>
                    <a:ext uri="{9D8B030D-6E8A-4147-A177-3AD203B41FA5}">
                      <a16:colId xmlns:a16="http://schemas.microsoft.com/office/drawing/2014/main" val="2510688210"/>
                    </a:ext>
                  </a:extLst>
                </a:gridCol>
                <a:gridCol w="704117">
                  <a:extLst>
                    <a:ext uri="{9D8B030D-6E8A-4147-A177-3AD203B41FA5}">
                      <a16:colId xmlns:a16="http://schemas.microsoft.com/office/drawing/2014/main" val="4097492394"/>
                    </a:ext>
                  </a:extLst>
                </a:gridCol>
                <a:gridCol w="704117">
                  <a:extLst>
                    <a:ext uri="{9D8B030D-6E8A-4147-A177-3AD203B41FA5}">
                      <a16:colId xmlns:a16="http://schemas.microsoft.com/office/drawing/2014/main" val="754854560"/>
                    </a:ext>
                  </a:extLst>
                </a:gridCol>
              </a:tblGrid>
              <a:tr h="279849">
                <a:tc>
                  <a:txBody>
                    <a:bodyPr/>
                    <a:lstStyle/>
                    <a:p>
                      <a:pPr algn="l" fontAlgn="b"/>
                      <a:endParaRPr lang="en-GB" sz="1000" b="1" i="0" u="none" strike="noStrike">
                        <a:solidFill>
                          <a:srgbClr val="000000"/>
                        </a:solidFill>
                        <a:effectLst/>
                        <a:latin typeface="Calibri" panose="020F0502020204030204" pitchFamily="34" charset="0"/>
                      </a:endParaRPr>
                    </a:p>
                  </a:txBody>
                  <a:tcPr marL="8295" marR="8295" marT="829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Arial" panose="020B0604020202020204" pitchFamily="34" charset="0"/>
                        </a:rPr>
                        <a:t> </a:t>
                      </a:r>
                    </a:p>
                  </a:txBody>
                  <a:tcPr marL="8295" marR="8295" marT="829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l" fontAlgn="b"/>
                      <a:r>
                        <a:rPr lang="en-GB" sz="1000" b="1" i="0" u="none" strike="noStrike">
                          <a:solidFill>
                            <a:srgbClr val="000000"/>
                          </a:solidFill>
                          <a:effectLst/>
                          <a:latin typeface="Calibri" panose="020F0502020204030204" pitchFamily="34" charset="0"/>
                        </a:rPr>
                        <a:t>Health</a:t>
                      </a:r>
                    </a:p>
                  </a:txBody>
                  <a:tcPr marL="8295" marR="8295" marT="829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1C232"/>
                    </a:solidFill>
                  </a:tcPr>
                </a:tc>
                <a:tc hMerge="1">
                  <a:txBody>
                    <a:bodyPr/>
                    <a:lstStyle/>
                    <a:p>
                      <a:endParaRPr lang="en-GB"/>
                    </a:p>
                  </a:txBody>
                  <a:tcPr/>
                </a:tc>
                <a:tc gridSpan="2">
                  <a:txBody>
                    <a:bodyPr/>
                    <a:lstStyle/>
                    <a:p>
                      <a:pPr algn="l" fontAlgn="b"/>
                      <a:r>
                        <a:rPr lang="en-GB" sz="1000" b="1" i="0" u="none" strike="noStrike">
                          <a:solidFill>
                            <a:srgbClr val="000000"/>
                          </a:solidFill>
                          <a:effectLst/>
                          <a:latin typeface="Calibri" panose="020F0502020204030204" pitchFamily="34" charset="0"/>
                        </a:rPr>
                        <a:t>Mental Health</a:t>
                      </a:r>
                    </a:p>
                  </a:txBody>
                  <a:tcPr marL="8295" marR="8295" marT="829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1C232"/>
                    </a:solidFill>
                  </a:tcPr>
                </a:tc>
                <a:tc hMerge="1">
                  <a:txBody>
                    <a:bodyPr/>
                    <a:lstStyle/>
                    <a:p>
                      <a:endParaRPr lang="en-GB"/>
                    </a:p>
                  </a:txBody>
                  <a:tcPr/>
                </a:tc>
                <a:tc>
                  <a:txBody>
                    <a:bodyPr/>
                    <a:lstStyle/>
                    <a:p>
                      <a:pPr algn="l" fontAlgn="b"/>
                      <a:r>
                        <a:rPr lang="en-GB" sz="1000" b="1" i="0" u="none" strike="noStrike">
                          <a:solidFill>
                            <a:srgbClr val="000000"/>
                          </a:solidFill>
                          <a:effectLst/>
                          <a:latin typeface="Calibri" panose="020F0502020204030204" pitchFamily="34" charset="0"/>
                        </a:rPr>
                        <a:t>Employment</a:t>
                      </a:r>
                    </a:p>
                  </a:txBody>
                  <a:tcPr marL="8295" marR="8295" marT="829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1C232"/>
                    </a:solidFill>
                  </a:tcPr>
                </a:tc>
                <a:tc gridSpan="2">
                  <a:txBody>
                    <a:bodyPr/>
                    <a:lstStyle/>
                    <a:p>
                      <a:pPr algn="l" fontAlgn="b"/>
                      <a:r>
                        <a:rPr lang="en-GB" sz="1000" b="1" i="0" u="none" strike="noStrike">
                          <a:solidFill>
                            <a:srgbClr val="000000"/>
                          </a:solidFill>
                          <a:effectLst/>
                          <a:latin typeface="Calibri" panose="020F0502020204030204" pitchFamily="34" charset="0"/>
                        </a:rPr>
                        <a:t>Housing</a:t>
                      </a:r>
                    </a:p>
                  </a:txBody>
                  <a:tcPr marL="8295" marR="8295" marT="829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1C232"/>
                    </a:solidFill>
                  </a:tcPr>
                </a:tc>
                <a:tc hMerge="1">
                  <a:txBody>
                    <a:bodyPr/>
                    <a:lstStyle/>
                    <a:p>
                      <a:endParaRPr lang="en-GB"/>
                    </a:p>
                  </a:txBody>
                  <a:tcPr/>
                </a:tc>
                <a:tc gridSpan="6">
                  <a:txBody>
                    <a:bodyPr/>
                    <a:lstStyle/>
                    <a:p>
                      <a:pPr algn="l" fontAlgn="b"/>
                      <a:r>
                        <a:rPr lang="en-GB" sz="1000" b="1" i="0" u="none" strike="noStrike">
                          <a:solidFill>
                            <a:srgbClr val="000000"/>
                          </a:solidFill>
                          <a:effectLst/>
                          <a:latin typeface="Calibri" panose="020F0502020204030204" pitchFamily="34" charset="0"/>
                        </a:rPr>
                        <a:t>Social Services</a:t>
                      </a:r>
                    </a:p>
                  </a:txBody>
                  <a:tcPr marL="8295" marR="8295" marT="829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1C23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7347855"/>
                  </a:ext>
                </a:extLst>
              </a:tr>
              <a:tr h="2116080">
                <a:tc>
                  <a:txBody>
                    <a:bodyPr/>
                    <a:lstStyle/>
                    <a:p>
                      <a:pPr algn="l" fontAlgn="ctr"/>
                      <a:r>
                        <a:rPr lang="en-GB" sz="1000" b="1" i="0" u="none" strike="noStrike">
                          <a:solidFill>
                            <a:srgbClr val="000000"/>
                          </a:solidFill>
                          <a:effectLst/>
                          <a:latin typeface="Calibri" panose="020F0502020204030204" pitchFamily="34" charset="0"/>
                        </a:rPr>
                        <a:t>Extent of Outcome</a:t>
                      </a:r>
                    </a:p>
                  </a:txBody>
                  <a:tcPr marL="8295" marR="8295" marT="829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AA84F"/>
                    </a:solidFill>
                  </a:tcPr>
                </a:tc>
                <a:tc>
                  <a:txBody>
                    <a:bodyPr/>
                    <a:lstStyle/>
                    <a:p>
                      <a:pPr algn="ctr" fontAlgn="b"/>
                      <a:r>
                        <a:rPr lang="en-GB" sz="900" b="1" i="0" u="none" strike="noStrike">
                          <a:solidFill>
                            <a:srgbClr val="000000"/>
                          </a:solidFill>
                          <a:effectLst/>
                          <a:latin typeface="Calibri" panose="020F0502020204030204" pitchFamily="34" charset="0"/>
                        </a:rPr>
                        <a:t>Ensuring a child is ready to enter reception at school</a:t>
                      </a:r>
                    </a:p>
                  </a:txBody>
                  <a:tcPr marL="8295" marR="8295" marT="829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Addressed an alcohol misuse issue</a:t>
                      </a:r>
                    </a:p>
                  </a:txBody>
                  <a:tcPr marL="8295" marR="8295" marT="829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Addressed a Addressed a drugs misuse issue issue</a:t>
                      </a:r>
                    </a:p>
                  </a:txBody>
                  <a:tcPr marL="8295" marR="8295" marT="829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Addressed an adult's mental health issue relating to depression or anxiety</a:t>
                      </a:r>
                    </a:p>
                  </a:txBody>
                  <a:tcPr marL="8295" marR="8295" marT="829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Addressed a child / young person's mental health issue</a:t>
                      </a:r>
                    </a:p>
                  </a:txBody>
                  <a:tcPr marL="8295" marR="8295" marT="829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Supported an individual to gain employment</a:t>
                      </a:r>
                    </a:p>
                  </a:txBody>
                  <a:tcPr marL="8295" marR="8295" marT="829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Prevention of a complex eviction</a:t>
                      </a:r>
                    </a:p>
                  </a:txBody>
                  <a:tcPr marL="8295" marR="8295" marT="829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Prevention of a simple repossession</a:t>
                      </a:r>
                    </a:p>
                  </a:txBody>
                  <a:tcPr marL="8295" marR="8295" marT="829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Prevention of a child taken into care</a:t>
                      </a:r>
                    </a:p>
                  </a:txBody>
                  <a:tcPr marL="8295" marR="8295" marT="829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Prevention of a children taken into foster care</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Prevention of a child taken into Residential care</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Average cost of child protection core assessment (overall) </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Children in Need - average total cost of case management processes annually (standard cost) </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Common Assessment Framework/Proportionate Assessment: cost per assessment (overall mean cost) </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5876900"/>
                  </a:ext>
                </a:extLst>
              </a:tr>
              <a:tr h="368892">
                <a:tc>
                  <a:txBody>
                    <a:bodyPr/>
                    <a:lstStyle/>
                    <a:p>
                      <a:pPr algn="l" fontAlgn="b"/>
                      <a:r>
                        <a:rPr lang="en-GB" sz="1000" b="1" i="0" u="none" strike="noStrike">
                          <a:solidFill>
                            <a:srgbClr val="000000"/>
                          </a:solidFill>
                          <a:effectLst/>
                          <a:latin typeface="Calibri" panose="020F0502020204030204" pitchFamily="34" charset="0"/>
                        </a:rPr>
                        <a:t>Outcome achieved</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4396040"/>
                  </a:ext>
                </a:extLst>
              </a:tr>
              <a:tr h="763224">
                <a:tc>
                  <a:txBody>
                    <a:bodyPr/>
                    <a:lstStyle/>
                    <a:p>
                      <a:pPr algn="l" fontAlgn="b"/>
                      <a:r>
                        <a:rPr lang="en-GB" sz="1000" b="1" i="0" u="none" strike="noStrike">
                          <a:solidFill>
                            <a:srgbClr val="000000"/>
                          </a:solidFill>
                          <a:effectLst/>
                          <a:latin typeface="Calibri" panose="020F0502020204030204" pitchFamily="34" charset="0"/>
                        </a:rPr>
                        <a:t>Progressing towards achieving outcome with support</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a:t>
                      </a:r>
                    </a:p>
                  </a:txBody>
                  <a:tcPr marL="8295" marR="8295" marT="829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 </a:t>
                      </a:r>
                    </a:p>
                  </a:txBody>
                  <a:tcPr marL="8295" marR="8295" marT="829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a:t>
                      </a:r>
                    </a:p>
                  </a:txBody>
                  <a:tcPr marL="8295" marR="8295" marT="829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5145821"/>
                  </a:ext>
                </a:extLst>
              </a:tr>
              <a:tr h="775946">
                <a:tc>
                  <a:txBody>
                    <a:bodyPr/>
                    <a:lstStyle/>
                    <a:p>
                      <a:pPr algn="l" fontAlgn="b"/>
                      <a:r>
                        <a:rPr lang="en-GB" sz="1000" b="1" i="0" u="none" strike="noStrike">
                          <a:solidFill>
                            <a:srgbClr val="000000"/>
                          </a:solidFill>
                          <a:effectLst/>
                          <a:latin typeface="Calibri" panose="020F0502020204030204" pitchFamily="34" charset="0"/>
                        </a:rPr>
                        <a:t>Referred to support service by Families First/TAF</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 </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0604167"/>
                  </a:ext>
                </a:extLst>
              </a:tr>
              <a:tr h="168918">
                <a:tc>
                  <a:txBody>
                    <a:bodyPr/>
                    <a:lstStyle/>
                    <a:p>
                      <a:pPr algn="l" fontAlgn="b"/>
                      <a:r>
                        <a:rPr lang="en-GB" sz="1000" b="1" i="0" u="none" strike="noStrike">
                          <a:solidFill>
                            <a:srgbClr val="000000"/>
                          </a:solidFill>
                          <a:effectLst/>
                          <a:latin typeface="Calibri" panose="020F0502020204030204" pitchFamily="34" charset="0"/>
                        </a:rPr>
                        <a:t>Total count of all cases:</a:t>
                      </a:r>
                    </a:p>
                  </a:txBody>
                  <a:tcPr marL="8295" marR="8295" marT="8295"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GB" sz="900" b="1" i="0" u="none" strike="noStrike">
                          <a:solidFill>
                            <a:srgbClr val="000000"/>
                          </a:solidFill>
                          <a:effectLst/>
                          <a:latin typeface="Calibri" panose="020F0502020204030204" pitchFamily="34" charset="0"/>
                        </a:rPr>
                        <a:t>0.66</a:t>
                      </a:r>
                    </a:p>
                  </a:txBody>
                  <a:tcPr marL="8295" marR="8295" marT="8295"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0</a:t>
                      </a:r>
                    </a:p>
                  </a:txBody>
                  <a:tcPr marL="8295" marR="8295" marT="829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0</a:t>
                      </a:r>
                    </a:p>
                  </a:txBody>
                  <a:tcPr marL="8295" marR="8295" marT="829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0.66</a:t>
                      </a:r>
                    </a:p>
                  </a:txBody>
                  <a:tcPr marL="8295" marR="8295" marT="829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0</a:t>
                      </a:r>
                    </a:p>
                  </a:txBody>
                  <a:tcPr marL="8295" marR="8295" marT="829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0</a:t>
                      </a:r>
                    </a:p>
                  </a:txBody>
                  <a:tcPr marL="8295" marR="8295" marT="829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0</a:t>
                      </a:r>
                    </a:p>
                  </a:txBody>
                  <a:tcPr marL="8295" marR="8295" marT="829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0</a:t>
                      </a:r>
                    </a:p>
                  </a:txBody>
                  <a:tcPr marL="8295" marR="8295" marT="829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0</a:t>
                      </a:r>
                    </a:p>
                  </a:txBody>
                  <a:tcPr marL="8295" marR="8295" marT="829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0</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0</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0</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0</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Calibri" panose="020F0502020204030204" pitchFamily="34" charset="0"/>
                        </a:rPr>
                        <a:t>1</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18595"/>
                  </a:ext>
                </a:extLst>
              </a:tr>
              <a:tr h="305290">
                <a:tc rowSpan="4" gridSpan="12">
                  <a:txBody>
                    <a:bodyPr/>
                    <a:lstStyle/>
                    <a:p>
                      <a:pPr algn="l" fontAlgn="ctr"/>
                      <a:r>
                        <a:rPr lang="en-GB" sz="1100" b="0" i="0" u="none" strike="noStrike">
                          <a:solidFill>
                            <a:srgbClr val="000000"/>
                          </a:solidFill>
                          <a:effectLst/>
                          <a:latin typeface="Calibri" panose="020F0502020204030204" pitchFamily="34" charset="0"/>
                        </a:rPr>
                        <a:t>To enter your cases in the database on the Enter Information Tab please copy the cells below</a:t>
                      </a:r>
                      <a:br>
                        <a:rPr lang="en-GB" sz="1100" b="0" i="0" u="none" strike="noStrike">
                          <a:solidFill>
                            <a:srgbClr val="000000"/>
                          </a:solidFill>
                          <a:effectLst/>
                          <a:latin typeface="Calibri" panose="020F0502020204030204" pitchFamily="34" charset="0"/>
                        </a:rPr>
                      </a:br>
                      <a:r>
                        <a:rPr lang="en-GB" sz="1100" b="0" i="0" u="none" strike="noStrike">
                          <a:solidFill>
                            <a:srgbClr val="000000"/>
                          </a:solidFill>
                          <a:effectLst/>
                          <a:latin typeface="Calibri" panose="020F0502020204030204" pitchFamily="34" charset="0"/>
                        </a:rPr>
                        <a:t>In the Enter Information Tab right click in Column C on a new row</a:t>
                      </a:r>
                      <a:br>
                        <a:rPr lang="en-GB" sz="1100" b="0" i="0" u="none" strike="noStrike">
                          <a:solidFill>
                            <a:srgbClr val="000000"/>
                          </a:solidFill>
                          <a:effectLst/>
                          <a:latin typeface="Calibri" panose="020F0502020204030204" pitchFamily="34" charset="0"/>
                        </a:rPr>
                      </a:br>
                      <a:r>
                        <a:rPr lang="en-GB" sz="1100" b="0" i="0" u="none" strike="noStrike">
                          <a:solidFill>
                            <a:srgbClr val="000000"/>
                          </a:solidFill>
                          <a:effectLst/>
                          <a:latin typeface="Calibri" panose="020F0502020204030204" pitchFamily="34" charset="0"/>
                        </a:rPr>
                        <a:t>Click Paste Special -&gt; Paste Values Only</a:t>
                      </a:r>
                      <a:br>
                        <a:rPr lang="en-GB" sz="1100" b="0" i="0" u="none" strike="noStrike">
                          <a:solidFill>
                            <a:srgbClr val="000000"/>
                          </a:solidFill>
                          <a:effectLst/>
                          <a:latin typeface="Calibri" panose="020F0502020204030204" pitchFamily="34" charset="0"/>
                        </a:rPr>
                      </a:br>
                      <a:r>
                        <a:rPr lang="en-GB" sz="1100" b="0" i="0" u="none" strike="noStrike">
                          <a:solidFill>
                            <a:srgbClr val="000000"/>
                          </a:solidFill>
                          <a:effectLst/>
                          <a:latin typeface="Calibri" panose="020F0502020204030204" pitchFamily="34" charset="0"/>
                        </a:rPr>
                        <a:t>Once you have entered your information please delete any information you have added in cells B3 to U6</a:t>
                      </a:r>
                    </a:p>
                  </a:txBody>
                  <a:tcPr marL="8295" marR="8295" marT="8295"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rowSpan="4" hMerge="1">
                  <a:txBody>
                    <a:bodyPr/>
                    <a:lstStyle/>
                    <a:p>
                      <a:endParaRPr lang="en-GB"/>
                    </a:p>
                  </a:txBody>
                  <a:tcPr/>
                </a:tc>
                <a:tc rowSpan="4" hMerge="1">
                  <a:txBody>
                    <a:bodyPr/>
                    <a:lstStyle/>
                    <a:p>
                      <a:endParaRPr lang="en-GB"/>
                    </a:p>
                  </a:txBody>
                  <a:tcPr/>
                </a:tc>
                <a:tc rowSpan="4" hMerge="1">
                  <a:txBody>
                    <a:bodyPr/>
                    <a:lstStyle/>
                    <a:p>
                      <a:endParaRPr lang="en-GB"/>
                    </a:p>
                  </a:txBody>
                  <a:tcPr/>
                </a:tc>
                <a:tc rowSpan="4" hMerge="1">
                  <a:txBody>
                    <a:bodyPr/>
                    <a:lstStyle/>
                    <a:p>
                      <a:endParaRPr lang="en-GB"/>
                    </a:p>
                  </a:txBody>
                  <a:tcPr/>
                </a:tc>
                <a:tc rowSpan="4" hMerge="1">
                  <a:txBody>
                    <a:bodyPr/>
                    <a:lstStyle/>
                    <a:p>
                      <a:endParaRPr lang="en-GB"/>
                    </a:p>
                  </a:txBody>
                  <a:tcPr/>
                </a:tc>
                <a:tc rowSpan="4" hMerge="1">
                  <a:txBody>
                    <a:bodyPr/>
                    <a:lstStyle/>
                    <a:p>
                      <a:endParaRPr lang="en-GB"/>
                    </a:p>
                  </a:txBody>
                  <a:tcPr/>
                </a:tc>
                <a:tc rowSpan="4" hMerge="1">
                  <a:txBody>
                    <a:bodyPr/>
                    <a:lstStyle/>
                    <a:p>
                      <a:endParaRPr lang="en-GB"/>
                    </a:p>
                  </a:txBody>
                  <a:tcPr/>
                </a:tc>
                <a:tc rowSpan="4" hMerge="1">
                  <a:txBody>
                    <a:bodyPr/>
                    <a:lstStyle/>
                    <a:p>
                      <a:endParaRPr lang="en-GB"/>
                    </a:p>
                  </a:txBody>
                  <a:tcPr/>
                </a:tc>
                <a:tc rowSpan="4" hMerge="1">
                  <a:txBody>
                    <a:bodyPr/>
                    <a:lstStyle/>
                    <a:p>
                      <a:endParaRPr lang="en-GB"/>
                    </a:p>
                  </a:txBody>
                  <a:tcPr/>
                </a:tc>
                <a:tc rowSpan="4" hMerge="1">
                  <a:txBody>
                    <a:bodyPr/>
                    <a:lstStyle/>
                    <a:p>
                      <a:endParaRPr lang="en-GB"/>
                    </a:p>
                  </a:txBody>
                  <a:tcPr/>
                </a:tc>
                <a:tc rowSpan="4" hMerge="1">
                  <a:txBody>
                    <a:bodyPr/>
                    <a:lstStyle/>
                    <a:p>
                      <a:endParaRPr lang="en-GB"/>
                    </a:p>
                  </a:txBody>
                  <a:tcPr/>
                </a:tc>
                <a:tc>
                  <a:txBody>
                    <a:bodyPr/>
                    <a:lstStyle/>
                    <a:p>
                      <a:pPr algn="l" fontAlgn="ctr"/>
                      <a:r>
                        <a:rPr lang="en-GB" sz="1100" b="0" i="0" u="none" strike="noStrike">
                          <a:solidFill>
                            <a:srgbClr val="000000"/>
                          </a:solidFill>
                          <a:effectLst/>
                          <a:latin typeface="Calibri" panose="020F0502020204030204" pitchFamily="34" charset="0"/>
                        </a:rPr>
                        <a:t> </a:t>
                      </a:r>
                    </a:p>
                  </a:txBody>
                  <a:tcPr marL="8295" marR="8295" marT="829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GB" sz="1100" b="0" i="0" u="none" strike="noStrike">
                          <a:solidFill>
                            <a:srgbClr val="000000"/>
                          </a:solidFill>
                          <a:effectLst/>
                          <a:latin typeface="Calibri" panose="020F0502020204030204" pitchFamily="34" charset="0"/>
                        </a:rPr>
                        <a:t> </a:t>
                      </a:r>
                    </a:p>
                  </a:txBody>
                  <a:tcPr marL="8295" marR="8295" marT="829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GB" sz="1100" b="0" i="0" u="none" strike="noStrike">
                          <a:solidFill>
                            <a:srgbClr val="000000"/>
                          </a:solidFill>
                          <a:effectLst/>
                          <a:latin typeface="Calibri" panose="020F0502020204030204" pitchFamily="34" charset="0"/>
                        </a:rPr>
                        <a:t> </a:t>
                      </a:r>
                    </a:p>
                  </a:txBody>
                  <a:tcPr marL="8295" marR="8295" marT="829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849023558"/>
                  </a:ext>
                </a:extLst>
              </a:tr>
              <a:tr h="292571">
                <a:tc gridSpan="12"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l" fontAlgn="ctr"/>
                      <a:r>
                        <a:rPr lang="en-GB" sz="1100" b="0" i="0" u="none" strike="noStrike">
                          <a:solidFill>
                            <a:srgbClr val="000000"/>
                          </a:solidFill>
                          <a:effectLst/>
                          <a:latin typeface="Calibri" panose="020F0502020204030204" pitchFamily="34" charset="0"/>
                        </a:rPr>
                        <a:t> </a:t>
                      </a:r>
                    </a:p>
                  </a:txBody>
                  <a:tcPr marL="8295" marR="8295" marT="8295" marB="0" anchor="ctr">
                    <a:lnL>
                      <a:noFill/>
                    </a:lnL>
                    <a:lnR>
                      <a:noFill/>
                    </a:lnR>
                    <a:lnT>
                      <a:noFill/>
                    </a:lnT>
                    <a:lnB>
                      <a:noFill/>
                    </a:lnB>
                    <a:solidFill>
                      <a:srgbClr val="FFFFFF"/>
                    </a:solidFill>
                  </a:tcPr>
                </a:tc>
                <a:tc>
                  <a:txBody>
                    <a:bodyPr/>
                    <a:lstStyle/>
                    <a:p>
                      <a:pPr algn="l" fontAlgn="ctr"/>
                      <a:r>
                        <a:rPr lang="en-GB" sz="1100" b="0" i="0" u="none" strike="noStrike">
                          <a:solidFill>
                            <a:srgbClr val="000000"/>
                          </a:solidFill>
                          <a:effectLst/>
                          <a:latin typeface="Calibri" panose="020F0502020204030204" pitchFamily="34" charset="0"/>
                        </a:rPr>
                        <a:t> </a:t>
                      </a:r>
                    </a:p>
                  </a:txBody>
                  <a:tcPr marL="8295" marR="8295" marT="8295" marB="0" anchor="ctr">
                    <a:lnL>
                      <a:noFill/>
                    </a:lnL>
                    <a:lnR>
                      <a:noFill/>
                    </a:lnR>
                    <a:lnT>
                      <a:noFill/>
                    </a:lnT>
                    <a:lnB>
                      <a:noFill/>
                    </a:lnB>
                    <a:solidFill>
                      <a:srgbClr val="FFFFFF"/>
                    </a:solidFill>
                  </a:tcPr>
                </a:tc>
                <a:tc>
                  <a:txBody>
                    <a:bodyPr/>
                    <a:lstStyle/>
                    <a:p>
                      <a:pPr algn="l" fontAlgn="ctr"/>
                      <a:r>
                        <a:rPr lang="en-GB" sz="1100" b="0" i="0" u="none" strike="noStrike">
                          <a:solidFill>
                            <a:srgbClr val="000000"/>
                          </a:solidFill>
                          <a:effectLst/>
                          <a:latin typeface="Calibri" panose="020F0502020204030204" pitchFamily="34" charset="0"/>
                        </a:rPr>
                        <a:t> </a:t>
                      </a:r>
                    </a:p>
                  </a:txBody>
                  <a:tcPr marL="8295" marR="8295" marT="8295" marB="0" anchor="ctr">
                    <a:lnL>
                      <a:noFill/>
                    </a:lnL>
                    <a:lnR>
                      <a:noFill/>
                    </a:lnR>
                    <a:lnT>
                      <a:noFill/>
                    </a:lnT>
                    <a:lnB>
                      <a:noFill/>
                    </a:lnB>
                    <a:solidFill>
                      <a:srgbClr val="FFFFFF"/>
                    </a:solidFill>
                  </a:tcPr>
                </a:tc>
                <a:extLst>
                  <a:ext uri="{0D108BD9-81ED-4DB2-BD59-A6C34878D82A}">
                    <a16:rowId xmlns:a16="http://schemas.microsoft.com/office/drawing/2014/main" val="1345042757"/>
                  </a:ext>
                </a:extLst>
              </a:tr>
              <a:tr h="292571">
                <a:tc gridSpan="12"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l" fontAlgn="ctr"/>
                      <a:r>
                        <a:rPr lang="en-GB" sz="1100" b="0" i="0" u="none" strike="noStrike">
                          <a:solidFill>
                            <a:srgbClr val="000000"/>
                          </a:solidFill>
                          <a:effectLst/>
                          <a:latin typeface="Calibri" panose="020F0502020204030204" pitchFamily="34" charset="0"/>
                        </a:rPr>
                        <a:t> </a:t>
                      </a:r>
                    </a:p>
                  </a:txBody>
                  <a:tcPr marL="8295" marR="8295" marT="8295" marB="0" anchor="ctr">
                    <a:lnL>
                      <a:noFill/>
                    </a:lnL>
                    <a:lnR>
                      <a:noFill/>
                    </a:lnR>
                    <a:lnT>
                      <a:noFill/>
                    </a:lnT>
                    <a:lnB>
                      <a:noFill/>
                    </a:lnB>
                    <a:solidFill>
                      <a:srgbClr val="FFFFFF"/>
                    </a:solidFill>
                  </a:tcPr>
                </a:tc>
                <a:tc>
                  <a:txBody>
                    <a:bodyPr/>
                    <a:lstStyle/>
                    <a:p>
                      <a:pPr algn="l" fontAlgn="ctr"/>
                      <a:r>
                        <a:rPr lang="en-GB" sz="1100" b="0" i="0" u="none" strike="noStrike">
                          <a:solidFill>
                            <a:srgbClr val="000000"/>
                          </a:solidFill>
                          <a:effectLst/>
                          <a:latin typeface="Calibri" panose="020F0502020204030204" pitchFamily="34" charset="0"/>
                        </a:rPr>
                        <a:t> </a:t>
                      </a:r>
                    </a:p>
                  </a:txBody>
                  <a:tcPr marL="8295" marR="8295" marT="8295" marB="0" anchor="ctr">
                    <a:lnL>
                      <a:noFill/>
                    </a:lnL>
                    <a:lnR>
                      <a:noFill/>
                    </a:lnR>
                    <a:lnT>
                      <a:noFill/>
                    </a:lnT>
                    <a:lnB>
                      <a:noFill/>
                    </a:lnB>
                    <a:solidFill>
                      <a:srgbClr val="FFFFFF"/>
                    </a:solidFill>
                  </a:tcPr>
                </a:tc>
                <a:tc>
                  <a:txBody>
                    <a:bodyPr/>
                    <a:lstStyle/>
                    <a:p>
                      <a:pPr algn="l" fontAlgn="ctr"/>
                      <a:r>
                        <a:rPr lang="en-GB" sz="1100" b="0" i="0" u="none" strike="noStrike">
                          <a:solidFill>
                            <a:srgbClr val="000000"/>
                          </a:solidFill>
                          <a:effectLst/>
                          <a:latin typeface="Calibri" panose="020F0502020204030204" pitchFamily="34" charset="0"/>
                        </a:rPr>
                        <a:t> </a:t>
                      </a:r>
                    </a:p>
                  </a:txBody>
                  <a:tcPr marL="8295" marR="8295" marT="8295" marB="0" anchor="ctr">
                    <a:lnL>
                      <a:noFill/>
                    </a:lnL>
                    <a:lnR>
                      <a:noFill/>
                    </a:lnR>
                    <a:lnT>
                      <a:noFill/>
                    </a:lnT>
                    <a:lnB>
                      <a:noFill/>
                    </a:lnB>
                    <a:solidFill>
                      <a:srgbClr val="FFFFFF"/>
                    </a:solidFill>
                  </a:tcPr>
                </a:tc>
                <a:extLst>
                  <a:ext uri="{0D108BD9-81ED-4DB2-BD59-A6C34878D82A}">
                    <a16:rowId xmlns:a16="http://schemas.microsoft.com/office/drawing/2014/main" val="4204534135"/>
                  </a:ext>
                </a:extLst>
              </a:tr>
              <a:tr h="305290">
                <a:tc gridSpan="12"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l" fontAlgn="ctr"/>
                      <a:r>
                        <a:rPr lang="en-GB" sz="1100" b="0" i="0" u="none" strike="noStrike">
                          <a:solidFill>
                            <a:srgbClr val="000000"/>
                          </a:solidFill>
                          <a:effectLst/>
                          <a:latin typeface="Calibri" panose="020F0502020204030204" pitchFamily="34" charset="0"/>
                        </a:rPr>
                        <a:t> </a:t>
                      </a:r>
                    </a:p>
                  </a:txBody>
                  <a:tcPr marL="8295" marR="8295" marT="8295"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Calibri" panose="020F0502020204030204" pitchFamily="34" charset="0"/>
                        </a:rPr>
                        <a:t> </a:t>
                      </a:r>
                    </a:p>
                  </a:txBody>
                  <a:tcPr marL="8295" marR="8295" marT="8295"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Calibri" panose="020F0502020204030204" pitchFamily="34" charset="0"/>
                        </a:rPr>
                        <a:t> </a:t>
                      </a:r>
                    </a:p>
                  </a:txBody>
                  <a:tcPr marL="8295" marR="8295" marT="8295"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2756230"/>
                  </a:ext>
                </a:extLst>
              </a:tr>
              <a:tr h="674181">
                <a:tc>
                  <a:txBody>
                    <a:bodyPr/>
                    <a:lstStyle/>
                    <a:p>
                      <a:pPr algn="ctr" fontAlgn="b"/>
                      <a:r>
                        <a:rPr lang="en-GB" sz="900" b="1" i="0" u="none" strike="noStrike">
                          <a:solidFill>
                            <a:srgbClr val="000000"/>
                          </a:solidFill>
                          <a:effectLst/>
                          <a:latin typeface="Calibri" panose="020F0502020204030204" pitchFamily="34" charset="0"/>
                        </a:rPr>
                        <a:t>COPY THIS LINE OF DATA INTO THE 'ENTER INFORMATION' WORKSHEET</a:t>
                      </a:r>
                    </a:p>
                  </a:txBody>
                  <a:tcPr marL="8295" marR="8295" marT="8295" marB="0" anchor="b">
                    <a:lnL>
                      <a:noFill/>
                    </a:lnL>
                    <a:lnR>
                      <a:noFill/>
                    </a:lnR>
                    <a:lnT>
                      <a:noFill/>
                    </a:lnT>
                    <a:lnB>
                      <a:noFill/>
                    </a:lnB>
                    <a:solidFill>
                      <a:srgbClr val="EA9999"/>
                    </a:solidFill>
                  </a:tcPr>
                </a:tc>
                <a:tc>
                  <a:txBody>
                    <a:bodyPr/>
                    <a:lstStyle/>
                    <a:p>
                      <a:pPr algn="ctr" fontAlgn="b"/>
                      <a:r>
                        <a:rPr lang="en-GB" sz="900" b="0" i="0" u="none" strike="noStrike">
                          <a:solidFill>
                            <a:srgbClr val="000000"/>
                          </a:solidFill>
                          <a:effectLst/>
                          <a:latin typeface="Calibri" panose="020F0502020204030204" pitchFamily="34" charset="0"/>
                        </a:rPr>
                        <a:t>0.66</a:t>
                      </a:r>
                    </a:p>
                  </a:txBody>
                  <a:tcPr marL="8295" marR="8295" marT="829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0</a:t>
                      </a:r>
                    </a:p>
                  </a:txBody>
                  <a:tcPr marL="8295" marR="8295" marT="829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0</a:t>
                      </a:r>
                    </a:p>
                  </a:txBody>
                  <a:tcPr marL="8295" marR="8295" marT="829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0.66</a:t>
                      </a:r>
                    </a:p>
                  </a:txBody>
                  <a:tcPr marL="8295" marR="8295" marT="829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0</a:t>
                      </a:r>
                    </a:p>
                  </a:txBody>
                  <a:tcPr marL="8295" marR="8295" marT="829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0</a:t>
                      </a:r>
                    </a:p>
                  </a:txBody>
                  <a:tcPr marL="8295" marR="8295" marT="829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0</a:t>
                      </a:r>
                    </a:p>
                  </a:txBody>
                  <a:tcPr marL="8295" marR="8295" marT="829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0</a:t>
                      </a:r>
                    </a:p>
                  </a:txBody>
                  <a:tcPr marL="8295" marR="8295" marT="829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0</a:t>
                      </a:r>
                    </a:p>
                  </a:txBody>
                  <a:tcPr marL="8295" marR="8295" marT="829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0</a:t>
                      </a:r>
                    </a:p>
                  </a:txBody>
                  <a:tcPr marL="8295" marR="8295" marT="829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0</a:t>
                      </a:r>
                    </a:p>
                  </a:txBody>
                  <a:tcPr marL="8295" marR="8295" marT="829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0</a:t>
                      </a:r>
                    </a:p>
                  </a:txBody>
                  <a:tcPr marL="8295" marR="8295" marT="829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0</a:t>
                      </a:r>
                    </a:p>
                  </a:txBody>
                  <a:tcPr marL="8295" marR="8295" marT="829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1</a:t>
                      </a:r>
                    </a:p>
                  </a:txBody>
                  <a:tcPr marL="8295" marR="8295" marT="829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7213269"/>
                  </a:ext>
                </a:extLst>
              </a:tr>
            </a:tbl>
          </a:graphicData>
        </a:graphic>
      </p:graphicFrame>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364540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C15676-F473-441A-9DBB-EA9E1F7B191E}"/>
              </a:ext>
            </a:extLst>
          </p:cNvPr>
          <p:cNvPicPr>
            <a:picLocks noChangeAspect="1"/>
          </p:cNvPicPr>
          <p:nvPr/>
        </p:nvPicPr>
        <p:blipFill rotWithShape="1">
          <a:blip r:embed="rId2">
            <a:alphaModFix/>
            <a:extLst/>
          </a:blip>
          <a:srcRect/>
          <a:stretch/>
        </p:blipFill>
        <p:spPr>
          <a:xfrm>
            <a:off x="3304728" y="2430221"/>
            <a:ext cx="3316388" cy="331638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9" name="Picture 8" descr="A picture containing indoor, clothing, headdress&#10;&#10;Description automatically generated">
            <a:extLst>
              <a:ext uri="{FF2B5EF4-FFF2-40B4-BE49-F238E27FC236}">
                <a16:creationId xmlns:a16="http://schemas.microsoft.com/office/drawing/2014/main" id="{6B36A3BD-9255-4342-8D72-CA5B88A7E4E6}"/>
              </a:ext>
            </a:extLst>
          </p:cNvPr>
          <p:cNvPicPr>
            <a:picLocks noChangeAspect="1"/>
          </p:cNvPicPr>
          <p:nvPr/>
        </p:nvPicPr>
        <p:blipFill rotWithShape="1">
          <a:blip r:embed="rId3">
            <a:alphaModFix/>
            <a:extLst/>
          </a:blip>
          <a:srcRect l="10277" r="32176"/>
          <a:stretch/>
        </p:blipFill>
        <p:spPr>
          <a:xfrm>
            <a:off x="-77178" y="-157367"/>
            <a:ext cx="4443799" cy="3776782"/>
          </a:xfrm>
          <a:custGeom>
            <a:avLst/>
            <a:gdLst>
              <a:gd name="connsiteX0" fmla="*/ 0 w 4443799"/>
              <a:gd name="connsiteY0" fmla="*/ 0 h 3776782"/>
              <a:gd name="connsiteX1" fmla="*/ 4164578 w 4443799"/>
              <a:gd name="connsiteY1" fmla="*/ 0 h 3776782"/>
              <a:gd name="connsiteX2" fmla="*/ 4238884 w 4443799"/>
              <a:gd name="connsiteY2" fmla="*/ 154250 h 3776782"/>
              <a:gd name="connsiteX3" fmla="*/ 4443799 w 4443799"/>
              <a:gd name="connsiteY3" fmla="*/ 1169228 h 3776782"/>
              <a:gd name="connsiteX4" fmla="*/ 1836244 w 4443799"/>
              <a:gd name="connsiteY4" fmla="*/ 3776782 h 3776782"/>
              <a:gd name="connsiteX5" fmla="*/ 177598 w 4443799"/>
              <a:gd name="connsiteY5" fmla="*/ 3181344 h 3776782"/>
              <a:gd name="connsiteX6" fmla="*/ 0 w 4443799"/>
              <a:gd name="connsiteY6" fmla="*/ 3019932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effectLst>
            <a:softEdge rad="0"/>
          </a:effectLst>
        </p:spPr>
      </p:pic>
      <p:pic>
        <p:nvPicPr>
          <p:cNvPr id="7" name="Picture 6"/>
          <p:cNvPicPr>
            <a:picLocks noChangeAspect="1"/>
          </p:cNvPicPr>
          <p:nvPr/>
        </p:nvPicPr>
        <p:blipFill rotWithShape="1">
          <a:blip r:embed="rId4">
            <a:alphaModFix/>
            <a:extLst/>
          </a:blip>
          <a:srcRect t="3913" r="3" b="7654"/>
          <a:stretch/>
        </p:blipFill>
        <p:spPr>
          <a:xfrm>
            <a:off x="55353" y="3907795"/>
            <a:ext cx="3440566" cy="2950205"/>
          </a:xfrm>
          <a:custGeom>
            <a:avLst/>
            <a:gdLst>
              <a:gd name="connsiteX0" fmla="*/ 1539166 w 3440586"/>
              <a:gd name="connsiteY0" fmla="*/ 0 h 2950205"/>
              <a:gd name="connsiteX1" fmla="*/ 3440586 w 3440586"/>
              <a:gd name="connsiteY1" fmla="*/ 1901419 h 2950205"/>
              <a:gd name="connsiteX2" fmla="*/ 3211095 w 3440586"/>
              <a:gd name="connsiteY2" fmla="*/ 2807749 h 2950205"/>
              <a:gd name="connsiteX3" fmla="*/ 3124550 w 3440586"/>
              <a:gd name="connsiteY3" fmla="*/ 2950205 h 2950205"/>
              <a:gd name="connsiteX4" fmla="*/ 0 w 3440586"/>
              <a:gd name="connsiteY4" fmla="*/ 2950205 h 2950205"/>
              <a:gd name="connsiteX5" fmla="*/ 0 w 3440586"/>
              <a:gd name="connsiteY5" fmla="*/ 788141 h 2950205"/>
              <a:gd name="connsiteX6" fmla="*/ 71938 w 3440586"/>
              <a:gd name="connsiteY6" fmla="*/ 691940 h 2950205"/>
              <a:gd name="connsiteX7" fmla="*/ 1539166 w 3440586"/>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pic>
        <p:nvPicPr>
          <p:cNvPr id="17" name="Picture 16">
            <a:extLst>
              <a:ext uri="{FF2B5EF4-FFF2-40B4-BE49-F238E27FC236}">
                <a16:creationId xmlns:a16="http://schemas.microsoft.com/office/drawing/2014/main" id="{DD257392-088E-4D55-B128-FFD59A895D8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nvPr>
        </p:nvPicPr>
        <p:blipFill>
          <a:blip r:embed="rId5">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4729549" y="464294"/>
            <a:ext cx="7314813" cy="1454051"/>
          </a:xfrm>
        </p:spPr>
        <p:txBody>
          <a:bodyPr>
            <a:normAutofit fontScale="90000"/>
          </a:bodyPr>
          <a:lstStyle/>
          <a:p>
            <a:r>
              <a:rPr lang="en-US" sz="4000" u="sng" dirty="0">
                <a:solidFill>
                  <a:srgbClr val="000000"/>
                </a:solidFill>
                <a:cs typeface="Arial" panose="020B0604020202020204" pitchFamily="34" charset="0"/>
              </a:rPr>
              <a:t>Welsh Government Key Performance Indicators for Maternity Services  </a:t>
            </a:r>
          </a:p>
        </p:txBody>
      </p:sp>
      <p:sp>
        <p:nvSpPr>
          <p:cNvPr id="6" name="Content Placeholder 5"/>
          <p:cNvSpPr>
            <a:spLocks noGrp="1"/>
          </p:cNvSpPr>
          <p:nvPr>
            <p:ph sz="quarter" idx="13"/>
          </p:nvPr>
        </p:nvSpPr>
        <p:spPr>
          <a:xfrm>
            <a:off x="6621116" y="2075712"/>
            <a:ext cx="5223222" cy="4462057"/>
          </a:xfrm>
        </p:spPr>
        <p:txBody>
          <a:bodyPr anchor="ctr">
            <a:normAutofit lnSpcReduction="10000"/>
          </a:bodyPr>
          <a:lstStyle/>
          <a:p>
            <a:pPr marL="0" indent="0">
              <a:buNone/>
            </a:pPr>
            <a:r>
              <a:rPr lang="en-GB" sz="2400" b="1" dirty="0">
                <a:solidFill>
                  <a:srgbClr val="000000"/>
                </a:solidFill>
                <a:cs typeface="Arial" panose="020B0604020202020204" pitchFamily="34" charset="0"/>
              </a:rPr>
              <a:t>Smoking: </a:t>
            </a:r>
            <a:r>
              <a:rPr lang="en-GB" sz="2400" dirty="0">
                <a:solidFill>
                  <a:srgbClr val="000000"/>
                </a:solidFill>
                <a:cs typeface="Arial" panose="020B0604020202020204" pitchFamily="34" charset="0"/>
              </a:rPr>
              <a:t>2017 /2018</a:t>
            </a:r>
          </a:p>
          <a:p>
            <a:pPr marL="0" indent="0">
              <a:buNone/>
            </a:pPr>
            <a:r>
              <a:rPr lang="en-GB" sz="2400" u="sng" dirty="0">
                <a:solidFill>
                  <a:srgbClr val="000000"/>
                </a:solidFill>
                <a:cs typeface="Arial" panose="020B0604020202020204" pitchFamily="34" charset="0"/>
              </a:rPr>
              <a:t>JIG-SO services </a:t>
            </a:r>
          </a:p>
          <a:p>
            <a:r>
              <a:rPr lang="en-GB" sz="2400" dirty="0">
                <a:solidFill>
                  <a:srgbClr val="000000"/>
                </a:solidFill>
                <a:cs typeface="Arial" panose="020B0604020202020204" pitchFamily="34" charset="0"/>
              </a:rPr>
              <a:t>52.6% of young women smoked in early pregnancy</a:t>
            </a:r>
          </a:p>
          <a:p>
            <a:r>
              <a:rPr lang="en-GB" sz="2400" dirty="0">
                <a:solidFill>
                  <a:srgbClr val="000000"/>
                </a:solidFill>
                <a:cs typeface="Arial" panose="020B0604020202020204" pitchFamily="34" charset="0"/>
              </a:rPr>
              <a:t>Of these, 25.5% stopped smoking during pregnancy</a:t>
            </a:r>
          </a:p>
          <a:p>
            <a:endParaRPr lang="en-GB" sz="2400" dirty="0">
              <a:solidFill>
                <a:srgbClr val="000000"/>
              </a:solidFill>
              <a:cs typeface="Arial" panose="020B0604020202020204" pitchFamily="34" charset="0"/>
            </a:endParaRPr>
          </a:p>
          <a:p>
            <a:pPr marL="0" indent="0">
              <a:buNone/>
            </a:pPr>
            <a:r>
              <a:rPr lang="en-GB" sz="2400" u="sng" dirty="0">
                <a:solidFill>
                  <a:srgbClr val="000000"/>
                </a:solidFill>
                <a:cs typeface="Arial" panose="020B0604020202020204" pitchFamily="34" charset="0"/>
              </a:rPr>
              <a:t>ABMU Health Board </a:t>
            </a:r>
          </a:p>
          <a:p>
            <a:r>
              <a:rPr lang="en-GB" sz="2400" dirty="0">
                <a:solidFill>
                  <a:srgbClr val="000000"/>
                </a:solidFill>
                <a:cs typeface="Arial" panose="020B0604020202020204" pitchFamily="34" charset="0"/>
              </a:rPr>
              <a:t>17.86% of women smoked in early pregnancy </a:t>
            </a:r>
          </a:p>
          <a:p>
            <a:r>
              <a:rPr lang="en-GB" sz="2400" dirty="0">
                <a:solidFill>
                  <a:srgbClr val="000000"/>
                </a:solidFill>
                <a:cs typeface="Arial" panose="020B0604020202020204" pitchFamily="34" charset="0"/>
              </a:rPr>
              <a:t>Of these, 6% stopped.     </a:t>
            </a:r>
          </a:p>
        </p:txBody>
      </p:sp>
      <p:sp>
        <p:nvSpPr>
          <p:cNvPr id="5" name="Slide Number Placeholder 4"/>
          <p:cNvSpPr>
            <a:spLocks noGrp="1"/>
          </p:cNvSpPr>
          <p:nvPr>
            <p:ph type="sldNum" sz="quarter" idx="12"/>
          </p:nvPr>
        </p:nvSpPr>
        <p:spPr>
          <a:xfrm>
            <a:off x="10825930" y="6223702"/>
            <a:ext cx="570728" cy="314067"/>
          </a:xfrm>
        </p:spPr>
        <p:txBody>
          <a:bodyPr>
            <a:normAutofit/>
          </a:bodyPr>
          <a:lstStyle/>
          <a:p>
            <a:pPr>
              <a:spcAft>
                <a:spcPts val="600"/>
              </a:spcAft>
            </a:pPr>
            <a:fld id="{6D22F896-40B5-4ADD-8801-0D06FADFA095}" type="slidenum">
              <a:rPr lang="en-US" sz="1100">
                <a:solidFill>
                  <a:srgbClr val="898989"/>
                </a:solidFill>
              </a:rPr>
              <a:pPr>
                <a:spcAft>
                  <a:spcPts val="600"/>
                </a:spcAft>
              </a:pPr>
              <a:t>14</a:t>
            </a:fld>
            <a:endParaRPr lang="en-US" sz="1100">
              <a:solidFill>
                <a:srgbClr val="898989"/>
              </a:solidFill>
            </a:endParaRPr>
          </a:p>
        </p:txBody>
      </p:sp>
    </p:spTree>
    <p:extLst>
      <p:ext uri="{BB962C8B-B14F-4D97-AF65-F5344CB8AC3E}">
        <p14:creationId xmlns:p14="http://schemas.microsoft.com/office/powerpoint/2010/main" val="1950906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4276" y="803705"/>
            <a:ext cx="4208656" cy="3034857"/>
          </a:xfrm>
        </p:spPr>
        <p:txBody>
          <a:bodyPr vert="horz" lIns="91440" tIns="45720" rIns="91440" bIns="45720" rtlCol="0" anchor="b">
            <a:normAutofit/>
          </a:bodyPr>
          <a:lstStyle/>
          <a:p>
            <a:pPr algn="r"/>
            <a:r>
              <a:rPr lang="en-US" sz="3800" b="1" u="sng" kern="1200" dirty="0">
                <a:solidFill>
                  <a:srgbClr val="FFFFFF"/>
                </a:solidFill>
                <a:latin typeface="+mj-lt"/>
                <a:ea typeface="+mj-ea"/>
                <a:cs typeface="+mj-cs"/>
              </a:rPr>
              <a:t>Welsh Government Key </a:t>
            </a:r>
            <a:r>
              <a:rPr lang="en-US" sz="4000" b="1" u="sng" kern="1200" dirty="0">
                <a:solidFill>
                  <a:srgbClr val="FFFFFF"/>
                </a:solidFill>
                <a:latin typeface="+mj-lt"/>
                <a:ea typeface="+mj-ea"/>
                <a:cs typeface="+mj-cs"/>
              </a:rPr>
              <a:t>Performance</a:t>
            </a:r>
            <a:r>
              <a:rPr lang="en-US" sz="3800" b="1" u="sng" kern="1200" dirty="0">
                <a:solidFill>
                  <a:srgbClr val="FFFFFF"/>
                </a:solidFill>
                <a:latin typeface="+mj-lt"/>
                <a:ea typeface="+mj-ea"/>
                <a:cs typeface="+mj-cs"/>
              </a:rPr>
              <a:t> Indicators for </a:t>
            </a:r>
            <a:br>
              <a:rPr lang="en-US" sz="3800" b="1" u="sng" kern="1200" dirty="0">
                <a:solidFill>
                  <a:srgbClr val="FFFFFF"/>
                </a:solidFill>
                <a:latin typeface="+mj-lt"/>
                <a:ea typeface="+mj-ea"/>
                <a:cs typeface="+mj-cs"/>
              </a:rPr>
            </a:br>
            <a:r>
              <a:rPr lang="en-US" sz="3800" b="1" u="sng" kern="1200" dirty="0">
                <a:solidFill>
                  <a:srgbClr val="FFFFFF"/>
                </a:solidFill>
                <a:latin typeface="+mj-lt"/>
                <a:ea typeface="+mj-ea"/>
                <a:cs typeface="+mj-cs"/>
              </a:rPr>
              <a:t>Maternity Services </a:t>
            </a:r>
            <a:r>
              <a:rPr lang="en-US" sz="3800" b="1" kern="1200" dirty="0">
                <a:solidFill>
                  <a:srgbClr val="FFFFFF"/>
                </a:solidFill>
                <a:latin typeface="+mj-lt"/>
                <a:ea typeface="+mj-ea"/>
                <a:cs typeface="+mj-cs"/>
              </a:rPr>
              <a:t/>
            </a:r>
            <a:br>
              <a:rPr lang="en-US" sz="3800" b="1" kern="1200" dirty="0">
                <a:solidFill>
                  <a:srgbClr val="FFFFFF"/>
                </a:solidFill>
                <a:latin typeface="+mj-lt"/>
                <a:ea typeface="+mj-ea"/>
                <a:cs typeface="+mj-cs"/>
              </a:rPr>
            </a:br>
            <a:endParaRPr lang="en-US" sz="3800" kern="1200" dirty="0">
              <a:solidFill>
                <a:srgbClr val="FFFFFF"/>
              </a:solidFill>
              <a:latin typeface="+mj-lt"/>
              <a:ea typeface="+mj-ea"/>
              <a:cs typeface="+mj-cs"/>
            </a:endParaRPr>
          </a:p>
        </p:txBody>
      </p:sp>
      <p:cxnSp>
        <p:nvCxnSpPr>
          <p:cNvPr id="18" name="Straight Connector 17">
            <a:extLst>
              <a:ext uri="{FF2B5EF4-FFF2-40B4-BE49-F238E27FC236}">
                <a16:creationId xmlns:a16="http://schemas.microsoft.com/office/drawing/2014/main"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10491536" y="6356350"/>
            <a:ext cx="862263" cy="365125"/>
          </a:xfrm>
        </p:spPr>
        <p:txBody>
          <a:bodyPr vert="horz" lIns="91440" tIns="45720" rIns="91440" bIns="45720" rtlCol="0" anchor="ctr">
            <a:normAutofit/>
          </a:bodyPr>
          <a:lstStyle/>
          <a:p>
            <a:pPr>
              <a:spcAft>
                <a:spcPts val="600"/>
              </a:spcAft>
            </a:pPr>
            <a:fld id="{6D22F896-40B5-4ADD-8801-0D06FADFA095}" type="slidenum">
              <a:rPr lang="en-US" smtClean="0"/>
              <a:pPr>
                <a:spcAft>
                  <a:spcPts val="600"/>
                </a:spcAft>
              </a:pPr>
              <a:t>15</a:t>
            </a:fld>
            <a:endParaRPr lang="en-US"/>
          </a:p>
        </p:txBody>
      </p:sp>
      <p:graphicFrame>
        <p:nvGraphicFramePr>
          <p:cNvPr id="6" name="Table 5">
            <a:extLst>
              <a:ext uri="{FF2B5EF4-FFF2-40B4-BE49-F238E27FC236}">
                <a16:creationId xmlns:a16="http://schemas.microsoft.com/office/drawing/2014/main" id="{CA094897-F5B7-441D-A05E-86BE66A02AF9}"/>
              </a:ext>
            </a:extLst>
          </p:cNvPr>
          <p:cNvGraphicFramePr>
            <a:graphicFrameLocks noGrp="1"/>
          </p:cNvGraphicFramePr>
          <p:nvPr>
            <p:extLst>
              <p:ext uri="{D42A27DB-BD31-4B8C-83A1-F6EECF244321}">
                <p14:modId xmlns:p14="http://schemas.microsoft.com/office/powerpoint/2010/main" val="2695164170"/>
              </p:ext>
            </p:extLst>
          </p:nvPr>
        </p:nvGraphicFramePr>
        <p:xfrm>
          <a:off x="5629611" y="263236"/>
          <a:ext cx="6271445" cy="6093110"/>
        </p:xfrm>
        <a:graphic>
          <a:graphicData uri="http://schemas.openxmlformats.org/drawingml/2006/table">
            <a:tbl>
              <a:tblPr firstRow="1" firstCol="1" bandRow="1">
                <a:tableStyleId>{3B4B98B0-60AC-42C2-AFA5-B58CD77FA1E5}</a:tableStyleId>
              </a:tblPr>
              <a:tblGrid>
                <a:gridCol w="2516773">
                  <a:extLst>
                    <a:ext uri="{9D8B030D-6E8A-4147-A177-3AD203B41FA5}">
                      <a16:colId xmlns:a16="http://schemas.microsoft.com/office/drawing/2014/main" val="3728465039"/>
                    </a:ext>
                  </a:extLst>
                </a:gridCol>
                <a:gridCol w="1250985">
                  <a:extLst>
                    <a:ext uri="{9D8B030D-6E8A-4147-A177-3AD203B41FA5}">
                      <a16:colId xmlns:a16="http://schemas.microsoft.com/office/drawing/2014/main" val="1532181580"/>
                    </a:ext>
                  </a:extLst>
                </a:gridCol>
                <a:gridCol w="1137785">
                  <a:extLst>
                    <a:ext uri="{9D8B030D-6E8A-4147-A177-3AD203B41FA5}">
                      <a16:colId xmlns:a16="http://schemas.microsoft.com/office/drawing/2014/main" val="1369706980"/>
                    </a:ext>
                  </a:extLst>
                </a:gridCol>
                <a:gridCol w="1365902">
                  <a:extLst>
                    <a:ext uri="{9D8B030D-6E8A-4147-A177-3AD203B41FA5}">
                      <a16:colId xmlns:a16="http://schemas.microsoft.com/office/drawing/2014/main" val="2935947536"/>
                    </a:ext>
                  </a:extLst>
                </a:gridCol>
              </a:tblGrid>
              <a:tr h="331784">
                <a:tc>
                  <a:txBody>
                    <a:bodyPr/>
                    <a:lstStyle/>
                    <a:p>
                      <a:pPr>
                        <a:lnSpc>
                          <a:spcPct val="107000"/>
                        </a:lnSpc>
                        <a:spcAft>
                          <a:spcPts val="0"/>
                        </a:spcAft>
                      </a:pPr>
                      <a:r>
                        <a:rPr lang="en-GB" sz="1700">
                          <a:effectLst/>
                        </a:rPr>
                        <a:t>Breastfeeding</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tc>
                  <a:txBody>
                    <a:bodyPr/>
                    <a:lstStyle/>
                    <a:p>
                      <a:pPr>
                        <a:lnSpc>
                          <a:spcPct val="107000"/>
                        </a:lnSpc>
                        <a:spcAft>
                          <a:spcPts val="0"/>
                        </a:spcAft>
                      </a:pPr>
                      <a:r>
                        <a:rPr lang="en-GB" sz="1700">
                          <a:effectLst/>
                        </a:rPr>
                        <a:t>JIG-SO</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tc>
                  <a:txBody>
                    <a:bodyPr/>
                    <a:lstStyle/>
                    <a:p>
                      <a:pPr>
                        <a:lnSpc>
                          <a:spcPct val="107000"/>
                        </a:lnSpc>
                        <a:spcAft>
                          <a:spcPts val="0"/>
                        </a:spcAft>
                      </a:pPr>
                      <a:r>
                        <a:rPr lang="en-GB" sz="1700">
                          <a:effectLst/>
                        </a:rPr>
                        <a:t>ABMU</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tc>
                  <a:txBody>
                    <a:bodyPr/>
                    <a:lstStyle/>
                    <a:p>
                      <a:pPr>
                        <a:lnSpc>
                          <a:spcPct val="107000"/>
                        </a:lnSpc>
                        <a:spcAft>
                          <a:spcPts val="0"/>
                        </a:spcAft>
                      </a:pPr>
                      <a:r>
                        <a:rPr lang="en-GB" sz="1700">
                          <a:effectLst/>
                        </a:rPr>
                        <a:t>WALES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extLst>
                  <a:ext uri="{0D108BD9-81ED-4DB2-BD59-A6C34878D82A}">
                    <a16:rowId xmlns:a16="http://schemas.microsoft.com/office/drawing/2014/main" val="967474658"/>
                  </a:ext>
                </a:extLst>
              </a:tr>
              <a:tr h="331784">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tc>
                  <a:txBody>
                    <a:bodyPr/>
                    <a:lstStyle/>
                    <a:p>
                      <a:pPr>
                        <a:lnSpc>
                          <a:spcPct val="107000"/>
                        </a:lnSpc>
                        <a:spcAft>
                          <a:spcPts val="0"/>
                        </a:spcAft>
                      </a:pPr>
                      <a:r>
                        <a:rPr lang="en-GB" sz="1700">
                          <a:effectLst/>
                        </a:rPr>
                        <a:t>2017</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extLst>
                  <a:ext uri="{0D108BD9-81ED-4DB2-BD59-A6C34878D82A}">
                    <a16:rowId xmlns:a16="http://schemas.microsoft.com/office/drawing/2014/main" val="3287675286"/>
                  </a:ext>
                </a:extLst>
              </a:tr>
              <a:tr h="331784">
                <a:tc>
                  <a:txBody>
                    <a:bodyPr/>
                    <a:lstStyle/>
                    <a:p>
                      <a:pPr>
                        <a:lnSpc>
                          <a:spcPct val="107000"/>
                        </a:lnSpc>
                        <a:spcAft>
                          <a:spcPts val="0"/>
                        </a:spcAft>
                      </a:pPr>
                      <a:r>
                        <a:rPr lang="en-GB" sz="1700">
                          <a:effectLst/>
                        </a:rPr>
                        <a:t>At Birth</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tc>
                  <a:txBody>
                    <a:bodyPr/>
                    <a:lstStyle/>
                    <a:p>
                      <a:pPr>
                        <a:lnSpc>
                          <a:spcPct val="107000"/>
                        </a:lnSpc>
                        <a:spcAft>
                          <a:spcPts val="0"/>
                        </a:spcAft>
                      </a:pPr>
                      <a:r>
                        <a:rPr lang="en-GB" sz="1700">
                          <a:effectLst/>
                        </a:rPr>
                        <a:t>69.3%</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tc>
                  <a:txBody>
                    <a:bodyPr/>
                    <a:lstStyle/>
                    <a:p>
                      <a:pPr>
                        <a:lnSpc>
                          <a:spcPct val="107000"/>
                        </a:lnSpc>
                        <a:spcAft>
                          <a:spcPts val="0"/>
                        </a:spcAft>
                      </a:pPr>
                      <a:r>
                        <a:rPr lang="en-GB" sz="1700">
                          <a:effectLst/>
                        </a:rPr>
                        <a:t>64.6%</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tc>
                  <a:txBody>
                    <a:bodyPr/>
                    <a:lstStyle/>
                    <a:p>
                      <a:pPr>
                        <a:lnSpc>
                          <a:spcPct val="107000"/>
                        </a:lnSpc>
                        <a:spcAft>
                          <a:spcPts val="0"/>
                        </a:spcAft>
                      </a:pPr>
                      <a:r>
                        <a:rPr lang="en-GB" sz="1700">
                          <a:effectLst/>
                        </a:rPr>
                        <a:t>56.7%</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extLst>
                  <a:ext uri="{0D108BD9-81ED-4DB2-BD59-A6C34878D82A}">
                    <a16:rowId xmlns:a16="http://schemas.microsoft.com/office/drawing/2014/main" val="2126651581"/>
                  </a:ext>
                </a:extLst>
              </a:tr>
              <a:tr h="331784">
                <a:tc>
                  <a:txBody>
                    <a:bodyPr/>
                    <a:lstStyle/>
                    <a:p>
                      <a:pPr>
                        <a:lnSpc>
                          <a:spcPct val="107000"/>
                        </a:lnSpc>
                        <a:spcAft>
                          <a:spcPts val="0"/>
                        </a:spcAft>
                      </a:pPr>
                      <a:r>
                        <a:rPr lang="en-GB" sz="1700">
                          <a:effectLst/>
                        </a:rPr>
                        <a:t>At 10 days</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tc>
                  <a:txBody>
                    <a:bodyPr/>
                    <a:lstStyle/>
                    <a:p>
                      <a:pPr>
                        <a:lnSpc>
                          <a:spcPct val="107000"/>
                        </a:lnSpc>
                        <a:spcAft>
                          <a:spcPts val="0"/>
                        </a:spcAft>
                      </a:pPr>
                      <a:r>
                        <a:rPr lang="en-GB" sz="1700">
                          <a:effectLst/>
                        </a:rPr>
                        <a:t>48.5%</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tc>
                  <a:txBody>
                    <a:bodyPr/>
                    <a:lstStyle/>
                    <a:p>
                      <a:pPr>
                        <a:lnSpc>
                          <a:spcPct val="107000"/>
                        </a:lnSpc>
                        <a:spcAft>
                          <a:spcPts val="0"/>
                        </a:spcAft>
                      </a:pPr>
                      <a:r>
                        <a:rPr lang="en-GB" sz="1700">
                          <a:effectLst/>
                        </a:rPr>
                        <a:t>28.9%</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tc>
                  <a:txBody>
                    <a:bodyPr/>
                    <a:lstStyle/>
                    <a:p>
                      <a:pPr>
                        <a:lnSpc>
                          <a:spcPct val="107000"/>
                        </a:lnSpc>
                        <a:spcAft>
                          <a:spcPts val="0"/>
                        </a:spcAft>
                      </a:pPr>
                      <a:r>
                        <a:rPr lang="en-GB" sz="1700">
                          <a:effectLst/>
                        </a:rPr>
                        <a:t>42.6%</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extLst>
                  <a:ext uri="{0D108BD9-81ED-4DB2-BD59-A6C34878D82A}">
                    <a16:rowId xmlns:a16="http://schemas.microsoft.com/office/drawing/2014/main" val="437828265"/>
                  </a:ext>
                </a:extLst>
              </a:tr>
              <a:tr h="1263900">
                <a:tc>
                  <a:txBody>
                    <a:bodyPr/>
                    <a:lstStyle/>
                    <a:p>
                      <a:pPr>
                        <a:lnSpc>
                          <a:spcPct val="107000"/>
                        </a:lnSpc>
                        <a:spcAft>
                          <a:spcPts val="0"/>
                        </a:spcAft>
                      </a:pPr>
                      <a:r>
                        <a:rPr lang="en-GB" sz="1700">
                          <a:effectLst/>
                        </a:rPr>
                        <a:t>At discharge from JIGSO (around 28 days) or at 6 weeks (ABMU/Wales)</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tc>
                  <a:txBody>
                    <a:bodyPr/>
                    <a:lstStyle/>
                    <a:p>
                      <a:pPr>
                        <a:lnSpc>
                          <a:spcPct val="107000"/>
                        </a:lnSpc>
                        <a:spcAft>
                          <a:spcPts val="0"/>
                        </a:spcAft>
                      </a:pPr>
                      <a:r>
                        <a:rPr lang="en-GB" sz="1700">
                          <a:effectLst/>
                        </a:rPr>
                        <a:t>39.6%</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tc>
                  <a:txBody>
                    <a:bodyPr/>
                    <a:lstStyle/>
                    <a:p>
                      <a:pPr>
                        <a:lnSpc>
                          <a:spcPct val="107000"/>
                        </a:lnSpc>
                        <a:spcAft>
                          <a:spcPts val="0"/>
                        </a:spcAft>
                      </a:pPr>
                      <a:r>
                        <a:rPr lang="en-GB" sz="1700">
                          <a:effectLst/>
                        </a:rPr>
                        <a:t>33.0%</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tc>
                  <a:txBody>
                    <a:bodyPr/>
                    <a:lstStyle/>
                    <a:p>
                      <a:pPr>
                        <a:lnSpc>
                          <a:spcPct val="107000"/>
                        </a:lnSpc>
                        <a:spcAft>
                          <a:spcPts val="0"/>
                        </a:spcAft>
                      </a:pPr>
                      <a:r>
                        <a:rPr lang="en-GB" sz="1700">
                          <a:effectLst/>
                        </a:rPr>
                        <a:t>34.2%</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extLst>
                  <a:ext uri="{0D108BD9-81ED-4DB2-BD59-A6C34878D82A}">
                    <a16:rowId xmlns:a16="http://schemas.microsoft.com/office/drawing/2014/main" val="822681151"/>
                  </a:ext>
                </a:extLst>
              </a:tr>
              <a:tr h="331784">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tc>
                  <a:txBody>
                    <a:bodyPr/>
                    <a:lstStyle/>
                    <a:p>
                      <a:pPr>
                        <a:lnSpc>
                          <a:spcPct val="107000"/>
                        </a:lnSpc>
                        <a:spcAft>
                          <a:spcPts val="0"/>
                        </a:spcAft>
                      </a:pPr>
                      <a:r>
                        <a:rPr lang="en-GB" sz="1700">
                          <a:effectLst/>
                        </a:rPr>
                        <a:t>2018</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extLst>
                  <a:ext uri="{0D108BD9-81ED-4DB2-BD59-A6C34878D82A}">
                    <a16:rowId xmlns:a16="http://schemas.microsoft.com/office/drawing/2014/main" val="42893420"/>
                  </a:ext>
                </a:extLst>
              </a:tr>
              <a:tr h="953195">
                <a:tc>
                  <a:txBody>
                    <a:bodyPr/>
                    <a:lstStyle/>
                    <a:p>
                      <a:pPr>
                        <a:lnSpc>
                          <a:spcPct val="107000"/>
                        </a:lnSpc>
                        <a:spcAft>
                          <a:spcPts val="0"/>
                        </a:spcAft>
                      </a:pPr>
                      <a:r>
                        <a:rPr lang="en-GB" sz="1700">
                          <a:effectLst/>
                        </a:rPr>
                        <a:t>At Birth</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tc>
                  <a:txBody>
                    <a:bodyPr/>
                    <a:lstStyle/>
                    <a:p>
                      <a:pPr>
                        <a:lnSpc>
                          <a:spcPct val="107000"/>
                        </a:lnSpc>
                        <a:spcAft>
                          <a:spcPts val="0"/>
                        </a:spcAft>
                      </a:pPr>
                      <a:r>
                        <a:rPr lang="en-GB" sz="1700">
                          <a:effectLst/>
                        </a:rPr>
                        <a:t>58.2%</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tc>
                  <a:txBody>
                    <a:bodyPr/>
                    <a:lstStyle/>
                    <a:p>
                      <a:pPr>
                        <a:lnSpc>
                          <a:spcPct val="107000"/>
                        </a:lnSpc>
                        <a:spcAft>
                          <a:spcPts val="0"/>
                        </a:spcAft>
                      </a:pPr>
                      <a:r>
                        <a:rPr lang="en-GB" sz="1700">
                          <a:effectLst/>
                        </a:rPr>
                        <a:t>54.2%</a:t>
                      </a:r>
                    </a:p>
                    <a:p>
                      <a:pPr>
                        <a:lnSpc>
                          <a:spcPct val="107000"/>
                        </a:lnSpc>
                        <a:spcAft>
                          <a:spcPts val="0"/>
                        </a:spcAft>
                      </a:pPr>
                      <a:r>
                        <a:rPr lang="en-GB" sz="1700">
                          <a:effectLst/>
                        </a:rPr>
                        <a:t>(Jan-Sept)</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tc>
                  <a:txBody>
                    <a:bodyPr/>
                    <a:lstStyle/>
                    <a:p>
                      <a:pPr>
                        <a:lnSpc>
                          <a:spcPct val="107000"/>
                        </a:lnSpc>
                        <a:spcAft>
                          <a:spcPts val="0"/>
                        </a:spcAft>
                      </a:pPr>
                      <a:r>
                        <a:rPr lang="en-GB" sz="1700">
                          <a:effectLst/>
                        </a:rPr>
                        <a:t>57.8%</a:t>
                      </a:r>
                    </a:p>
                    <a:p>
                      <a:pPr>
                        <a:lnSpc>
                          <a:spcPct val="107000"/>
                        </a:lnSpc>
                        <a:spcAft>
                          <a:spcPts val="0"/>
                        </a:spcAft>
                      </a:pPr>
                      <a:r>
                        <a:rPr lang="en-GB" sz="1700">
                          <a:effectLst/>
                        </a:rPr>
                        <a:t>(Jan-Sept)</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extLst>
                  <a:ext uri="{0D108BD9-81ED-4DB2-BD59-A6C34878D82A}">
                    <a16:rowId xmlns:a16="http://schemas.microsoft.com/office/drawing/2014/main" val="3823110558"/>
                  </a:ext>
                </a:extLst>
              </a:tr>
              <a:tr h="953195">
                <a:tc>
                  <a:txBody>
                    <a:bodyPr/>
                    <a:lstStyle/>
                    <a:p>
                      <a:pPr>
                        <a:lnSpc>
                          <a:spcPct val="107000"/>
                        </a:lnSpc>
                        <a:spcAft>
                          <a:spcPts val="0"/>
                        </a:spcAft>
                      </a:pPr>
                      <a:r>
                        <a:rPr lang="en-GB" sz="1700" dirty="0">
                          <a:effectLst/>
                        </a:rPr>
                        <a:t>At 10 days </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tc>
                  <a:txBody>
                    <a:bodyPr/>
                    <a:lstStyle/>
                    <a:p>
                      <a:pPr>
                        <a:lnSpc>
                          <a:spcPct val="107000"/>
                        </a:lnSpc>
                        <a:spcAft>
                          <a:spcPts val="0"/>
                        </a:spcAft>
                      </a:pPr>
                      <a:r>
                        <a:rPr lang="en-GB" sz="1700">
                          <a:effectLst/>
                        </a:rPr>
                        <a:t>26.4%</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tc>
                  <a:txBody>
                    <a:bodyPr/>
                    <a:lstStyle/>
                    <a:p>
                      <a:pPr>
                        <a:lnSpc>
                          <a:spcPct val="107000"/>
                        </a:lnSpc>
                        <a:spcAft>
                          <a:spcPts val="0"/>
                        </a:spcAft>
                      </a:pPr>
                      <a:r>
                        <a:rPr lang="en-GB" sz="1700">
                          <a:effectLst/>
                        </a:rPr>
                        <a:t>34.1%</a:t>
                      </a:r>
                    </a:p>
                    <a:p>
                      <a:pPr>
                        <a:lnSpc>
                          <a:spcPct val="107000"/>
                        </a:lnSpc>
                        <a:spcAft>
                          <a:spcPts val="0"/>
                        </a:spcAft>
                      </a:pPr>
                      <a:r>
                        <a:rPr lang="en-GB" sz="1700">
                          <a:effectLst/>
                        </a:rPr>
                        <a:t>(Jan-Sept)</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tc>
                  <a:txBody>
                    <a:bodyPr/>
                    <a:lstStyle/>
                    <a:p>
                      <a:pPr>
                        <a:lnSpc>
                          <a:spcPct val="107000"/>
                        </a:lnSpc>
                        <a:spcAft>
                          <a:spcPts val="0"/>
                        </a:spcAft>
                      </a:pPr>
                      <a:r>
                        <a:rPr lang="en-GB" sz="1700">
                          <a:effectLst/>
                        </a:rPr>
                        <a:t>44.5%</a:t>
                      </a:r>
                    </a:p>
                    <a:p>
                      <a:pPr>
                        <a:lnSpc>
                          <a:spcPct val="107000"/>
                        </a:lnSpc>
                        <a:spcAft>
                          <a:spcPts val="0"/>
                        </a:spcAft>
                      </a:pPr>
                      <a:r>
                        <a:rPr lang="en-GB" sz="1700">
                          <a:effectLst/>
                        </a:rPr>
                        <a:t>(Jan-Sept)</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extLst>
                  <a:ext uri="{0D108BD9-81ED-4DB2-BD59-A6C34878D82A}">
                    <a16:rowId xmlns:a16="http://schemas.microsoft.com/office/drawing/2014/main" val="3263020465"/>
                  </a:ext>
                </a:extLst>
              </a:tr>
              <a:tr h="1263900">
                <a:tc>
                  <a:txBody>
                    <a:bodyPr/>
                    <a:lstStyle/>
                    <a:p>
                      <a:pPr>
                        <a:lnSpc>
                          <a:spcPct val="107000"/>
                        </a:lnSpc>
                        <a:spcAft>
                          <a:spcPts val="0"/>
                        </a:spcAft>
                      </a:pPr>
                      <a:r>
                        <a:rPr lang="en-GB" sz="1700">
                          <a:effectLst/>
                        </a:rPr>
                        <a:t>At discharge from JIGSO (around 28 days) or at 6 weeks (ABMU/Wales)</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tc>
                  <a:txBody>
                    <a:bodyPr/>
                    <a:lstStyle/>
                    <a:p>
                      <a:pPr>
                        <a:lnSpc>
                          <a:spcPct val="107000"/>
                        </a:lnSpc>
                        <a:spcAft>
                          <a:spcPts val="0"/>
                        </a:spcAft>
                      </a:pPr>
                      <a:r>
                        <a:rPr lang="en-GB" sz="1700">
                          <a:effectLst/>
                        </a:rPr>
                        <a:t>22.0%</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tc>
                  <a:txBody>
                    <a:bodyPr/>
                    <a:lstStyle/>
                    <a:p>
                      <a:pPr>
                        <a:lnSpc>
                          <a:spcPct val="107000"/>
                        </a:lnSpc>
                        <a:spcAft>
                          <a:spcPts val="0"/>
                        </a:spcAft>
                      </a:pPr>
                      <a:r>
                        <a:rPr lang="en-GB" sz="1700">
                          <a:effectLst/>
                        </a:rPr>
                        <a:t>33.0%</a:t>
                      </a:r>
                    </a:p>
                    <a:p>
                      <a:pPr>
                        <a:lnSpc>
                          <a:spcPct val="107000"/>
                        </a:lnSpc>
                        <a:spcAft>
                          <a:spcPts val="0"/>
                        </a:spcAft>
                      </a:pPr>
                      <a:r>
                        <a:rPr lang="en-GB" sz="1700">
                          <a:effectLst/>
                        </a:rPr>
                        <a:t>(Jan-Sept)</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tc>
                  <a:txBody>
                    <a:bodyPr/>
                    <a:lstStyle/>
                    <a:p>
                      <a:pPr>
                        <a:lnSpc>
                          <a:spcPct val="107000"/>
                        </a:lnSpc>
                        <a:spcAft>
                          <a:spcPts val="0"/>
                        </a:spcAft>
                      </a:pPr>
                      <a:r>
                        <a:rPr lang="en-GB" sz="1700" dirty="0">
                          <a:effectLst/>
                        </a:rPr>
                        <a:t>34.16%</a:t>
                      </a:r>
                    </a:p>
                    <a:p>
                      <a:pPr>
                        <a:lnSpc>
                          <a:spcPct val="107000"/>
                        </a:lnSpc>
                        <a:spcAft>
                          <a:spcPts val="0"/>
                        </a:spcAft>
                      </a:pPr>
                      <a:r>
                        <a:rPr lang="en-GB" sz="1700" dirty="0">
                          <a:effectLst/>
                        </a:rPr>
                        <a:t>(Jan-Sept)</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34" marR="106534" marT="0" marB="0"/>
                </a:tc>
                <a:extLst>
                  <a:ext uri="{0D108BD9-81ED-4DB2-BD59-A6C34878D82A}">
                    <a16:rowId xmlns:a16="http://schemas.microsoft.com/office/drawing/2014/main" val="1415937569"/>
                  </a:ext>
                </a:extLst>
              </a:tr>
            </a:tbl>
          </a:graphicData>
        </a:graphic>
      </p:graphicFrame>
      <p:pic>
        <p:nvPicPr>
          <p:cNvPr id="7" name="Picture 6">
            <a:extLst>
              <a:ext uri="{FF2B5EF4-FFF2-40B4-BE49-F238E27FC236}">
                <a16:creationId xmlns:a16="http://schemas.microsoft.com/office/drawing/2014/main" id="{87FEA0BB-CF9B-4AF7-84AF-2EE3237444AE}"/>
              </a:ext>
            </a:extLst>
          </p:cNvPr>
          <p:cNvPicPr>
            <a:picLocks noChangeAspect="1"/>
          </p:cNvPicPr>
          <p:nvPr/>
        </p:nvPicPr>
        <p:blipFill>
          <a:blip r:embed="rId2"/>
          <a:stretch>
            <a:fillRect/>
          </a:stretch>
        </p:blipFill>
        <p:spPr>
          <a:xfrm>
            <a:off x="1113539" y="4149747"/>
            <a:ext cx="3466515" cy="2456919"/>
          </a:xfrm>
          <a:prstGeom prst="rect">
            <a:avLst/>
          </a:prstGeom>
        </p:spPr>
      </p:pic>
    </p:spTree>
    <p:extLst>
      <p:ext uri="{BB962C8B-B14F-4D97-AF65-F5344CB8AC3E}">
        <p14:creationId xmlns:p14="http://schemas.microsoft.com/office/powerpoint/2010/main" val="3615352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Top Corners Rounded 13">
            <a:extLst>
              <a:ext uri="{FF2B5EF4-FFF2-40B4-BE49-F238E27FC236}">
                <a16:creationId xmlns:a16="http://schemas.microsoft.com/office/drawing/2014/main" id="{76E6212F-EB21-4328-8386-832840CB43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rot="16200000">
            <a:off x="6797978" y="996722"/>
            <a:ext cx="5923488" cy="4864556"/>
          </a:xfrm>
          <a:prstGeom prst="round2SameRect">
            <a:avLst>
              <a:gd name="adj1" fmla="val 3762"/>
              <a:gd name="adj2" fmla="val 0"/>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D002B35-B2C5-4B61-9159-B7EFBC2CD605}"/>
              </a:ext>
            </a:extLst>
          </p:cNvPr>
          <p:cNvSpPr>
            <a:spLocks noGrp="1"/>
          </p:cNvSpPr>
          <p:nvPr>
            <p:ph type="title"/>
          </p:nvPr>
        </p:nvSpPr>
        <p:spPr>
          <a:xfrm>
            <a:off x="7830255" y="1813442"/>
            <a:ext cx="3971220" cy="3249386"/>
          </a:xfrm>
        </p:spPr>
        <p:txBody>
          <a:bodyPr vert="horz" lIns="91440" tIns="45720" rIns="91440" bIns="45720" rtlCol="0" anchor="ctr">
            <a:normAutofit/>
          </a:bodyPr>
          <a:lstStyle/>
          <a:p>
            <a:r>
              <a:rPr lang="en-US" sz="5400" u="sng" dirty="0">
                <a:solidFill>
                  <a:srgbClr val="FFFFFF"/>
                </a:solidFill>
              </a:rPr>
              <a:t>The JIG-SO Research </a:t>
            </a:r>
          </a:p>
        </p:txBody>
      </p:sp>
      <p:sp>
        <p:nvSpPr>
          <p:cNvPr id="16" name="Round Single Corner Rectangle 24">
            <a:extLst>
              <a:ext uri="{FF2B5EF4-FFF2-40B4-BE49-F238E27FC236}">
                <a16:creationId xmlns:a16="http://schemas.microsoft.com/office/drawing/2014/main" id="{E8D8FD72-DBC9-4595-9B24-DCD3B0EC0D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rot="16200000">
            <a:off x="911284" y="635058"/>
            <a:ext cx="2657864" cy="2657864"/>
          </a:xfrm>
          <a:prstGeom prst="round1Rect">
            <a:avLst>
              <a:gd name="adj" fmla="val 11295"/>
            </a:avLst>
          </a:prstGeom>
          <a:solidFill>
            <a:srgbClr val="FFFFFF"/>
          </a:solidFill>
          <a:ln w="57150">
            <a:solidFill>
              <a:srgbClr val="344E5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screenshot of a cell phone&#10;&#10;Description automatically generated">
            <a:extLst>
              <a:ext uri="{FF2B5EF4-FFF2-40B4-BE49-F238E27FC236}">
                <a16:creationId xmlns:a16="http://schemas.microsoft.com/office/drawing/2014/main" id="{8CFFA4C0-E1D0-4198-A835-8851497E6F39}"/>
              </a:ext>
            </a:extLst>
          </p:cNvPr>
          <p:cNvPicPr>
            <a:picLocks noChangeAspect="1"/>
          </p:cNvPicPr>
          <p:nvPr/>
        </p:nvPicPr>
        <p:blipFill>
          <a:blip r:embed="rId3"/>
          <a:stretch>
            <a:fillRect/>
          </a:stretch>
        </p:blipFill>
        <p:spPr>
          <a:xfrm>
            <a:off x="1052598" y="776372"/>
            <a:ext cx="2375236" cy="2375236"/>
          </a:xfrm>
          <a:prstGeom prst="rect">
            <a:avLst/>
          </a:prstGeom>
        </p:spPr>
      </p:pic>
      <p:sp>
        <p:nvSpPr>
          <p:cNvPr id="18" name="Round Single Corner Rectangle 22">
            <a:extLst>
              <a:ext uri="{FF2B5EF4-FFF2-40B4-BE49-F238E27FC236}">
                <a16:creationId xmlns:a16="http://schemas.microsoft.com/office/drawing/2014/main" id="{FD6B835C-7DDD-47D9-B6A9-26B4F84DA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3717533" y="1300271"/>
            <a:ext cx="1992651" cy="1992652"/>
          </a:xfrm>
          <a:prstGeom prst="round1Rect">
            <a:avLst>
              <a:gd name="adj" fmla="val 11295"/>
            </a:avLst>
          </a:prstGeom>
          <a:solidFill>
            <a:srgbClr val="344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ound Single Corner Rectangle 23">
            <a:extLst>
              <a:ext uri="{FF2B5EF4-FFF2-40B4-BE49-F238E27FC236}">
                <a16:creationId xmlns:a16="http://schemas.microsoft.com/office/drawing/2014/main" id="{EFA427F0-C6DC-4FA1-8C54-1D6B0623DA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rot="10800000">
            <a:off x="1287904" y="3438135"/>
            <a:ext cx="2281244" cy="2281245"/>
          </a:xfrm>
          <a:prstGeom prst="round1Rect">
            <a:avLst>
              <a:gd name="adj" fmla="val 11295"/>
            </a:avLst>
          </a:prstGeom>
          <a:solidFill>
            <a:srgbClr val="344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ound Single Corner Rectangle 25">
            <a:extLst>
              <a:ext uri="{FF2B5EF4-FFF2-40B4-BE49-F238E27FC236}">
                <a16:creationId xmlns:a16="http://schemas.microsoft.com/office/drawing/2014/main" id="{255D5DA3-59CF-4FD2-8674-8B722A343C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rot="5400000">
            <a:off x="3717533" y="3438135"/>
            <a:ext cx="2657864" cy="2657864"/>
          </a:xfrm>
          <a:prstGeom prst="round1Rect">
            <a:avLst>
              <a:gd name="adj" fmla="val 11295"/>
            </a:avLst>
          </a:prstGeom>
          <a:solidFill>
            <a:srgbClr val="FFFFFF"/>
          </a:solidFill>
          <a:ln w="57150">
            <a:solidFill>
              <a:srgbClr val="344E5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rc_mi" descr="Image result for swansea uni logo">
            <a:hlinkClick r:id="rId4"/>
            <a:extLst>
              <a:ext uri="{FF2B5EF4-FFF2-40B4-BE49-F238E27FC236}">
                <a16:creationId xmlns:a16="http://schemas.microsoft.com/office/drawing/2014/main" id="{729E8EE7-CB4E-4FD8-B32D-7CA8871B952A}"/>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3832412" y="3798906"/>
            <a:ext cx="2401670" cy="1921336"/>
          </a:xfrm>
          <a:prstGeom prst="rect">
            <a:avLst/>
          </a:prstGeom>
          <a:noFill/>
        </p:spPr>
      </p:pic>
      <p:sp>
        <p:nvSpPr>
          <p:cNvPr id="24" name="Rectangle: Top Corners Rounded 23">
            <a:extLst>
              <a:ext uri="{FF2B5EF4-FFF2-40B4-BE49-F238E27FC236}">
                <a16:creationId xmlns:a16="http://schemas.microsoft.com/office/drawing/2014/main" id="{9E74304E-CF2D-41E1-92CF-7FC508311B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rot="16200000">
            <a:off x="7052315" y="1050468"/>
            <a:ext cx="5609397" cy="4757058"/>
          </a:xfrm>
          <a:prstGeom prst="round2SameRect">
            <a:avLst>
              <a:gd name="adj1" fmla="val 2061"/>
              <a:gd name="adj2" fmla="val 0"/>
            </a:avLst>
          </a:prstGeom>
          <a:no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4717401F-8127-4697-8085-3D6C69B5D2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nvPr>
        </p:nvCxnSpPr>
        <p:spPr>
          <a:xfrm>
            <a:off x="7905773" y="4543311"/>
            <a:ext cx="1597456" cy="0"/>
          </a:xfrm>
          <a:prstGeom prst="line">
            <a:avLst/>
          </a:prstGeom>
          <a:ln w="50800">
            <a:solidFill>
              <a:srgbClr val="A6A6A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26488E0-F16C-4C52-BD1B-5FB06DC00BA1}"/>
              </a:ext>
            </a:extLst>
          </p:cNvPr>
          <p:cNvSpPr>
            <a:spLocks noGrp="1"/>
          </p:cNvSpPr>
          <p:nvPr>
            <p:ph type="sldNum" sz="quarter" idx="12"/>
          </p:nvPr>
        </p:nvSpPr>
        <p:spPr>
          <a:xfrm>
            <a:off x="10614954" y="6356350"/>
            <a:ext cx="738845" cy="365125"/>
          </a:xfrm>
        </p:spPr>
        <p:txBody>
          <a:bodyPr vert="horz" lIns="91440" tIns="45720" rIns="91440" bIns="45720" rtlCol="0" anchor="ctr">
            <a:normAutofit/>
          </a:bodyPr>
          <a:lstStyle/>
          <a:p>
            <a:pPr>
              <a:spcAft>
                <a:spcPts val="600"/>
              </a:spcAft>
            </a:pPr>
            <a:fld id="{6D22F896-40B5-4ADD-8801-0D06FADFA095}" type="slidenum">
              <a:rPr lang="en-US">
                <a:solidFill>
                  <a:prstClr val="black">
                    <a:tint val="75000"/>
                  </a:prstClr>
                </a:solidFill>
              </a:rPr>
              <a:pPr>
                <a:spcAft>
                  <a:spcPts val="600"/>
                </a:spcAft>
              </a:pPr>
              <a:t>16</a:t>
            </a:fld>
            <a:endParaRPr lang="en-US">
              <a:solidFill>
                <a:prstClr val="black">
                  <a:tint val="75000"/>
                </a:prstClr>
              </a:solidFill>
            </a:endParaRPr>
          </a:p>
        </p:txBody>
      </p:sp>
    </p:spTree>
    <p:extLst>
      <p:ext uri="{BB962C8B-B14F-4D97-AF65-F5344CB8AC3E}">
        <p14:creationId xmlns:p14="http://schemas.microsoft.com/office/powerpoint/2010/main" val="246818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336162-B533-4EFE-8BB3-8EBB4A5E32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44" y="1188395"/>
            <a:ext cx="4123723" cy="1514480"/>
          </a:xfrm>
          <a:solidFill>
            <a:srgbClr val="FFFFFF"/>
          </a:solidFill>
          <a:ln w="25400" cap="sq">
            <a:solidFill>
              <a:srgbClr val="404040"/>
            </a:solidFill>
            <a:miter lim="800000"/>
          </a:ln>
        </p:spPr>
        <p:txBody>
          <a:bodyPr vert="horz" lIns="91440" tIns="45720" rIns="91440" bIns="45720" rtlCol="0" anchor="ctr">
            <a:normAutofit/>
          </a:bodyPr>
          <a:lstStyle/>
          <a:p>
            <a:pPr algn="ctr"/>
            <a:r>
              <a:rPr lang="en-US" sz="4000" u="sng" kern="1200" dirty="0">
                <a:solidFill>
                  <a:srgbClr val="262626"/>
                </a:solidFill>
                <a:latin typeface="+mj-lt"/>
                <a:ea typeface="+mj-ea"/>
                <a:cs typeface="+mj-cs"/>
              </a:rPr>
              <a:t>The Research Team</a:t>
            </a:r>
          </a:p>
        </p:txBody>
      </p:sp>
      <p:sp>
        <p:nvSpPr>
          <p:cNvPr id="4" name="TextBox 3">
            <a:extLst>
              <a:ext uri="{FF2B5EF4-FFF2-40B4-BE49-F238E27FC236}">
                <a16:creationId xmlns:a16="http://schemas.microsoft.com/office/drawing/2014/main" id="{2ADB874B-C819-4223-8348-22EEBD9D7189}"/>
              </a:ext>
            </a:extLst>
          </p:cNvPr>
          <p:cNvSpPr txBox="1"/>
          <p:nvPr/>
        </p:nvSpPr>
        <p:spPr>
          <a:xfrm>
            <a:off x="5687231" y="5935352"/>
            <a:ext cx="5666568" cy="983297"/>
          </a:xfrm>
          <a:prstGeom prst="rect">
            <a:avLst/>
          </a:prstGeom>
        </p:spPr>
        <p:txBody>
          <a:bodyPr vert="horz" lIns="91440" tIns="45720" rIns="91440" bIns="45720" rtlCol="0" anchor="ctr">
            <a:normAutofit fontScale="92500" lnSpcReduction="10000"/>
          </a:bodyPr>
          <a:lstStyle/>
          <a:p>
            <a:pPr indent="-228600">
              <a:lnSpc>
                <a:spcPct val="90000"/>
              </a:lnSpc>
              <a:spcAft>
                <a:spcPts val="600"/>
              </a:spcAft>
              <a:buFont typeface="Arial" panose="020B0604020202020204" pitchFamily="34" charset="0"/>
              <a:buChar char="•"/>
            </a:pPr>
            <a:r>
              <a:rPr lang="en-US" sz="2400" u="sng" dirty="0">
                <a:hlinkClick r:id="rId3">
                  <a:extLst>
                    <a:ext uri="{A12FA001-AC4F-418D-AE19-62706E023703}">
                      <ahyp:hlinkClr xmlns:ahyp="http://schemas.microsoft.com/office/drawing/2018/hyperlinkcolor" xmlns="" val="tx"/>
                    </a:ext>
                  </a:extLst>
                </a:hlinkClick>
              </a:rPr>
              <a:t>For any further information please contact </a:t>
            </a:r>
            <a:r>
              <a:rPr lang="en-US" sz="2400" dirty="0">
                <a:hlinkClick r:id="rId3">
                  <a:extLst>
                    <a:ext uri="{A12FA001-AC4F-418D-AE19-62706E023703}">
                      <ahyp:hlinkClr xmlns:ahyp="http://schemas.microsoft.com/office/drawing/2018/hyperlinkcolor" xmlns="" val="tx"/>
                    </a:ext>
                  </a:extLst>
                </a:hlinkClick>
              </a:rPr>
              <a:t>m.r.m.ward@swansea.ac.uk</a:t>
            </a:r>
            <a:r>
              <a:rPr lang="en-US" sz="2400" dirty="0"/>
              <a:t>  or </a:t>
            </a:r>
            <a:r>
              <a:rPr lang="en-US" sz="2400" dirty="0">
                <a:hlinkClick r:id="rId4">
                  <a:extLst>
                    <a:ext uri="{A12FA001-AC4F-418D-AE19-62706E023703}">
                      <ahyp:hlinkClr xmlns:ahyp="http://schemas.microsoft.com/office/drawing/2018/hyperlinkcolor" xmlns="" val="tx"/>
                    </a:ext>
                  </a:extLst>
                </a:hlinkClick>
              </a:rPr>
              <a:t>s.darra@swansea.ac.uk</a:t>
            </a:r>
            <a:r>
              <a:rPr lang="en-US" sz="2400" dirty="0"/>
              <a:t> </a:t>
            </a:r>
          </a:p>
          <a:p>
            <a:pPr indent="-228600">
              <a:lnSpc>
                <a:spcPct val="90000"/>
              </a:lnSpc>
              <a:spcAft>
                <a:spcPts val="600"/>
              </a:spcAft>
              <a:buFont typeface="Arial" panose="020B0604020202020204" pitchFamily="34" charset="0"/>
              <a:buChar char="•"/>
            </a:pPr>
            <a:endParaRPr lang="en-US" sz="2400" dirty="0"/>
          </a:p>
        </p:txBody>
      </p:sp>
      <p:sp>
        <p:nvSpPr>
          <p:cNvPr id="6" name="Slide Number Placeholder 5">
            <a:extLst>
              <a:ext uri="{FF2B5EF4-FFF2-40B4-BE49-F238E27FC236}">
                <a16:creationId xmlns:a16="http://schemas.microsoft.com/office/drawing/2014/main" id="{14683DF9-E64A-4ED0-9F2A-B4F608FB8A28}"/>
              </a:ext>
            </a:extLst>
          </p:cNvPr>
          <p:cNvSpPr>
            <a:spLocks noGrp="1"/>
          </p:cNvSpPr>
          <p:nvPr>
            <p:ph type="sldNum" sz="quarter" idx="12"/>
          </p:nvPr>
        </p:nvSpPr>
        <p:spPr>
          <a:xfrm>
            <a:off x="10575174" y="6270771"/>
            <a:ext cx="778625" cy="365125"/>
          </a:xfrm>
        </p:spPr>
        <p:txBody>
          <a:bodyPr vert="horz" lIns="91440" tIns="45720" rIns="91440" bIns="45720" rtlCol="0" anchor="ctr">
            <a:normAutofit/>
          </a:bodyPr>
          <a:lstStyle/>
          <a:p>
            <a:pPr>
              <a:spcAft>
                <a:spcPts val="600"/>
              </a:spcAft>
            </a:pPr>
            <a:fld id="{6D22F896-40B5-4ADD-8801-0D06FADFA095}" type="slidenum">
              <a:rPr lang="en-US" sz="1050">
                <a:solidFill>
                  <a:schemeClr val="tx1">
                    <a:alpha val="80000"/>
                  </a:schemeClr>
                </a:solidFill>
              </a:rPr>
              <a:pPr>
                <a:spcAft>
                  <a:spcPts val="600"/>
                </a:spcAft>
              </a:pPr>
              <a:t>17</a:t>
            </a:fld>
            <a:endParaRPr lang="en-US" sz="1050">
              <a:solidFill>
                <a:schemeClr val="tx1">
                  <a:alpha val="80000"/>
                </a:schemeClr>
              </a:solidFill>
            </a:endParaRPr>
          </a:p>
        </p:txBody>
      </p:sp>
      <p:sp>
        <p:nvSpPr>
          <p:cNvPr id="7" name="Rectangle 6">
            <a:extLst>
              <a:ext uri="{FF2B5EF4-FFF2-40B4-BE49-F238E27FC236}">
                <a16:creationId xmlns:a16="http://schemas.microsoft.com/office/drawing/2014/main" id="{673CF7F2-C17C-494E-A997-14A4E7CE920A}"/>
              </a:ext>
            </a:extLst>
          </p:cNvPr>
          <p:cNvSpPr/>
          <p:nvPr/>
        </p:nvSpPr>
        <p:spPr>
          <a:xfrm>
            <a:off x="5766581" y="888362"/>
            <a:ext cx="6096000" cy="4154984"/>
          </a:xfrm>
          <a:prstGeom prst="rect">
            <a:avLst/>
          </a:prstGeom>
        </p:spPr>
        <p:txBody>
          <a:bodyPr>
            <a:spAutoFit/>
          </a:bodyPr>
          <a:lstStyle/>
          <a:p>
            <a:r>
              <a:rPr lang="en-US" sz="2400" dirty="0" smtClean="0"/>
              <a:t>Catherine Jones – Researcher [focus groups/observations young people]</a:t>
            </a:r>
          </a:p>
          <a:p>
            <a:endParaRPr lang="en-US" sz="2400" dirty="0"/>
          </a:p>
          <a:p>
            <a:r>
              <a:rPr lang="en-US" sz="2400" dirty="0" smtClean="0"/>
              <a:t>Professor </a:t>
            </a:r>
            <a:r>
              <a:rPr lang="en-US" sz="2400" dirty="0"/>
              <a:t>Susanne Darra - Principal investigator [Observations and Focus Groups with staff]</a:t>
            </a:r>
          </a:p>
          <a:p>
            <a:endParaRPr lang="en-US" sz="2400" dirty="0"/>
          </a:p>
          <a:p>
            <a:r>
              <a:rPr lang="en-US" sz="2400" dirty="0"/>
              <a:t>Dr Michael R.M. Ward - Co-Investigator [Observations of Relationships </a:t>
            </a:r>
            <a:r>
              <a:rPr lang="en-US" sz="2400" dirty="0" err="1"/>
              <a:t>Programme</a:t>
            </a:r>
            <a:r>
              <a:rPr lang="en-US" sz="2400" dirty="0"/>
              <a:t>]</a:t>
            </a:r>
          </a:p>
          <a:p>
            <a:endParaRPr lang="en-US" sz="2400" dirty="0"/>
          </a:p>
          <a:p>
            <a:r>
              <a:rPr lang="en-US" sz="2400" dirty="0"/>
              <a:t>Sara W. Jones - Researcher [Data analysis of JIG-SO data]</a:t>
            </a:r>
          </a:p>
        </p:txBody>
      </p:sp>
      <p:pic>
        <p:nvPicPr>
          <p:cNvPr id="8" name="Picture 7">
            <a:extLst>
              <a:ext uri="{FF2B5EF4-FFF2-40B4-BE49-F238E27FC236}">
                <a16:creationId xmlns:a16="http://schemas.microsoft.com/office/drawing/2014/main" id="{46B16472-A2CA-4D3F-BDAC-24380B882E02}"/>
              </a:ext>
            </a:extLst>
          </p:cNvPr>
          <p:cNvPicPr>
            <a:picLocks noChangeAspect="1"/>
          </p:cNvPicPr>
          <p:nvPr/>
        </p:nvPicPr>
        <p:blipFill>
          <a:blip r:embed="rId5"/>
          <a:stretch>
            <a:fillRect/>
          </a:stretch>
        </p:blipFill>
        <p:spPr>
          <a:xfrm>
            <a:off x="329419" y="3660135"/>
            <a:ext cx="4481210" cy="2240605"/>
          </a:xfrm>
          <a:prstGeom prst="rect">
            <a:avLst/>
          </a:prstGeom>
        </p:spPr>
      </p:pic>
    </p:spTree>
    <p:extLst>
      <p:ext uri="{BB962C8B-B14F-4D97-AF65-F5344CB8AC3E}">
        <p14:creationId xmlns:p14="http://schemas.microsoft.com/office/powerpoint/2010/main" val="2335963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5738E1E3-5F46-4132-B493-745A5A072B8F}"/>
              </a:ext>
            </a:extLst>
          </p:cNvPr>
          <p:cNvSpPr>
            <a:spLocks noGrp="1"/>
          </p:cNvSpPr>
          <p:nvPr>
            <p:ph type="title"/>
          </p:nvPr>
        </p:nvSpPr>
        <p:spPr>
          <a:xfrm>
            <a:off x="206689" y="2927859"/>
            <a:ext cx="5477828" cy="2284418"/>
          </a:xfrm>
        </p:spPr>
        <p:txBody>
          <a:bodyPr vert="horz" lIns="91440" tIns="45720" rIns="91440" bIns="45720" rtlCol="0" anchor="b">
            <a:normAutofit/>
          </a:bodyPr>
          <a:lstStyle/>
          <a:p>
            <a:pPr algn="ctr"/>
            <a:r>
              <a:rPr lang="en-US" sz="3200" dirty="0">
                <a:latin typeface="+mn-lt"/>
              </a:rPr>
              <a:t>Exploring practices and experiences within a Welsh multi-agency young families project.</a:t>
            </a:r>
            <a:r>
              <a:rPr lang="en-US" sz="1800" dirty="0"/>
              <a:t/>
            </a:r>
            <a:br>
              <a:rPr lang="en-US" sz="1800" dirty="0"/>
            </a:br>
            <a:endParaRPr lang="en-US" sz="1800" dirty="0"/>
          </a:p>
        </p:txBody>
      </p:sp>
      <p:sp>
        <p:nvSpPr>
          <p:cNvPr id="10" name="Content Placeholder 9">
            <a:extLst>
              <a:ext uri="{FF2B5EF4-FFF2-40B4-BE49-F238E27FC236}">
                <a16:creationId xmlns:a16="http://schemas.microsoft.com/office/drawing/2014/main" id="{9169DA80-A8A9-41AD-8F1D-100CD54C6C1B}"/>
              </a:ext>
            </a:extLst>
          </p:cNvPr>
          <p:cNvSpPr>
            <a:spLocks noGrp="1"/>
          </p:cNvSpPr>
          <p:nvPr>
            <p:ph idx="1"/>
          </p:nvPr>
        </p:nvSpPr>
        <p:spPr>
          <a:xfrm>
            <a:off x="1376638" y="812784"/>
            <a:ext cx="9144000" cy="832939"/>
          </a:xfrm>
        </p:spPr>
        <p:txBody>
          <a:bodyPr vert="horz" lIns="91440" tIns="45720" rIns="91440" bIns="45720" rtlCol="0">
            <a:normAutofit/>
          </a:bodyPr>
          <a:lstStyle/>
          <a:p>
            <a:pPr marL="0" indent="0" algn="ctr">
              <a:buNone/>
            </a:pPr>
            <a:r>
              <a:rPr lang="en-US" sz="4000" u="sng" dirty="0">
                <a:solidFill>
                  <a:srgbClr val="E7E6E6"/>
                </a:solidFill>
                <a:latin typeface="+mj-lt"/>
              </a:rPr>
              <a:t>Research Aim and Questions</a:t>
            </a:r>
          </a:p>
        </p:txBody>
      </p:sp>
      <p:cxnSp>
        <p:nvCxnSpPr>
          <p:cNvPr id="17" name="Straight Connector 16">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26C5F4E-7B1F-4346-BC1D-214FBE492791}"/>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a:spcAft>
                <a:spcPts val="600"/>
              </a:spcAft>
            </a:pPr>
            <a:fld id="{6D22F896-40B5-4ADD-8801-0D06FADFA095}" type="slidenum">
              <a:rPr lang="en-US">
                <a:solidFill>
                  <a:srgbClr val="898989"/>
                </a:solidFill>
              </a:rPr>
              <a:pPr>
                <a:spcAft>
                  <a:spcPts val="600"/>
                </a:spcAft>
              </a:pPr>
              <a:t>18</a:t>
            </a:fld>
            <a:endParaRPr lang="en-US">
              <a:solidFill>
                <a:srgbClr val="898989"/>
              </a:solidFill>
            </a:endParaRPr>
          </a:p>
        </p:txBody>
      </p:sp>
      <p:sp>
        <p:nvSpPr>
          <p:cNvPr id="14" name="Content Placeholder 6">
            <a:extLst>
              <a:ext uri="{FF2B5EF4-FFF2-40B4-BE49-F238E27FC236}">
                <a16:creationId xmlns:a16="http://schemas.microsoft.com/office/drawing/2014/main" id="{B89FD873-A6F7-435A-BE97-C0908E1D2E94}"/>
              </a:ext>
            </a:extLst>
          </p:cNvPr>
          <p:cNvSpPr txBox="1">
            <a:spLocks/>
          </p:cNvSpPr>
          <p:nvPr/>
        </p:nvSpPr>
        <p:spPr>
          <a:xfrm>
            <a:off x="6548040" y="2808754"/>
            <a:ext cx="509015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To explore in what ways the jig-so project is ‘working’, from the perspectives of service users and service providers.</a:t>
            </a:r>
          </a:p>
          <a:p>
            <a:r>
              <a:rPr lang="en-GB" sz="2400" dirty="0"/>
              <a:t>To discover how the project might be improved.</a:t>
            </a:r>
          </a:p>
          <a:p>
            <a:r>
              <a:rPr lang="en-GB" sz="2400" dirty="0"/>
              <a:t>To consider how the project might be replicated in other areas of wales (and the UK more broadly).</a:t>
            </a:r>
          </a:p>
          <a:p>
            <a:endParaRPr lang="en-GB" sz="2400" dirty="0"/>
          </a:p>
        </p:txBody>
      </p:sp>
    </p:spTree>
    <p:extLst>
      <p:ext uri="{BB962C8B-B14F-4D97-AF65-F5344CB8AC3E}">
        <p14:creationId xmlns:p14="http://schemas.microsoft.com/office/powerpoint/2010/main" val="1104362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0348B-A491-437E-B4D1-19CF277B7AA3}"/>
              </a:ext>
            </a:extLst>
          </p:cNvPr>
          <p:cNvSpPr>
            <a:spLocks noGrp="1"/>
          </p:cNvSpPr>
          <p:nvPr>
            <p:ph type="title"/>
          </p:nvPr>
        </p:nvSpPr>
        <p:spPr>
          <a:xfrm>
            <a:off x="467316" y="330885"/>
            <a:ext cx="5609219" cy="1482675"/>
          </a:xfrm>
        </p:spPr>
        <p:txBody>
          <a:bodyPr>
            <a:normAutofit/>
          </a:bodyPr>
          <a:lstStyle/>
          <a:p>
            <a:r>
              <a:rPr lang="en-US" sz="4000" b="1" u="sng" dirty="0"/>
              <a:t>Background to the Study</a:t>
            </a:r>
            <a:endParaRPr lang="en-GB" sz="4000" u="sng" dirty="0"/>
          </a:p>
        </p:txBody>
      </p:sp>
      <p:sp>
        <p:nvSpPr>
          <p:cNvPr id="3" name="Content Placeholder 2">
            <a:extLst>
              <a:ext uri="{FF2B5EF4-FFF2-40B4-BE49-F238E27FC236}">
                <a16:creationId xmlns:a16="http://schemas.microsoft.com/office/drawing/2014/main" id="{F56F8AD5-0F0F-4ED1-AD6E-ADAEF7F92339}"/>
              </a:ext>
            </a:extLst>
          </p:cNvPr>
          <p:cNvSpPr>
            <a:spLocks noGrp="1"/>
          </p:cNvSpPr>
          <p:nvPr>
            <p:ph idx="1"/>
          </p:nvPr>
        </p:nvSpPr>
        <p:spPr>
          <a:xfrm>
            <a:off x="294678" y="1813560"/>
            <a:ext cx="6060402" cy="4843272"/>
          </a:xfrm>
          <a:prstGeom prst="rect">
            <a:avLst/>
          </a:prstGeom>
        </p:spPr>
        <p:txBody>
          <a:bodyPr anchor="t">
            <a:normAutofit lnSpcReduction="10000"/>
          </a:bodyPr>
          <a:lstStyle/>
          <a:p>
            <a:r>
              <a:rPr lang="en-GB" sz="1800" cap="none" dirty="0"/>
              <a:t>It is well recognised that families, especially young families, need a wide range of support in order to tackle and reduce health and social inequalities.</a:t>
            </a:r>
          </a:p>
          <a:p>
            <a:r>
              <a:rPr lang="en-GB" sz="1800" cap="none" dirty="0"/>
              <a:t>This support must start before birth and be followed throughout the early life of a child.</a:t>
            </a:r>
          </a:p>
          <a:p>
            <a:r>
              <a:rPr lang="en-GB" sz="1800" cap="none" dirty="0"/>
              <a:t>Teenage pregnancy is strongly related to social and health inequalities and supporting young </a:t>
            </a:r>
            <a:r>
              <a:rPr lang="en-GB" sz="1800" dirty="0"/>
              <a:t>parents</a:t>
            </a:r>
            <a:r>
              <a:rPr lang="en-GB" sz="1800" cap="none" dirty="0"/>
              <a:t> is key to a babies future life chances.</a:t>
            </a:r>
          </a:p>
          <a:p>
            <a:r>
              <a:rPr lang="en-GB" sz="1800" cap="none" dirty="0"/>
              <a:t>One key factor which has been identified in reducing health and social inequalities are prudent healthcare strategies which suggest that through coproduction and collaboration public and professionals can be equal partners.  </a:t>
            </a:r>
          </a:p>
          <a:p>
            <a:r>
              <a:rPr lang="en-GB" sz="1800" i="1" cap="none" dirty="0"/>
              <a:t>The Well-being of Future Generations (Wales) Act 2015 </a:t>
            </a:r>
            <a:r>
              <a:rPr lang="en-GB" sz="1800" cap="none" dirty="0"/>
              <a:t>(Welsh Government, 2015) argues that this is key to improving the social, economic, environmental and cultural well-being of Wales. </a:t>
            </a:r>
          </a:p>
          <a:p>
            <a:r>
              <a:rPr lang="en-GB" sz="1800" cap="none" dirty="0"/>
              <a:t>JIG-SO an example of this collaborative working.</a:t>
            </a:r>
          </a:p>
        </p:txBody>
      </p:sp>
      <p:sp>
        <p:nvSpPr>
          <p:cNvPr id="26" name="Freeform: Shape 25">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icture containing indoor, wall, person, table&#10;&#10;Description automatically generated">
            <a:extLst>
              <a:ext uri="{FF2B5EF4-FFF2-40B4-BE49-F238E27FC236}">
                <a16:creationId xmlns:a16="http://schemas.microsoft.com/office/drawing/2014/main" id="{B7220D02-5483-4FC9-BB79-0C4086962FE3}"/>
              </a:ext>
            </a:extLst>
          </p:cNvPr>
          <p:cNvPicPr>
            <a:picLocks noChangeAspect="1"/>
          </p:cNvPicPr>
          <p:nvPr/>
        </p:nvPicPr>
        <p:blipFill rotWithShape="1">
          <a:blip r:embed="rId3">
            <a:extLst/>
          </a:blip>
          <a:srcRect l="13982" r="31887"/>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5" name="Slide Number Placeholder 4">
            <a:extLst>
              <a:ext uri="{FF2B5EF4-FFF2-40B4-BE49-F238E27FC236}">
                <a16:creationId xmlns:a16="http://schemas.microsoft.com/office/drawing/2014/main" id="{01FDAB86-1016-4A45-960F-E2E2AEFE500E}"/>
              </a:ext>
            </a:extLst>
          </p:cNvPr>
          <p:cNvSpPr>
            <a:spLocks noGrp="1"/>
          </p:cNvSpPr>
          <p:nvPr>
            <p:ph type="sldNum" sz="quarter" idx="12"/>
          </p:nvPr>
        </p:nvSpPr>
        <p:spPr>
          <a:xfrm>
            <a:off x="11000232" y="6108192"/>
            <a:ext cx="548640" cy="548640"/>
          </a:xfrm>
          <a:prstGeom prst="ellipse">
            <a:avLst/>
          </a:prstGeom>
          <a:solidFill>
            <a:srgbClr val="34397C"/>
          </a:solidFill>
        </p:spPr>
        <p:txBody>
          <a:bodyPr anchor="ctr">
            <a:normAutofit/>
          </a:bodyPr>
          <a:lstStyle/>
          <a:p>
            <a:pPr algn="ctr">
              <a:spcAft>
                <a:spcPts val="600"/>
              </a:spcAft>
            </a:pPr>
            <a:fld id="{6D22F896-40B5-4ADD-8801-0D06FADFA095}" type="slidenum">
              <a:rPr lang="en-US" sz="1500">
                <a:solidFill>
                  <a:srgbClr val="FFFFFF"/>
                </a:solidFill>
              </a:rPr>
              <a:pPr algn="ctr">
                <a:spcAft>
                  <a:spcPts val="600"/>
                </a:spcAft>
              </a:pPr>
              <a:t>19</a:t>
            </a:fld>
            <a:endParaRPr lang="en-US" sz="1500">
              <a:solidFill>
                <a:srgbClr val="FFFFFF"/>
              </a:solidFill>
            </a:endParaRPr>
          </a:p>
        </p:txBody>
      </p:sp>
    </p:spTree>
    <p:extLst>
      <p:ext uri="{BB962C8B-B14F-4D97-AF65-F5344CB8AC3E}">
        <p14:creationId xmlns:p14="http://schemas.microsoft.com/office/powerpoint/2010/main" val="3186537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10833"/>
          <a:stretch/>
        </p:blipFill>
        <p:spPr bwMode="auto">
          <a:xfrm>
            <a:off x="6083786" y="-168318"/>
            <a:ext cx="6261330" cy="3932313"/>
          </a:xfrm>
          <a:prstGeom prst="rect">
            <a:avLst/>
          </a:prstGeom>
          <a:noFill/>
          <a:effectLst>
            <a:softEdge rad="533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186" b="-2"/>
          <a:stretch/>
        </p:blipFill>
        <p:spPr bwMode="auto">
          <a:xfrm>
            <a:off x="6089904" y="2487168"/>
            <a:ext cx="6263640" cy="4215384"/>
          </a:xfrm>
          <a:prstGeom prst="rect">
            <a:avLst/>
          </a:prstGeom>
          <a:noFill/>
          <a:effectLst>
            <a:softEdge rad="533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a:extLst>
              <a:ext uri="{FF2B5EF4-FFF2-40B4-BE49-F238E27FC236}">
                <a16:creationId xmlns:a16="http://schemas.microsoft.com/office/drawing/2014/main" id="{22901FED-4FC9-4ED5-8123-C98BCD1616B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473536" y="271098"/>
            <a:ext cx="4803636" cy="1311664"/>
          </a:xfrm>
        </p:spPr>
        <p:txBody>
          <a:bodyPr>
            <a:normAutofit/>
          </a:bodyPr>
          <a:lstStyle/>
          <a:p>
            <a:r>
              <a:rPr lang="en-GB" sz="4000" u="sng" dirty="0">
                <a:solidFill>
                  <a:srgbClr val="000000"/>
                </a:solidFill>
              </a:rPr>
              <a:t>What is JIG-SO?</a:t>
            </a:r>
          </a:p>
        </p:txBody>
      </p:sp>
      <p:sp>
        <p:nvSpPr>
          <p:cNvPr id="3" name="Content Placeholder 2"/>
          <p:cNvSpPr>
            <a:spLocks noGrp="1"/>
          </p:cNvSpPr>
          <p:nvPr>
            <p:ph idx="1"/>
          </p:nvPr>
        </p:nvSpPr>
        <p:spPr>
          <a:xfrm>
            <a:off x="330740" y="1582762"/>
            <a:ext cx="6279922" cy="5119790"/>
          </a:xfrm>
        </p:spPr>
        <p:txBody>
          <a:bodyPr anchor="ctr">
            <a:normAutofit lnSpcReduction="10000"/>
          </a:bodyPr>
          <a:lstStyle/>
          <a:p>
            <a:r>
              <a:rPr lang="en-GB" dirty="0" smtClean="0">
                <a:solidFill>
                  <a:srgbClr val="000000"/>
                </a:solidFill>
              </a:rPr>
              <a:t>A multi-agency</a:t>
            </a:r>
            <a:r>
              <a:rPr lang="en-GB" dirty="0">
                <a:solidFill>
                  <a:srgbClr val="000000"/>
                </a:solidFill>
              </a:rPr>
              <a:t>, multi-professional </a:t>
            </a:r>
            <a:r>
              <a:rPr lang="en-GB" dirty="0" smtClean="0">
                <a:solidFill>
                  <a:srgbClr val="000000"/>
                </a:solidFill>
              </a:rPr>
              <a:t>project, delivered by health and the local authority.</a:t>
            </a:r>
            <a:endParaRPr lang="en-GB" dirty="0">
              <a:solidFill>
                <a:srgbClr val="000000"/>
              </a:solidFill>
            </a:endParaRPr>
          </a:p>
          <a:p>
            <a:r>
              <a:rPr lang="en-GB" dirty="0">
                <a:solidFill>
                  <a:srgbClr val="000000"/>
                </a:solidFill>
              </a:rPr>
              <a:t>A dedicated team of </a:t>
            </a:r>
            <a:r>
              <a:rPr lang="en-GB" b="1" dirty="0" smtClean="0">
                <a:solidFill>
                  <a:srgbClr val="FF0000"/>
                </a:solidFill>
              </a:rPr>
              <a:t>co-located</a:t>
            </a:r>
            <a:r>
              <a:rPr lang="en-GB" dirty="0" smtClean="0">
                <a:solidFill>
                  <a:srgbClr val="000000"/>
                </a:solidFill>
              </a:rPr>
              <a:t> Midwives</a:t>
            </a:r>
            <a:r>
              <a:rPr lang="en-GB" dirty="0">
                <a:solidFill>
                  <a:srgbClr val="000000"/>
                </a:solidFill>
              </a:rPr>
              <a:t>, Family Facilitators, Nursery Nurses, Early Language Development Workers and Managers</a:t>
            </a:r>
            <a:r>
              <a:rPr lang="en-GB" dirty="0" smtClean="0">
                <a:solidFill>
                  <a:srgbClr val="000000"/>
                </a:solidFill>
              </a:rPr>
              <a:t>.</a:t>
            </a:r>
            <a:endParaRPr lang="en-GB" dirty="0">
              <a:solidFill>
                <a:srgbClr val="000000"/>
              </a:solidFill>
            </a:endParaRPr>
          </a:p>
          <a:p>
            <a:r>
              <a:rPr lang="en-GB" dirty="0">
                <a:solidFill>
                  <a:srgbClr val="000000"/>
                </a:solidFill>
              </a:rPr>
              <a:t>Work across Swansea local authority.</a:t>
            </a:r>
          </a:p>
          <a:p>
            <a:r>
              <a:rPr lang="en-GB" dirty="0">
                <a:solidFill>
                  <a:srgbClr val="000000"/>
                </a:solidFill>
              </a:rPr>
              <a:t>Work with young parents aged 18 and under, and families under 25 with additional complex social </a:t>
            </a:r>
            <a:r>
              <a:rPr lang="en-GB" dirty="0" smtClean="0">
                <a:solidFill>
                  <a:srgbClr val="000000"/>
                </a:solidFill>
              </a:rPr>
              <a:t>needs.</a:t>
            </a:r>
          </a:p>
          <a:p>
            <a:r>
              <a:rPr lang="en-GB" dirty="0" smtClean="0">
                <a:solidFill>
                  <a:srgbClr val="000000"/>
                </a:solidFill>
              </a:rPr>
              <a:t>Worked </a:t>
            </a:r>
            <a:r>
              <a:rPr lang="en-GB" dirty="0">
                <a:solidFill>
                  <a:srgbClr val="000000"/>
                </a:solidFill>
              </a:rPr>
              <a:t>with over 600 families </a:t>
            </a:r>
          </a:p>
        </p:txBody>
      </p:sp>
      <p:sp>
        <p:nvSpPr>
          <p:cNvPr id="4" name="Slide Number Placeholder 3"/>
          <p:cNvSpPr>
            <a:spLocks noGrp="1"/>
          </p:cNvSpPr>
          <p:nvPr>
            <p:ph type="sldNum" sz="quarter" idx="12"/>
          </p:nvPr>
        </p:nvSpPr>
        <p:spPr>
          <a:xfrm>
            <a:off x="10825930" y="6223702"/>
            <a:ext cx="570728" cy="314067"/>
          </a:xfrm>
        </p:spPr>
        <p:txBody>
          <a:bodyPr>
            <a:normAutofit/>
          </a:bodyPr>
          <a:lstStyle/>
          <a:p>
            <a:pPr>
              <a:spcAft>
                <a:spcPts val="600"/>
              </a:spcAft>
            </a:pPr>
            <a:fld id="{6D22F896-40B5-4ADD-8801-0D06FADFA095}" type="slidenum">
              <a:rPr lang="en-US" sz="1100">
                <a:solidFill>
                  <a:srgbClr val="898989"/>
                </a:solidFill>
              </a:rPr>
              <a:pPr>
                <a:spcAft>
                  <a:spcPts val="600"/>
                </a:spcAft>
              </a:pPr>
              <a:t>2</a:t>
            </a:fld>
            <a:endParaRPr lang="en-US" sz="1100">
              <a:solidFill>
                <a:srgbClr val="898989"/>
              </a:solidFill>
            </a:endParaRPr>
          </a:p>
        </p:txBody>
      </p:sp>
      <p:pic>
        <p:nvPicPr>
          <p:cNvPr id="8" name="Picture 7" descr="A close up of a sign&#10;&#10;Description automatically generated">
            <a:extLst>
              <a:ext uri="{FF2B5EF4-FFF2-40B4-BE49-F238E27FC236}">
                <a16:creationId xmlns:a16="http://schemas.microsoft.com/office/drawing/2014/main" id="{031DD223-A0A5-44F7-ACAE-A0481F7EC25B}"/>
              </a:ext>
            </a:extLst>
          </p:cNvPr>
          <p:cNvPicPr>
            <a:picLocks noChangeAspect="1"/>
          </p:cNvPicPr>
          <p:nvPr/>
        </p:nvPicPr>
        <p:blipFill>
          <a:blip r:embed="rId5"/>
          <a:stretch>
            <a:fillRect/>
          </a:stretch>
        </p:blipFill>
        <p:spPr>
          <a:xfrm>
            <a:off x="13861" y="98263"/>
            <a:ext cx="2128935" cy="1324383"/>
          </a:xfrm>
          <a:prstGeom prst="rect">
            <a:avLst/>
          </a:prstGeom>
        </p:spPr>
      </p:pic>
    </p:spTree>
    <p:extLst>
      <p:ext uri="{BB962C8B-B14F-4D97-AF65-F5344CB8AC3E}">
        <p14:creationId xmlns:p14="http://schemas.microsoft.com/office/powerpoint/2010/main" val="3573181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1A98F-E3E5-4625-865B-ECEB69F81C58}"/>
              </a:ext>
            </a:extLst>
          </p:cNvPr>
          <p:cNvSpPr>
            <a:spLocks noGrp="1"/>
          </p:cNvSpPr>
          <p:nvPr>
            <p:ph type="title"/>
          </p:nvPr>
        </p:nvSpPr>
        <p:spPr>
          <a:xfrm>
            <a:off x="294685" y="10845"/>
            <a:ext cx="5314536" cy="1325563"/>
          </a:xfrm>
        </p:spPr>
        <p:txBody>
          <a:bodyPr>
            <a:normAutofit/>
          </a:bodyPr>
          <a:lstStyle/>
          <a:p>
            <a:r>
              <a:rPr lang="en-GB" u="sng" dirty="0"/>
              <a:t>Phase One:</a:t>
            </a:r>
          </a:p>
        </p:txBody>
      </p:sp>
      <p:sp>
        <p:nvSpPr>
          <p:cNvPr id="3" name="Content Placeholder 2">
            <a:extLst>
              <a:ext uri="{FF2B5EF4-FFF2-40B4-BE49-F238E27FC236}">
                <a16:creationId xmlns:a16="http://schemas.microsoft.com/office/drawing/2014/main" id="{98F0E09C-7399-421A-8B9D-99C4775EACE1}"/>
              </a:ext>
            </a:extLst>
          </p:cNvPr>
          <p:cNvSpPr>
            <a:spLocks noGrp="1"/>
          </p:cNvSpPr>
          <p:nvPr>
            <p:ph idx="1"/>
          </p:nvPr>
        </p:nvSpPr>
        <p:spPr>
          <a:xfrm>
            <a:off x="294678" y="1344666"/>
            <a:ext cx="6151842" cy="5312166"/>
          </a:xfrm>
        </p:spPr>
        <p:txBody>
          <a:bodyPr anchor="t">
            <a:normAutofit/>
          </a:bodyPr>
          <a:lstStyle/>
          <a:p>
            <a:r>
              <a:rPr lang="en-GB" sz="2400" dirty="0"/>
              <a:t>Improvements in measurable outcomes. (high levels of smoking cessation, alcohol abstention, longer breastfeeding duration and diet).</a:t>
            </a:r>
          </a:p>
          <a:p>
            <a:r>
              <a:rPr lang="en-GB" sz="2400" dirty="0"/>
              <a:t>Young parents reported feeling more confident as a parent. Rated themselves higher in self-assessed scores than before their engagement with the service. </a:t>
            </a:r>
          </a:p>
          <a:p>
            <a:r>
              <a:rPr lang="en-GB" sz="2400" dirty="0"/>
              <a:t>Led to better outcomes for the young parents.</a:t>
            </a:r>
          </a:p>
          <a:p>
            <a:r>
              <a:rPr lang="en-GB" sz="2400" dirty="0"/>
              <a:t>High proportion of cases were closed to social services or removed from the ‘at risk’ register.</a:t>
            </a:r>
          </a:p>
          <a:p>
            <a:r>
              <a:rPr lang="en-GB" sz="2400" dirty="0"/>
              <a:t>Engaging with JIG-SO resulted in more children remaining with their parents.</a:t>
            </a:r>
          </a:p>
        </p:txBody>
      </p:sp>
      <p:sp>
        <p:nvSpPr>
          <p:cNvPr id="14" name="Freeform: Shape 13">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picture containing object&#10;&#10;Description automatically generated">
            <a:extLst>
              <a:ext uri="{FF2B5EF4-FFF2-40B4-BE49-F238E27FC236}">
                <a16:creationId xmlns:a16="http://schemas.microsoft.com/office/drawing/2014/main" id="{4EC2D6E9-ED2C-4F8A-9D0E-9B2694D41B3A}"/>
              </a:ext>
            </a:extLst>
          </p:cNvPr>
          <p:cNvPicPr>
            <a:picLocks noChangeAspect="1"/>
          </p:cNvPicPr>
          <p:nvPr/>
        </p:nvPicPr>
        <p:blipFill rotWithShape="1">
          <a:blip r:embed="rId3"/>
          <a:srcRect l="12794" r="15033" b="1"/>
          <a:stretch/>
        </p:blipFill>
        <p:spPr>
          <a:xfrm>
            <a:off x="6812280" y="-2"/>
            <a:ext cx="5379720" cy="5590368"/>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5" name="Slide Number Placeholder 4">
            <a:extLst>
              <a:ext uri="{FF2B5EF4-FFF2-40B4-BE49-F238E27FC236}">
                <a16:creationId xmlns:a16="http://schemas.microsoft.com/office/drawing/2014/main" id="{D231A1DB-1230-41DC-8784-97F8EC483ED7}"/>
              </a:ext>
            </a:extLst>
          </p:cNvPr>
          <p:cNvSpPr>
            <a:spLocks noGrp="1"/>
          </p:cNvSpPr>
          <p:nvPr>
            <p:ph type="sldNum" sz="quarter" idx="12"/>
          </p:nvPr>
        </p:nvSpPr>
        <p:spPr>
          <a:xfrm>
            <a:off x="11000232" y="6108192"/>
            <a:ext cx="548640" cy="548640"/>
          </a:xfrm>
          <a:prstGeom prst="ellipse">
            <a:avLst/>
          </a:prstGeom>
          <a:solidFill>
            <a:srgbClr val="3C5979"/>
          </a:solidFill>
        </p:spPr>
        <p:txBody>
          <a:bodyPr anchor="ctr">
            <a:normAutofit/>
          </a:bodyPr>
          <a:lstStyle/>
          <a:p>
            <a:pPr algn="ctr">
              <a:spcAft>
                <a:spcPts val="600"/>
              </a:spcAft>
            </a:pPr>
            <a:fld id="{6D22F896-40B5-4ADD-8801-0D06FADFA095}" type="slidenum">
              <a:rPr lang="en-US" sz="1500">
                <a:solidFill>
                  <a:srgbClr val="FFFFFF"/>
                </a:solidFill>
              </a:rPr>
              <a:pPr algn="ctr">
                <a:spcAft>
                  <a:spcPts val="600"/>
                </a:spcAft>
              </a:pPr>
              <a:t>20</a:t>
            </a:fld>
            <a:endParaRPr lang="en-US" sz="1500">
              <a:solidFill>
                <a:srgbClr val="FFFFFF"/>
              </a:solidFill>
            </a:endParaRPr>
          </a:p>
        </p:txBody>
      </p:sp>
    </p:spTree>
    <p:extLst>
      <p:ext uri="{BB962C8B-B14F-4D97-AF65-F5344CB8AC3E}">
        <p14:creationId xmlns:p14="http://schemas.microsoft.com/office/powerpoint/2010/main" val="10304214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3">
            <a:extLst>
              <a:ext uri="{FF2B5EF4-FFF2-40B4-BE49-F238E27FC236}">
                <a16:creationId xmlns:a16="http://schemas.microsoft.com/office/drawing/2014/main"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D87771D-47D5-48D4-9D84-152D868CCDA6}"/>
              </a:ext>
            </a:extLst>
          </p:cNvPr>
          <p:cNvSpPr>
            <a:spLocks noGrp="1"/>
          </p:cNvSpPr>
          <p:nvPr>
            <p:ph type="title"/>
          </p:nvPr>
        </p:nvSpPr>
        <p:spPr>
          <a:xfrm>
            <a:off x="4384039" y="182563"/>
            <a:ext cx="7164493" cy="1325563"/>
          </a:xfrm>
        </p:spPr>
        <p:txBody>
          <a:bodyPr>
            <a:normAutofit/>
          </a:bodyPr>
          <a:lstStyle/>
          <a:p>
            <a:r>
              <a:rPr lang="en-GB" u="sng" dirty="0"/>
              <a:t>Phase Two </a:t>
            </a:r>
          </a:p>
        </p:txBody>
      </p:sp>
      <p:pic>
        <p:nvPicPr>
          <p:cNvPr id="9" name="Picture 8" descr="A close up of a logo&#10;&#10;Description automatically generated">
            <a:extLst>
              <a:ext uri="{FF2B5EF4-FFF2-40B4-BE49-F238E27FC236}">
                <a16:creationId xmlns:a16="http://schemas.microsoft.com/office/drawing/2014/main" id="{E47A0E57-F5E2-42DD-8412-5A74C8FC2E3C}"/>
              </a:ext>
            </a:extLst>
          </p:cNvPr>
          <p:cNvPicPr>
            <a:picLocks noChangeAspect="1"/>
          </p:cNvPicPr>
          <p:nvPr/>
        </p:nvPicPr>
        <p:blipFill>
          <a:blip r:embed="rId3"/>
          <a:stretch>
            <a:fillRect/>
          </a:stretch>
        </p:blipFill>
        <p:spPr>
          <a:xfrm>
            <a:off x="220980" y="2312476"/>
            <a:ext cx="4325934" cy="2725337"/>
          </a:xfrm>
          <a:prstGeom prst="rect">
            <a:avLst/>
          </a:prstGeom>
        </p:spPr>
      </p:pic>
      <p:sp>
        <p:nvSpPr>
          <p:cNvPr id="3" name="Content Placeholder 2">
            <a:extLst>
              <a:ext uri="{FF2B5EF4-FFF2-40B4-BE49-F238E27FC236}">
                <a16:creationId xmlns:a16="http://schemas.microsoft.com/office/drawing/2014/main" id="{E330ADA7-CC03-4508-A335-2AB3EE6327BD}"/>
              </a:ext>
            </a:extLst>
          </p:cNvPr>
          <p:cNvSpPr>
            <a:spLocks noGrp="1"/>
          </p:cNvSpPr>
          <p:nvPr>
            <p:ph idx="1"/>
          </p:nvPr>
        </p:nvSpPr>
        <p:spPr>
          <a:xfrm>
            <a:off x="4766370" y="1690688"/>
            <a:ext cx="7161017" cy="4668202"/>
          </a:xfrm>
        </p:spPr>
        <p:txBody>
          <a:bodyPr>
            <a:normAutofit lnSpcReduction="10000"/>
          </a:bodyPr>
          <a:lstStyle/>
          <a:p>
            <a:r>
              <a:rPr lang="en-GB" sz="2400" dirty="0"/>
              <a:t>Positive relationships formed with staff was due to their personal attributes (non-judgemental, supportive, friendly, reliable, empathetic)</a:t>
            </a:r>
          </a:p>
          <a:p>
            <a:r>
              <a:rPr lang="en-GB" sz="2400" dirty="0"/>
              <a:t>Variety of different support available, pre and post birth. </a:t>
            </a:r>
          </a:p>
          <a:p>
            <a:r>
              <a:rPr lang="en-GB" sz="2400" dirty="0"/>
              <a:t>Provided invaluable level of health information.</a:t>
            </a:r>
          </a:p>
          <a:p>
            <a:r>
              <a:rPr lang="en-GB" sz="2400" dirty="0"/>
              <a:t>Support was one-to-one, group sessions or peer support groups.</a:t>
            </a:r>
          </a:p>
          <a:p>
            <a:r>
              <a:rPr lang="en-GB" sz="2400" dirty="0"/>
              <a:t>Benefited from additional hours.</a:t>
            </a:r>
          </a:p>
          <a:p>
            <a:r>
              <a:rPr lang="en-GB" sz="2400" dirty="0"/>
              <a:t>Staff also went above and beyond, help with food banks, housing, employment, financial worries and education.</a:t>
            </a:r>
          </a:p>
        </p:txBody>
      </p:sp>
      <p:sp>
        <p:nvSpPr>
          <p:cNvPr id="5" name="Slide Number Placeholder 4">
            <a:extLst>
              <a:ext uri="{FF2B5EF4-FFF2-40B4-BE49-F238E27FC236}">
                <a16:creationId xmlns:a16="http://schemas.microsoft.com/office/drawing/2014/main" id="{47AC4187-64E9-41C0-889F-25F28E60B600}"/>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6D22F896-40B5-4ADD-8801-0D06FADFA095}" type="slidenum">
              <a:rPr lang="en-US">
                <a:solidFill>
                  <a:schemeClr val="tx1">
                    <a:alpha val="80000"/>
                  </a:schemeClr>
                </a:solidFill>
              </a:rPr>
              <a:pPr>
                <a:spcAft>
                  <a:spcPts val="600"/>
                </a:spcAft>
              </a:pPr>
              <a:t>21</a:t>
            </a:fld>
            <a:endParaRPr lang="en-US">
              <a:solidFill>
                <a:schemeClr val="tx1">
                  <a:alpha val="80000"/>
                </a:schemeClr>
              </a:solidFill>
            </a:endParaRPr>
          </a:p>
        </p:txBody>
      </p:sp>
    </p:spTree>
    <p:extLst>
      <p:ext uri="{BB962C8B-B14F-4D97-AF65-F5344CB8AC3E}">
        <p14:creationId xmlns:p14="http://schemas.microsoft.com/office/powerpoint/2010/main" val="41743465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ED2442-00A6-4DF5-8AC1-255CB69EE07D}"/>
              </a:ext>
            </a:extLst>
          </p:cNvPr>
          <p:cNvPicPr>
            <a:picLocks noChangeAspect="1"/>
          </p:cNvPicPr>
          <p:nvPr/>
        </p:nvPicPr>
        <p:blipFill rotWithShape="1">
          <a:blip r:embed="rId3">
            <a:alphaModFix amt="42000"/>
          </a:blip>
          <a:srcRect t="20327" r="-1" b="27641"/>
          <a:stretch/>
        </p:blipFill>
        <p:spPr>
          <a:xfrm>
            <a:off x="-1188720" y="0"/>
            <a:ext cx="15014448" cy="7680950"/>
          </a:xfrm>
          <a:prstGeom prst="rect">
            <a:avLst/>
          </a:prstGeom>
        </p:spPr>
      </p:pic>
      <p:sp>
        <p:nvSpPr>
          <p:cNvPr id="5" name="Slide Number Placeholder 4">
            <a:extLst>
              <a:ext uri="{FF2B5EF4-FFF2-40B4-BE49-F238E27FC236}">
                <a16:creationId xmlns:a16="http://schemas.microsoft.com/office/drawing/2014/main" id="{6063B06C-F6D5-4232-871C-23A0DBAC34F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D22F896-40B5-4ADD-8801-0D06FADFA095}" type="slidenum">
              <a:rPr lang="en-US">
                <a:solidFill>
                  <a:srgbClr val="FFFFFF"/>
                </a:solidFill>
              </a:rPr>
              <a:pPr>
                <a:spcAft>
                  <a:spcPts val="600"/>
                </a:spcAft>
              </a:pPr>
              <a:t>22</a:t>
            </a:fld>
            <a:endParaRPr lang="en-US">
              <a:solidFill>
                <a:srgbClr val="FFFFFF"/>
              </a:solidFill>
            </a:endParaRPr>
          </a:p>
        </p:txBody>
      </p:sp>
      <p:sp>
        <p:nvSpPr>
          <p:cNvPr id="15" name="Content Placeholder 2">
            <a:extLst>
              <a:ext uri="{FF2B5EF4-FFF2-40B4-BE49-F238E27FC236}">
                <a16:creationId xmlns:a16="http://schemas.microsoft.com/office/drawing/2014/main" id="{23DFCD23-34C3-4B27-B870-B1955F67D687}"/>
              </a:ext>
            </a:extLst>
          </p:cNvPr>
          <p:cNvSpPr>
            <a:spLocks noGrp="1"/>
          </p:cNvSpPr>
          <p:nvPr>
            <p:ph idx="1"/>
          </p:nvPr>
        </p:nvSpPr>
        <p:spPr>
          <a:xfrm>
            <a:off x="1700784" y="347361"/>
            <a:ext cx="8281416" cy="5661629"/>
          </a:xfrm>
        </p:spPr>
        <p:txBody>
          <a:bodyPr>
            <a:normAutofit lnSpcReduction="10000"/>
          </a:bodyPr>
          <a:lstStyle/>
          <a:p>
            <a:pPr marL="0" indent="0" algn="ctr">
              <a:buNone/>
            </a:pPr>
            <a:r>
              <a:rPr lang="en-GB" sz="2400" i="1" dirty="0"/>
              <a:t>                    They also get down to a person level with you, they can relate and just talk to you like you’re human </a:t>
            </a:r>
          </a:p>
          <a:p>
            <a:pPr marL="0" indent="0" algn="ctr">
              <a:buNone/>
            </a:pPr>
            <a:r>
              <a:rPr lang="en-GB" sz="2400" dirty="0"/>
              <a:t>[Alison, Young Parent, Focus Group [FG] 2]</a:t>
            </a:r>
          </a:p>
          <a:p>
            <a:pPr marL="0" indent="0" algn="ctr">
              <a:buNone/>
            </a:pPr>
            <a:endParaRPr lang="en-GB" sz="2400" dirty="0"/>
          </a:p>
          <a:p>
            <a:pPr marL="0" indent="0" algn="ctr">
              <a:buNone/>
            </a:pPr>
            <a:r>
              <a:rPr lang="en-GB" sz="2400" i="1" dirty="0"/>
              <a:t>She’ll be brought up differently to how she would have been brought up if I didn’t have JIG-SO because the things they’ve taught me </a:t>
            </a:r>
            <a:r>
              <a:rPr lang="en-GB" sz="2400" dirty="0"/>
              <a:t>[Hannah, FG 4]</a:t>
            </a:r>
          </a:p>
          <a:p>
            <a:pPr marL="0" indent="0" algn="ctr">
              <a:buNone/>
            </a:pPr>
            <a:endParaRPr lang="en-GB" sz="2400" dirty="0"/>
          </a:p>
          <a:p>
            <a:pPr marL="0" indent="0" algn="ctr">
              <a:buNone/>
            </a:pPr>
            <a:r>
              <a:rPr lang="en-GB" sz="2400" i="1" dirty="0"/>
              <a:t>I didn’t think I’d be here with my two kids, but they made me know where I stand, they made me know what was coming next, I knew what was going to happen. </a:t>
            </a:r>
            <a:r>
              <a:rPr lang="en-GB" sz="2400" dirty="0"/>
              <a:t>[Molly, FG 4]</a:t>
            </a:r>
          </a:p>
          <a:p>
            <a:pPr marL="0" indent="0" algn="ctr">
              <a:buNone/>
            </a:pPr>
            <a:endParaRPr lang="en-GB" sz="2400" dirty="0"/>
          </a:p>
          <a:p>
            <a:pPr marL="0" indent="0" algn="ctr">
              <a:buNone/>
            </a:pPr>
            <a:r>
              <a:rPr lang="en-GB" sz="2400" i="1" dirty="0"/>
              <a:t>Just to widen our knowledge about the way in which the baby develops, things that we can do to keep the baby healthy whilst I was carrying him. </a:t>
            </a:r>
            <a:r>
              <a:rPr lang="en-GB" sz="2400" dirty="0"/>
              <a:t>[Anabelle, Young Parent, FG 2]</a:t>
            </a:r>
          </a:p>
          <a:p>
            <a:pPr marL="0" indent="0">
              <a:buNone/>
            </a:pPr>
            <a:endParaRPr lang="en-GB" sz="1600" dirty="0"/>
          </a:p>
        </p:txBody>
      </p:sp>
    </p:spTree>
    <p:extLst>
      <p:ext uri="{BB962C8B-B14F-4D97-AF65-F5344CB8AC3E}">
        <p14:creationId xmlns:p14="http://schemas.microsoft.com/office/powerpoint/2010/main" val="3241120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4F209C-C20E-4FA7-B241-1EF4F8D193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E4564234-45B0-4ED8-A9E2-199C00173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43CBE9-4FC8-4F9F-A82A-B089E0698FDD}"/>
              </a:ext>
            </a:extLst>
          </p:cNvPr>
          <p:cNvSpPr>
            <a:spLocks noGrp="1"/>
          </p:cNvSpPr>
          <p:nvPr>
            <p:ph type="title"/>
          </p:nvPr>
        </p:nvSpPr>
        <p:spPr>
          <a:xfrm>
            <a:off x="838200" y="365125"/>
            <a:ext cx="10515600" cy="1325563"/>
          </a:xfrm>
        </p:spPr>
        <p:txBody>
          <a:bodyPr>
            <a:normAutofit fontScale="90000"/>
          </a:bodyPr>
          <a:lstStyle/>
          <a:p>
            <a:r>
              <a:rPr lang="en-GB" u="sng" dirty="0">
                <a:solidFill>
                  <a:schemeClr val="bg1">
                    <a:lumMod val="95000"/>
                    <a:lumOff val="5000"/>
                  </a:schemeClr>
                </a:solidFill>
              </a:rPr>
              <a:t>Phase two cont.</a:t>
            </a:r>
            <a:br>
              <a:rPr lang="en-GB" u="sng" dirty="0">
                <a:solidFill>
                  <a:schemeClr val="bg1">
                    <a:lumMod val="95000"/>
                    <a:lumOff val="5000"/>
                  </a:schemeClr>
                </a:solidFill>
              </a:rPr>
            </a:br>
            <a:r>
              <a:rPr lang="en-GB" u="sng" dirty="0">
                <a:solidFill>
                  <a:schemeClr val="bg1">
                    <a:lumMod val="95000"/>
                    <a:lumOff val="5000"/>
                  </a:schemeClr>
                </a:solidFill>
              </a:rPr>
              <a:t>Engaging young fathers</a:t>
            </a:r>
            <a:r>
              <a:rPr lang="en-GB" sz="2800" dirty="0">
                <a:solidFill>
                  <a:schemeClr val="bg1">
                    <a:lumMod val="95000"/>
                    <a:lumOff val="5000"/>
                  </a:schemeClr>
                </a:solidFill>
              </a:rPr>
              <a:t/>
            </a:r>
            <a:br>
              <a:rPr lang="en-GB" sz="2800" dirty="0">
                <a:solidFill>
                  <a:schemeClr val="bg1">
                    <a:lumMod val="95000"/>
                    <a:lumOff val="5000"/>
                  </a:schemeClr>
                </a:solidFill>
              </a:rPr>
            </a:br>
            <a:endParaRPr lang="en-GB" sz="2800" dirty="0">
              <a:solidFill>
                <a:schemeClr val="bg1">
                  <a:lumMod val="95000"/>
                  <a:lumOff val="5000"/>
                </a:schemeClr>
              </a:solidFill>
            </a:endParaRPr>
          </a:p>
        </p:txBody>
      </p:sp>
      <p:sp>
        <p:nvSpPr>
          <p:cNvPr id="3" name="Content Placeholder 2">
            <a:extLst>
              <a:ext uri="{FF2B5EF4-FFF2-40B4-BE49-F238E27FC236}">
                <a16:creationId xmlns:a16="http://schemas.microsoft.com/office/drawing/2014/main" id="{3BF102EB-BA7E-49F6-B5B5-FFC9207CE590}"/>
              </a:ext>
            </a:extLst>
          </p:cNvPr>
          <p:cNvSpPr>
            <a:spLocks noGrp="1"/>
          </p:cNvSpPr>
          <p:nvPr>
            <p:ph idx="1"/>
          </p:nvPr>
        </p:nvSpPr>
        <p:spPr>
          <a:xfrm>
            <a:off x="838200" y="2015405"/>
            <a:ext cx="10515600" cy="4477469"/>
          </a:xfrm>
          <a:prstGeom prst="rect">
            <a:avLst/>
          </a:prstGeom>
        </p:spPr>
        <p:txBody>
          <a:bodyPr anchor="ctr">
            <a:normAutofit/>
          </a:bodyPr>
          <a:lstStyle/>
          <a:p>
            <a:r>
              <a:rPr lang="en-GB" sz="2400" cap="none" dirty="0"/>
              <a:t>Two mains themes identified – creation of a safe space to discuss issues and challenging gender norms and promoting caring masculinities amongst the fathers</a:t>
            </a:r>
          </a:p>
          <a:p>
            <a:r>
              <a:rPr lang="en-GB" sz="2400" cap="none" dirty="0"/>
              <a:t>Through exercises which challenged gender stereotypes and discussions around what traditional masculine practices looked like, young men were able to questions the consequences of destructive or negative behaviours on themselves, their partners and children. </a:t>
            </a:r>
          </a:p>
          <a:p>
            <a:r>
              <a:rPr lang="en-GB" sz="2400" cap="none" dirty="0"/>
              <a:t>It was here that 'caring masculinities' were fostered.</a:t>
            </a:r>
          </a:p>
          <a:p>
            <a:r>
              <a:rPr lang="en-GB" sz="2400" dirty="0"/>
              <a:t>Workers adopted a non-judgemental, open attitude to the young parents and never telling them what to do but getting them to question themselves. </a:t>
            </a:r>
          </a:p>
          <a:p>
            <a:r>
              <a:rPr lang="en-GB" sz="2400" dirty="0"/>
              <a:t>Provided advice on what a healthy relationship between parents might look like.</a:t>
            </a:r>
            <a:endParaRPr lang="en-GB" sz="2400" cap="none" dirty="0"/>
          </a:p>
          <a:p>
            <a:endParaRPr lang="en-GB" sz="1900" dirty="0"/>
          </a:p>
        </p:txBody>
      </p:sp>
      <p:sp>
        <p:nvSpPr>
          <p:cNvPr id="5" name="Slide Number Placeholder 4">
            <a:extLst>
              <a:ext uri="{FF2B5EF4-FFF2-40B4-BE49-F238E27FC236}">
                <a16:creationId xmlns:a16="http://schemas.microsoft.com/office/drawing/2014/main" id="{F6094201-E9DB-41F2-BD22-F56E603706C5}"/>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6D22F896-40B5-4ADD-8801-0D06FADFA095}" type="slidenum">
              <a:rPr lang="en-US">
                <a:solidFill>
                  <a:schemeClr val="tx1">
                    <a:alpha val="70000"/>
                  </a:schemeClr>
                </a:solidFill>
              </a:rPr>
              <a:pPr>
                <a:spcAft>
                  <a:spcPts val="600"/>
                </a:spcAft>
              </a:pPr>
              <a:t>23</a:t>
            </a:fld>
            <a:endParaRPr lang="en-US">
              <a:solidFill>
                <a:schemeClr val="tx1">
                  <a:alpha val="70000"/>
                </a:schemeClr>
              </a:solidFill>
            </a:endParaRPr>
          </a:p>
        </p:txBody>
      </p:sp>
    </p:spTree>
    <p:extLst>
      <p:ext uri="{BB962C8B-B14F-4D97-AF65-F5344CB8AC3E}">
        <p14:creationId xmlns:p14="http://schemas.microsoft.com/office/powerpoint/2010/main" val="16771636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25E4-1E93-43D4-83A0-99024914638C}"/>
              </a:ext>
            </a:extLst>
          </p:cNvPr>
          <p:cNvSpPr>
            <a:spLocks noGrp="1"/>
          </p:cNvSpPr>
          <p:nvPr>
            <p:ph type="title"/>
          </p:nvPr>
        </p:nvSpPr>
        <p:spPr>
          <a:xfrm>
            <a:off x="294685" y="323850"/>
            <a:ext cx="5314536" cy="719188"/>
          </a:xfrm>
        </p:spPr>
        <p:txBody>
          <a:bodyPr>
            <a:normAutofit/>
          </a:bodyPr>
          <a:lstStyle/>
          <a:p>
            <a:r>
              <a:rPr lang="en-GB" u="sng" dirty="0"/>
              <a:t>Phase three </a:t>
            </a:r>
            <a:endParaRPr lang="en-GB" dirty="0"/>
          </a:p>
        </p:txBody>
      </p:sp>
      <p:sp>
        <p:nvSpPr>
          <p:cNvPr id="7" name="Content Placeholder 6">
            <a:extLst>
              <a:ext uri="{FF2B5EF4-FFF2-40B4-BE49-F238E27FC236}">
                <a16:creationId xmlns:a16="http://schemas.microsoft.com/office/drawing/2014/main" id="{E94BC409-76A8-427E-92F0-4D8047FBCBEC}"/>
              </a:ext>
            </a:extLst>
          </p:cNvPr>
          <p:cNvSpPr>
            <a:spLocks noGrp="1"/>
          </p:cNvSpPr>
          <p:nvPr>
            <p:ph idx="1"/>
          </p:nvPr>
        </p:nvSpPr>
        <p:spPr>
          <a:xfrm>
            <a:off x="294686" y="1276350"/>
            <a:ext cx="6288094" cy="5380482"/>
          </a:xfrm>
        </p:spPr>
        <p:txBody>
          <a:bodyPr anchor="t">
            <a:normAutofit/>
          </a:bodyPr>
          <a:lstStyle/>
          <a:p>
            <a:r>
              <a:rPr lang="en-GB" sz="2400" dirty="0"/>
              <a:t>The mode of collaborative working at JIG-SO is innovative and throughout Wales (and the UK) it is unusual to have midwives and local government-employed workers co-located in this manner. </a:t>
            </a:r>
          </a:p>
          <a:p>
            <a:r>
              <a:rPr lang="en-GB" sz="2400" dirty="0" smtClean="0"/>
              <a:t>The </a:t>
            </a:r>
            <a:r>
              <a:rPr lang="en-GB" sz="2400" dirty="0"/>
              <a:t>staff members showed a huge level of commitments and flexibility in their roles.</a:t>
            </a:r>
          </a:p>
          <a:p>
            <a:r>
              <a:rPr lang="en-GB" sz="2400" dirty="0"/>
              <a:t>The team operated in a non-judgemental, responsive and very open way, with members of staff listening to each other’s suggestions in order to plan interventions and tailored packages of support.</a:t>
            </a:r>
          </a:p>
          <a:p>
            <a:endParaRPr lang="en-GB" sz="1500" dirty="0"/>
          </a:p>
        </p:txBody>
      </p:sp>
      <p:sp>
        <p:nvSpPr>
          <p:cNvPr id="15" name="Freeform: Shape 14">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646F8A6-BDF5-4717-825F-89690256D78C}"/>
              </a:ext>
            </a:extLst>
          </p:cNvPr>
          <p:cNvPicPr>
            <a:picLocks noChangeAspect="1"/>
          </p:cNvPicPr>
          <p:nvPr/>
        </p:nvPicPr>
        <p:blipFill rotWithShape="1">
          <a:blip r:embed="rId2"/>
          <a:srcRect l="18776" r="21080" b="1"/>
          <a:stretch/>
        </p:blipFill>
        <p:spPr>
          <a:xfrm>
            <a:off x="6750141" y="-8990"/>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5" name="Slide Number Placeholder 4">
            <a:extLst>
              <a:ext uri="{FF2B5EF4-FFF2-40B4-BE49-F238E27FC236}">
                <a16:creationId xmlns:a16="http://schemas.microsoft.com/office/drawing/2014/main" id="{696159B3-5286-4799-B8B4-2C1A7CB0D613}"/>
              </a:ext>
            </a:extLst>
          </p:cNvPr>
          <p:cNvSpPr>
            <a:spLocks noGrp="1"/>
          </p:cNvSpPr>
          <p:nvPr>
            <p:ph type="sldNum" sz="quarter" idx="12"/>
          </p:nvPr>
        </p:nvSpPr>
        <p:spPr>
          <a:xfrm>
            <a:off x="11000232" y="6108192"/>
            <a:ext cx="548640" cy="548640"/>
          </a:xfrm>
          <a:prstGeom prst="ellipse">
            <a:avLst/>
          </a:prstGeom>
          <a:solidFill>
            <a:srgbClr val="70515A"/>
          </a:solidFill>
        </p:spPr>
        <p:txBody>
          <a:bodyPr anchor="ctr">
            <a:normAutofit/>
          </a:bodyPr>
          <a:lstStyle/>
          <a:p>
            <a:pPr algn="ctr">
              <a:spcAft>
                <a:spcPts val="600"/>
              </a:spcAft>
            </a:pPr>
            <a:fld id="{6D22F896-40B5-4ADD-8801-0D06FADFA095}" type="slidenum">
              <a:rPr lang="en-US" sz="1500">
                <a:solidFill>
                  <a:srgbClr val="FFFFFF"/>
                </a:solidFill>
              </a:rPr>
              <a:pPr algn="ctr">
                <a:spcAft>
                  <a:spcPts val="600"/>
                </a:spcAft>
              </a:pPr>
              <a:t>24</a:t>
            </a:fld>
            <a:endParaRPr lang="en-US" sz="1500">
              <a:solidFill>
                <a:srgbClr val="FFFFFF"/>
              </a:solidFill>
            </a:endParaRPr>
          </a:p>
        </p:txBody>
      </p:sp>
    </p:spTree>
    <p:extLst>
      <p:ext uri="{BB962C8B-B14F-4D97-AF65-F5344CB8AC3E}">
        <p14:creationId xmlns:p14="http://schemas.microsoft.com/office/powerpoint/2010/main" val="6753994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E95CCFF-1220-41A3-81F3-69D34CD7C055}"/>
              </a:ext>
            </a:extLst>
          </p:cNvPr>
          <p:cNvSpPr>
            <a:spLocks noGrp="1"/>
          </p:cNvSpPr>
          <p:nvPr>
            <p:ph type="title"/>
          </p:nvPr>
        </p:nvSpPr>
        <p:spPr>
          <a:xfrm>
            <a:off x="2193038" y="181630"/>
            <a:ext cx="7164493" cy="976438"/>
          </a:xfrm>
        </p:spPr>
        <p:txBody>
          <a:bodyPr>
            <a:normAutofit/>
          </a:bodyPr>
          <a:lstStyle/>
          <a:p>
            <a:r>
              <a:rPr lang="en-GB" u="sng" dirty="0"/>
              <a:t>Implications	</a:t>
            </a:r>
          </a:p>
        </p:txBody>
      </p:sp>
      <p:pic>
        <p:nvPicPr>
          <p:cNvPr id="9" name="Picture 8">
            <a:extLst>
              <a:ext uri="{FF2B5EF4-FFF2-40B4-BE49-F238E27FC236}">
                <a16:creationId xmlns:a16="http://schemas.microsoft.com/office/drawing/2014/main" id="{EAD1E1DD-127C-4DBA-9853-CEA00AF6F297}"/>
              </a:ext>
            </a:extLst>
          </p:cNvPr>
          <p:cNvPicPr>
            <a:picLocks noChangeAspect="1"/>
          </p:cNvPicPr>
          <p:nvPr/>
        </p:nvPicPr>
        <p:blipFill>
          <a:blip r:embed="rId2"/>
          <a:stretch>
            <a:fillRect/>
          </a:stretch>
        </p:blipFill>
        <p:spPr>
          <a:xfrm>
            <a:off x="480060" y="2041247"/>
            <a:ext cx="3425957" cy="2775025"/>
          </a:xfrm>
          <a:prstGeom prst="rect">
            <a:avLst/>
          </a:prstGeom>
        </p:spPr>
      </p:pic>
      <p:sp>
        <p:nvSpPr>
          <p:cNvPr id="7" name="Content Placeholder 6">
            <a:extLst>
              <a:ext uri="{FF2B5EF4-FFF2-40B4-BE49-F238E27FC236}">
                <a16:creationId xmlns:a16="http://schemas.microsoft.com/office/drawing/2014/main" id="{7F418FED-D0AA-4C5A-A3B5-FA89A101325A}"/>
              </a:ext>
            </a:extLst>
          </p:cNvPr>
          <p:cNvSpPr>
            <a:spLocks noGrp="1"/>
          </p:cNvSpPr>
          <p:nvPr>
            <p:ph idx="1"/>
          </p:nvPr>
        </p:nvSpPr>
        <p:spPr>
          <a:xfrm>
            <a:off x="4295393" y="1158068"/>
            <a:ext cx="7981183" cy="5881562"/>
          </a:xfrm>
        </p:spPr>
        <p:txBody>
          <a:bodyPr>
            <a:normAutofit/>
          </a:bodyPr>
          <a:lstStyle/>
          <a:p>
            <a:r>
              <a:rPr lang="en-GB" sz="2400" dirty="0"/>
              <a:t>At a time when funding and the futures of support services are under threat, our study demonstrates the vital role that agencies such as JIG-SO play in supporting young families to live healthier lives, both physically and socially. </a:t>
            </a:r>
          </a:p>
          <a:p>
            <a:pPr lvl="0"/>
            <a:r>
              <a:rPr lang="en-GB" sz="2400" dirty="0"/>
              <a:t>By learning from this example of good practice, and drawing on the expertise from this collaborative approach, other local authorities could greatly benefit from what we term </a:t>
            </a:r>
            <a:r>
              <a:rPr lang="en-GB" sz="2400" dirty="0" smtClean="0"/>
              <a:t>the  </a:t>
            </a:r>
            <a:r>
              <a:rPr lang="en-GB" sz="2400" dirty="0"/>
              <a:t>‘JIG-SO model</a:t>
            </a:r>
            <a:r>
              <a:rPr lang="en-GB" sz="2400" dirty="0" smtClean="0"/>
              <a:t>’.</a:t>
            </a:r>
          </a:p>
          <a:p>
            <a:pPr lvl="0"/>
            <a:r>
              <a:rPr lang="en-GB" sz="2400" dirty="0" smtClean="0"/>
              <a:t>Jig-so does not have any magic parenting material the magic formula is the early referrals from Midwifery that allow very early intervention before the baby is born.  </a:t>
            </a:r>
            <a:endParaRPr lang="en-GB" sz="2400" dirty="0"/>
          </a:p>
        </p:txBody>
      </p:sp>
      <p:sp>
        <p:nvSpPr>
          <p:cNvPr id="5" name="Slide Number Placeholder 4">
            <a:extLst>
              <a:ext uri="{FF2B5EF4-FFF2-40B4-BE49-F238E27FC236}">
                <a16:creationId xmlns:a16="http://schemas.microsoft.com/office/drawing/2014/main" id="{E3B52281-01F1-4DED-BCB2-B01936FB12D7}"/>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6D22F896-40B5-4ADD-8801-0D06FADFA095}" type="slidenum">
              <a:rPr lang="en-US">
                <a:solidFill>
                  <a:schemeClr val="tx1">
                    <a:alpha val="80000"/>
                  </a:schemeClr>
                </a:solidFill>
              </a:rPr>
              <a:pPr>
                <a:spcAft>
                  <a:spcPts val="600"/>
                </a:spcAft>
              </a:pPr>
              <a:t>25</a:t>
            </a:fld>
            <a:endParaRPr lang="en-US">
              <a:solidFill>
                <a:schemeClr val="tx1">
                  <a:alpha val="80000"/>
                </a:schemeClr>
              </a:solidFill>
            </a:endParaRPr>
          </a:p>
        </p:txBody>
      </p:sp>
    </p:spTree>
    <p:extLst>
      <p:ext uri="{BB962C8B-B14F-4D97-AF65-F5344CB8AC3E}">
        <p14:creationId xmlns:p14="http://schemas.microsoft.com/office/powerpoint/2010/main" val="13593768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EA67B5B4-3A24-436E-B663-1B2EBFF8A0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6A027C4-F0F8-4007-8F26-B073D39AE3DD}"/>
              </a:ext>
            </a:extLst>
          </p:cNvPr>
          <p:cNvSpPr>
            <a:spLocks noGrp="1"/>
          </p:cNvSpPr>
          <p:nvPr>
            <p:ph type="title"/>
          </p:nvPr>
        </p:nvSpPr>
        <p:spPr>
          <a:xfrm>
            <a:off x="833002" y="139700"/>
            <a:ext cx="10520702" cy="1325563"/>
          </a:xfrm>
        </p:spPr>
        <p:txBody>
          <a:bodyPr>
            <a:normAutofit/>
          </a:bodyPr>
          <a:lstStyle/>
          <a:p>
            <a:r>
              <a:rPr lang="en-GB" u="sng" dirty="0">
                <a:solidFill>
                  <a:srgbClr val="FFFFFF"/>
                </a:solidFill>
              </a:rPr>
              <a:t>Implications cont.</a:t>
            </a:r>
          </a:p>
        </p:txBody>
      </p:sp>
      <p:sp>
        <p:nvSpPr>
          <p:cNvPr id="7" name="Content Placeholder 6">
            <a:extLst>
              <a:ext uri="{FF2B5EF4-FFF2-40B4-BE49-F238E27FC236}">
                <a16:creationId xmlns:a16="http://schemas.microsoft.com/office/drawing/2014/main" id="{4646854D-8B76-43D5-8D7D-4DBEB344B80D}"/>
              </a:ext>
            </a:extLst>
          </p:cNvPr>
          <p:cNvSpPr>
            <a:spLocks noGrp="1"/>
          </p:cNvSpPr>
          <p:nvPr>
            <p:ph idx="1"/>
          </p:nvPr>
        </p:nvSpPr>
        <p:spPr>
          <a:xfrm>
            <a:off x="647700" y="1447801"/>
            <a:ext cx="10706099" cy="4729162"/>
          </a:xfrm>
        </p:spPr>
        <p:txBody>
          <a:bodyPr>
            <a:normAutofit/>
          </a:bodyPr>
          <a:lstStyle/>
          <a:p>
            <a:r>
              <a:rPr lang="en-GB" sz="2400" dirty="0">
                <a:solidFill>
                  <a:srgbClr val="FFFFFF"/>
                </a:solidFill>
              </a:rPr>
              <a:t>Additionally, this research also adds to a small body of knowledge which explores how the inclusion of fathers can benefit the whole family and help prepare them for the journey ahead. </a:t>
            </a:r>
          </a:p>
          <a:p>
            <a:r>
              <a:rPr lang="en-GB" sz="2400" dirty="0">
                <a:solidFill>
                  <a:srgbClr val="FFFFFF"/>
                </a:solidFill>
              </a:rPr>
              <a:t>There was an awareness within the JIG-SO team of how traditional expectations of masculinity impacts on young men and their behaviours as young fathers and partners. This is another example of good practice and integral to the ‘jig-so model’ that other local authorities could benefit from.</a:t>
            </a:r>
          </a:p>
          <a:p>
            <a:r>
              <a:rPr lang="en-GB" sz="2400" dirty="0">
                <a:solidFill>
                  <a:srgbClr val="FFFFFF"/>
                </a:solidFill>
              </a:rPr>
              <a:t>T</a:t>
            </a:r>
            <a:r>
              <a:rPr lang="en-GB" sz="2400" dirty="0" smtClean="0">
                <a:solidFill>
                  <a:srgbClr val="FFFFFF"/>
                </a:solidFill>
              </a:rPr>
              <a:t>his </a:t>
            </a:r>
            <a:r>
              <a:rPr lang="en-GB" sz="2400" dirty="0">
                <a:solidFill>
                  <a:srgbClr val="FFFFFF"/>
                </a:solidFill>
              </a:rPr>
              <a:t>study highlights how JIG-SO operates within a troubling policy backdrop which includes </a:t>
            </a:r>
            <a:r>
              <a:rPr lang="en-GB" sz="2400" i="1" dirty="0">
                <a:solidFill>
                  <a:srgbClr val="FFFFFF"/>
                </a:solidFill>
              </a:rPr>
              <a:t>The 1001 Critical Days Strategy</a:t>
            </a:r>
            <a:r>
              <a:rPr lang="en-GB" sz="2400" dirty="0">
                <a:solidFill>
                  <a:srgbClr val="FFFFFF"/>
                </a:solidFill>
              </a:rPr>
              <a:t> and </a:t>
            </a:r>
            <a:r>
              <a:rPr lang="en-GB" sz="2400" i="1" dirty="0">
                <a:solidFill>
                  <a:srgbClr val="FFFFFF"/>
                </a:solidFill>
              </a:rPr>
              <a:t>Adverse Childhood Experiences</a:t>
            </a:r>
            <a:r>
              <a:rPr lang="en-GB" sz="2400" dirty="0">
                <a:solidFill>
                  <a:srgbClr val="FFFFFF"/>
                </a:solidFill>
              </a:rPr>
              <a:t> [ACEs] agenda. We argue that these are individualized solutions that often ignore poverty and inequality and are only part of what is needed to combat the disadvantaged socio-economic circumstances which shape many young parents’ lives.</a:t>
            </a:r>
          </a:p>
        </p:txBody>
      </p:sp>
      <p:sp>
        <p:nvSpPr>
          <p:cNvPr id="5" name="Slide Number Placeholder 4">
            <a:extLst>
              <a:ext uri="{FF2B5EF4-FFF2-40B4-BE49-F238E27FC236}">
                <a16:creationId xmlns:a16="http://schemas.microsoft.com/office/drawing/2014/main" id="{CCC527E1-0CD9-4BA7-A2A9-17F582BAC761}"/>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6D22F896-40B5-4ADD-8801-0D06FADFA095}" type="slidenum">
              <a:rPr lang="en-US">
                <a:solidFill>
                  <a:srgbClr val="FFFFFF">
                    <a:alpha val="80000"/>
                  </a:srgbClr>
                </a:solidFill>
              </a:rPr>
              <a:pPr>
                <a:spcAft>
                  <a:spcPts val="600"/>
                </a:spcAft>
              </a:pPr>
              <a:t>26</a:t>
            </a:fld>
            <a:endParaRPr lang="en-US">
              <a:solidFill>
                <a:srgbClr val="FFFFFF">
                  <a:alpha val="80000"/>
                </a:srgbClr>
              </a:solidFill>
            </a:endParaRPr>
          </a:p>
        </p:txBody>
      </p:sp>
    </p:spTree>
    <p:extLst>
      <p:ext uri="{BB962C8B-B14F-4D97-AF65-F5344CB8AC3E}">
        <p14:creationId xmlns:p14="http://schemas.microsoft.com/office/powerpoint/2010/main" val="21152609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EA67B5B4-3A24-436E-B663-1B2EBFF8A0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987FDF89-C993-41F4-A1B8-DBAFF16008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1">
            <a:extLst>
              <a:ext uri="{FF2B5EF4-FFF2-40B4-BE49-F238E27FC236}">
                <a16:creationId xmlns:a16="http://schemas.microsoft.com/office/drawing/2014/main" id="{64E585EA-75FD-4025-8270-F66A58A15C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6A027C4-F0F8-4007-8F26-B073D39AE3DD}"/>
              </a:ext>
            </a:extLst>
          </p:cNvPr>
          <p:cNvSpPr>
            <a:spLocks noGrp="1"/>
          </p:cNvSpPr>
          <p:nvPr>
            <p:ph type="title"/>
          </p:nvPr>
        </p:nvSpPr>
        <p:spPr>
          <a:xfrm>
            <a:off x="833002" y="139700"/>
            <a:ext cx="10520702" cy="1325563"/>
          </a:xfrm>
        </p:spPr>
        <p:txBody>
          <a:bodyPr>
            <a:normAutofit/>
          </a:bodyPr>
          <a:lstStyle/>
          <a:p>
            <a:r>
              <a:rPr lang="en-GB" u="sng" dirty="0">
                <a:solidFill>
                  <a:srgbClr val="FFFFFF"/>
                </a:solidFill>
              </a:rPr>
              <a:t>C</a:t>
            </a:r>
            <a:r>
              <a:rPr lang="en-GB" u="sng" dirty="0" smtClean="0">
                <a:solidFill>
                  <a:srgbClr val="FFFFFF"/>
                </a:solidFill>
              </a:rPr>
              <a:t>onclusion</a:t>
            </a:r>
            <a:endParaRPr lang="en-GB" u="sng" dirty="0">
              <a:solidFill>
                <a:srgbClr val="FFFFFF"/>
              </a:solidFill>
            </a:endParaRPr>
          </a:p>
        </p:txBody>
      </p:sp>
      <p:sp>
        <p:nvSpPr>
          <p:cNvPr id="7" name="Content Placeholder 6">
            <a:extLst>
              <a:ext uri="{FF2B5EF4-FFF2-40B4-BE49-F238E27FC236}">
                <a16:creationId xmlns:a16="http://schemas.microsoft.com/office/drawing/2014/main" id="{4646854D-8B76-43D5-8D7D-4DBEB344B80D}"/>
              </a:ext>
            </a:extLst>
          </p:cNvPr>
          <p:cNvSpPr>
            <a:spLocks noGrp="1"/>
          </p:cNvSpPr>
          <p:nvPr>
            <p:ph idx="1"/>
          </p:nvPr>
        </p:nvSpPr>
        <p:spPr>
          <a:xfrm>
            <a:off x="647700" y="1447801"/>
            <a:ext cx="10706099" cy="4729162"/>
          </a:xfrm>
        </p:spPr>
        <p:txBody>
          <a:bodyPr>
            <a:normAutofit/>
          </a:bodyPr>
          <a:lstStyle/>
          <a:p>
            <a:pPr>
              <a:lnSpc>
                <a:spcPct val="100000"/>
              </a:lnSpc>
            </a:pPr>
            <a:r>
              <a:rPr lang="en-GB" sz="2400" dirty="0" smtClean="0">
                <a:solidFill>
                  <a:srgbClr val="FFFFFF"/>
                </a:solidFill>
              </a:rPr>
              <a:t>Jig-so was set up to fill the gaps in the statutory services, often families only involvement with professionals in the first 1000 days will be with health services.</a:t>
            </a:r>
          </a:p>
          <a:p>
            <a:pPr>
              <a:lnSpc>
                <a:spcPct val="150000"/>
              </a:lnSpc>
            </a:pPr>
            <a:r>
              <a:rPr lang="en-GB" sz="2400" dirty="0" smtClean="0">
                <a:solidFill>
                  <a:srgbClr val="FFFFFF"/>
                </a:solidFill>
              </a:rPr>
              <a:t>Having midwives in a multi-disciplinary team allows ‘very early’ intervention</a:t>
            </a:r>
          </a:p>
          <a:p>
            <a:pPr>
              <a:lnSpc>
                <a:spcPct val="150000"/>
              </a:lnSpc>
            </a:pPr>
            <a:r>
              <a:rPr lang="en-GB" sz="2400" dirty="0" smtClean="0">
                <a:solidFill>
                  <a:srgbClr val="FFFFFF"/>
                </a:solidFill>
              </a:rPr>
              <a:t>Jig-so midwives have a focus on social issues as well as health. </a:t>
            </a:r>
          </a:p>
          <a:p>
            <a:pPr>
              <a:lnSpc>
                <a:spcPct val="100000"/>
              </a:lnSpc>
            </a:pPr>
            <a:r>
              <a:rPr lang="en-GB" sz="2400" dirty="0">
                <a:solidFill>
                  <a:srgbClr val="FFFFFF"/>
                </a:solidFill>
              </a:rPr>
              <a:t>W</a:t>
            </a:r>
            <a:r>
              <a:rPr lang="en-GB" sz="2400" dirty="0" smtClean="0">
                <a:solidFill>
                  <a:srgbClr val="FFFFFF"/>
                </a:solidFill>
              </a:rPr>
              <a:t>e sometimes have 6 months to work with a family before the baby is born.</a:t>
            </a:r>
          </a:p>
          <a:p>
            <a:pPr>
              <a:lnSpc>
                <a:spcPct val="150000"/>
              </a:lnSpc>
            </a:pPr>
            <a:r>
              <a:rPr lang="en-GB" sz="2400" dirty="0" smtClean="0">
                <a:solidFill>
                  <a:srgbClr val="FFFFFF"/>
                </a:solidFill>
              </a:rPr>
              <a:t>Co-locating allows high levels of communication. </a:t>
            </a:r>
          </a:p>
        </p:txBody>
      </p:sp>
      <p:sp>
        <p:nvSpPr>
          <p:cNvPr id="5" name="Slide Number Placeholder 4">
            <a:extLst>
              <a:ext uri="{FF2B5EF4-FFF2-40B4-BE49-F238E27FC236}">
                <a16:creationId xmlns:a16="http://schemas.microsoft.com/office/drawing/2014/main" id="{CCC527E1-0CD9-4BA7-A2A9-17F582BAC761}"/>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6D22F896-40B5-4ADD-8801-0D06FADFA095}" type="slidenum">
              <a:rPr lang="en-US">
                <a:solidFill>
                  <a:srgbClr val="FFFFFF">
                    <a:alpha val="80000"/>
                  </a:srgbClr>
                </a:solidFill>
              </a:rPr>
              <a:pPr>
                <a:spcAft>
                  <a:spcPts val="600"/>
                </a:spcAft>
              </a:pPr>
              <a:t>27</a:t>
            </a:fld>
            <a:endParaRPr lang="en-US">
              <a:solidFill>
                <a:srgbClr val="FFFFFF">
                  <a:alpha val="80000"/>
                </a:srgbClr>
              </a:solidFill>
            </a:endParaRPr>
          </a:p>
        </p:txBody>
      </p:sp>
    </p:spTree>
    <p:extLst>
      <p:ext uri="{BB962C8B-B14F-4D97-AF65-F5344CB8AC3E}">
        <p14:creationId xmlns:p14="http://schemas.microsoft.com/office/powerpoint/2010/main" val="2628059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EA67B5B4-3A24-436E-B663-1B2EBFF8A0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987FDF89-C993-41F4-A1B8-DBAFF16008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1">
            <a:extLst>
              <a:ext uri="{FF2B5EF4-FFF2-40B4-BE49-F238E27FC236}">
                <a16:creationId xmlns:a16="http://schemas.microsoft.com/office/drawing/2014/main" id="{64E585EA-75FD-4025-8270-F66A58A15C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6A027C4-F0F8-4007-8F26-B073D39AE3DD}"/>
              </a:ext>
            </a:extLst>
          </p:cNvPr>
          <p:cNvSpPr>
            <a:spLocks noGrp="1"/>
          </p:cNvSpPr>
          <p:nvPr>
            <p:ph type="title"/>
          </p:nvPr>
        </p:nvSpPr>
        <p:spPr>
          <a:xfrm>
            <a:off x="833002" y="139700"/>
            <a:ext cx="10520702" cy="1325563"/>
          </a:xfrm>
        </p:spPr>
        <p:txBody>
          <a:bodyPr>
            <a:normAutofit/>
          </a:bodyPr>
          <a:lstStyle/>
          <a:p>
            <a:r>
              <a:rPr lang="en-GB" u="sng" dirty="0" smtClean="0">
                <a:solidFill>
                  <a:srgbClr val="FFFFFF"/>
                </a:solidFill>
              </a:rPr>
              <a:t>Conclusion</a:t>
            </a:r>
            <a:endParaRPr lang="en-GB" u="sng" dirty="0">
              <a:solidFill>
                <a:srgbClr val="FFFFFF"/>
              </a:solidFill>
            </a:endParaRPr>
          </a:p>
        </p:txBody>
      </p:sp>
      <p:sp>
        <p:nvSpPr>
          <p:cNvPr id="7" name="Content Placeholder 6">
            <a:extLst>
              <a:ext uri="{FF2B5EF4-FFF2-40B4-BE49-F238E27FC236}">
                <a16:creationId xmlns:a16="http://schemas.microsoft.com/office/drawing/2014/main" id="{4646854D-8B76-43D5-8D7D-4DBEB344B80D}"/>
              </a:ext>
            </a:extLst>
          </p:cNvPr>
          <p:cNvSpPr>
            <a:spLocks noGrp="1"/>
          </p:cNvSpPr>
          <p:nvPr>
            <p:ph idx="1"/>
          </p:nvPr>
        </p:nvSpPr>
        <p:spPr>
          <a:xfrm>
            <a:off x="647700" y="1447801"/>
            <a:ext cx="10706099" cy="4729162"/>
          </a:xfrm>
        </p:spPr>
        <p:txBody>
          <a:bodyPr>
            <a:normAutofit fontScale="92500" lnSpcReduction="10000"/>
          </a:bodyPr>
          <a:lstStyle/>
          <a:p>
            <a:r>
              <a:rPr lang="en-GB" sz="2400" dirty="0" smtClean="0">
                <a:solidFill>
                  <a:srgbClr val="FFFFFF"/>
                </a:solidFill>
              </a:rPr>
              <a:t>Most of the staff were already in Families First funded posts they were moved into Jig-so from other projects.  </a:t>
            </a:r>
          </a:p>
          <a:p>
            <a:endParaRPr lang="en-GB" sz="2400" dirty="0" smtClean="0">
              <a:solidFill>
                <a:srgbClr val="FFFFFF"/>
              </a:solidFill>
            </a:endParaRPr>
          </a:p>
          <a:p>
            <a:r>
              <a:rPr lang="en-GB" sz="2400" dirty="0" smtClean="0">
                <a:solidFill>
                  <a:srgbClr val="FFFFFF"/>
                </a:solidFill>
              </a:rPr>
              <a:t>This multi-agency early intervention approach is in line with recommendations from </a:t>
            </a:r>
          </a:p>
          <a:p>
            <a:r>
              <a:rPr lang="en-GB" sz="2400" dirty="0" smtClean="0">
                <a:solidFill>
                  <a:srgbClr val="FFFFFF"/>
                </a:solidFill>
              </a:rPr>
              <a:t>The Marmot report</a:t>
            </a:r>
          </a:p>
          <a:p>
            <a:r>
              <a:rPr lang="en-GB" sz="2400" dirty="0" smtClean="0">
                <a:solidFill>
                  <a:srgbClr val="FFFFFF"/>
                </a:solidFill>
              </a:rPr>
              <a:t>Building a Brighter Future</a:t>
            </a:r>
          </a:p>
          <a:p>
            <a:r>
              <a:rPr lang="en-GB" sz="2400" dirty="0" smtClean="0">
                <a:solidFill>
                  <a:srgbClr val="FFFFFF"/>
                </a:solidFill>
              </a:rPr>
              <a:t>First 1000 days</a:t>
            </a:r>
          </a:p>
          <a:p>
            <a:r>
              <a:rPr lang="en-GB" sz="2400" dirty="0" smtClean="0">
                <a:solidFill>
                  <a:srgbClr val="FFFFFF"/>
                </a:solidFill>
              </a:rPr>
              <a:t>Building Great Britons</a:t>
            </a:r>
          </a:p>
          <a:p>
            <a:r>
              <a:rPr lang="en-GB" sz="2400" dirty="0" smtClean="0">
                <a:solidFill>
                  <a:srgbClr val="FFFFFF"/>
                </a:solidFill>
              </a:rPr>
              <a:t>ACE’s agenda</a:t>
            </a:r>
          </a:p>
          <a:p>
            <a:r>
              <a:rPr lang="en-GB" sz="2400" dirty="0" smtClean="0">
                <a:solidFill>
                  <a:srgbClr val="FFFFFF"/>
                </a:solidFill>
              </a:rPr>
              <a:t>Midwifery Services </a:t>
            </a:r>
          </a:p>
          <a:p>
            <a:r>
              <a:rPr lang="en-GB" sz="2400" dirty="0" smtClean="0">
                <a:solidFill>
                  <a:srgbClr val="FFFFFF"/>
                </a:solidFill>
              </a:rPr>
              <a:t>They all state that multi-disciplinary support from multi-agency teams are better at supporting the complex needs of families, this model is a way of taking this work forward.    </a:t>
            </a:r>
          </a:p>
          <a:p>
            <a:endParaRPr lang="en-GB" sz="2400" dirty="0" smtClean="0">
              <a:solidFill>
                <a:srgbClr val="FFFFFF"/>
              </a:solidFill>
            </a:endParaRPr>
          </a:p>
          <a:p>
            <a:endParaRPr lang="en-GB" sz="2400" dirty="0">
              <a:solidFill>
                <a:srgbClr val="FFFFFF"/>
              </a:solidFill>
            </a:endParaRPr>
          </a:p>
        </p:txBody>
      </p:sp>
      <p:sp>
        <p:nvSpPr>
          <p:cNvPr id="5" name="Slide Number Placeholder 4">
            <a:extLst>
              <a:ext uri="{FF2B5EF4-FFF2-40B4-BE49-F238E27FC236}">
                <a16:creationId xmlns:a16="http://schemas.microsoft.com/office/drawing/2014/main" id="{CCC527E1-0CD9-4BA7-A2A9-17F582BAC761}"/>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6D22F896-40B5-4ADD-8801-0D06FADFA095}" type="slidenum">
              <a:rPr lang="en-US">
                <a:solidFill>
                  <a:srgbClr val="FFFFFF">
                    <a:alpha val="80000"/>
                  </a:srgbClr>
                </a:solidFill>
              </a:rPr>
              <a:pPr>
                <a:spcAft>
                  <a:spcPts val="600"/>
                </a:spcAft>
              </a:pPr>
              <a:t>28</a:t>
            </a:fld>
            <a:endParaRPr lang="en-US">
              <a:solidFill>
                <a:srgbClr val="FFFFFF">
                  <a:alpha val="80000"/>
                </a:srgbClr>
              </a:solidFill>
            </a:endParaRPr>
          </a:p>
        </p:txBody>
      </p:sp>
    </p:spTree>
    <p:extLst>
      <p:ext uri="{BB962C8B-B14F-4D97-AF65-F5344CB8AC3E}">
        <p14:creationId xmlns:p14="http://schemas.microsoft.com/office/powerpoint/2010/main" val="21505846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4390" y="534390"/>
            <a:ext cx="11186555" cy="5997039"/>
          </a:xfrm>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29</a:t>
            </a:fld>
            <a:endParaRPr lang="en-US" dirty="0"/>
          </a:p>
        </p:txBody>
      </p:sp>
    </p:spTree>
    <p:extLst>
      <p:ext uri="{BB962C8B-B14F-4D97-AF65-F5344CB8AC3E}">
        <p14:creationId xmlns:p14="http://schemas.microsoft.com/office/powerpoint/2010/main" val="3168585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28" b="6905"/>
          <a:stretch/>
        </p:blipFill>
        <p:spPr bwMode="auto">
          <a:xfrm>
            <a:off x="-1" y="-540910"/>
            <a:ext cx="12192001" cy="466692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a16="http://schemas.microsoft.com/office/drawing/2014/main" id="{EE09A529-E47C-4634-BB98-0A9526C372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Oval 12">
            <a:extLst>
              <a:ext uri="{FF2B5EF4-FFF2-40B4-BE49-F238E27FC236}">
                <a16:creationId xmlns:a16="http://schemas.microsoft.com/office/drawing/2014/main" id="{569C1A01-6FB5-43CE-ADCC-936728ACA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41" y="4713771"/>
            <a:ext cx="5480767" cy="1509931"/>
          </a:xfrm>
        </p:spPr>
        <p:txBody>
          <a:bodyPr>
            <a:normAutofit/>
          </a:bodyPr>
          <a:lstStyle/>
          <a:p>
            <a:r>
              <a:rPr lang="en-US" sz="4800" u="sng" dirty="0">
                <a:solidFill>
                  <a:srgbClr val="000000"/>
                </a:solidFill>
                <a:cs typeface="Arial" panose="020B0604020202020204" pitchFamily="34" charset="0"/>
              </a:rPr>
              <a:t>The aim of the </a:t>
            </a:r>
            <a:br>
              <a:rPr lang="en-US" sz="4800" u="sng" dirty="0">
                <a:solidFill>
                  <a:srgbClr val="000000"/>
                </a:solidFill>
                <a:cs typeface="Arial" panose="020B0604020202020204" pitchFamily="34" charset="0"/>
              </a:rPr>
            </a:br>
            <a:r>
              <a:rPr lang="en-US" sz="4800" u="sng" dirty="0">
                <a:solidFill>
                  <a:srgbClr val="000000"/>
                </a:solidFill>
                <a:cs typeface="Arial" panose="020B0604020202020204" pitchFamily="34" charset="0"/>
              </a:rPr>
              <a:t>JIG-SO service</a:t>
            </a:r>
          </a:p>
        </p:txBody>
      </p:sp>
      <p:sp>
        <p:nvSpPr>
          <p:cNvPr id="3" name="Content Placeholder 2"/>
          <p:cNvSpPr>
            <a:spLocks noGrp="1"/>
          </p:cNvSpPr>
          <p:nvPr>
            <p:ph sz="quarter" idx="13"/>
          </p:nvPr>
        </p:nvSpPr>
        <p:spPr>
          <a:xfrm>
            <a:off x="5529263" y="4551037"/>
            <a:ext cx="5867395" cy="2164088"/>
          </a:xfrm>
        </p:spPr>
        <p:txBody>
          <a:bodyPr anchor="ctr">
            <a:normAutofit fontScale="92500" lnSpcReduction="10000"/>
          </a:bodyPr>
          <a:lstStyle/>
          <a:p>
            <a:r>
              <a:rPr lang="en-US" sz="2400" dirty="0">
                <a:solidFill>
                  <a:srgbClr val="000000"/>
                </a:solidFill>
                <a:cs typeface="Arial" panose="020B0604020202020204" pitchFamily="34" charset="0"/>
              </a:rPr>
              <a:t>The Jig-so Project focuses on the first 1000 days of a child’s life and aims to provide services from conception up to a child’s second or third birthday to fill any gaps in provision with Statutory services during the antenatal and postnatal period. </a:t>
            </a:r>
          </a:p>
          <a:p>
            <a:r>
              <a:rPr lang="en-US" sz="2400" dirty="0">
                <a:solidFill>
                  <a:srgbClr val="000000"/>
                </a:solidFill>
                <a:cs typeface="Arial" panose="020B0604020202020204" pitchFamily="34" charset="0"/>
              </a:rPr>
              <a:t>Offer group and one-to-one services. </a:t>
            </a:r>
          </a:p>
          <a:p>
            <a:endParaRPr lang="en-US" sz="1500" dirty="0">
              <a:solidFill>
                <a:srgbClr val="000000"/>
              </a:solidFill>
            </a:endParaRPr>
          </a:p>
        </p:txBody>
      </p:sp>
      <p:sp>
        <p:nvSpPr>
          <p:cNvPr id="6" name="Slide Number Placeholder 5"/>
          <p:cNvSpPr>
            <a:spLocks noGrp="1"/>
          </p:cNvSpPr>
          <p:nvPr>
            <p:ph type="sldNum" sz="quarter" idx="12"/>
          </p:nvPr>
        </p:nvSpPr>
        <p:spPr>
          <a:xfrm>
            <a:off x="10825930" y="6223702"/>
            <a:ext cx="570728" cy="314067"/>
          </a:xfrm>
        </p:spPr>
        <p:txBody>
          <a:bodyPr>
            <a:normAutofit/>
          </a:bodyPr>
          <a:lstStyle/>
          <a:p>
            <a:pPr>
              <a:spcAft>
                <a:spcPts val="600"/>
              </a:spcAft>
            </a:pPr>
            <a:fld id="{6D22F896-40B5-4ADD-8801-0D06FADFA095}" type="slidenum">
              <a:rPr lang="en-US" sz="1100">
                <a:solidFill>
                  <a:srgbClr val="898989"/>
                </a:solidFill>
              </a:rPr>
              <a:pPr>
                <a:spcAft>
                  <a:spcPts val="600"/>
                </a:spcAft>
              </a:pPr>
              <a:t>3</a:t>
            </a:fld>
            <a:endParaRPr lang="en-US" sz="1100">
              <a:solidFill>
                <a:srgbClr val="898989"/>
              </a:solidFill>
            </a:endParaRPr>
          </a:p>
        </p:txBody>
      </p:sp>
    </p:spTree>
    <p:extLst>
      <p:ext uri="{BB962C8B-B14F-4D97-AF65-F5344CB8AC3E}">
        <p14:creationId xmlns:p14="http://schemas.microsoft.com/office/powerpoint/2010/main" val="16633643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0D60ECE-8986-45DC-B7FE-EC7699B46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96964194-5878-40D2-8EC0-DDC58387F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Help">
            <a:extLst>
              <a:ext uri="{FF2B5EF4-FFF2-40B4-BE49-F238E27FC236}">
                <a16:creationId xmlns:a16="http://schemas.microsoft.com/office/drawing/2014/main" id="{746D860B-3FD5-43A4-A873-1C84F5B3B5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679D5407-4E47-49C5-98C4-D858AC23BD6D}"/>
              </a:ext>
            </a:extLst>
          </p:cNvPr>
          <p:cNvSpPr>
            <a:spLocks noGrp="1"/>
          </p:cNvSpPr>
          <p:nvPr>
            <p:ph idx="1"/>
          </p:nvPr>
        </p:nvSpPr>
        <p:spPr>
          <a:xfrm>
            <a:off x="5797959" y="1306381"/>
            <a:ext cx="6099076" cy="4245238"/>
          </a:xfrm>
        </p:spPr>
        <p:txBody>
          <a:bodyPr anchor="t">
            <a:normAutofit/>
          </a:bodyPr>
          <a:lstStyle/>
          <a:p>
            <a:pPr marL="0" indent="0">
              <a:buNone/>
            </a:pPr>
            <a:r>
              <a:rPr lang="en-GB" sz="3600" dirty="0"/>
              <a:t>Thank you, any questions?</a:t>
            </a:r>
          </a:p>
          <a:p>
            <a:pPr marL="0" indent="0">
              <a:buNone/>
            </a:pPr>
            <a:endParaRPr lang="en-GB" sz="3600" dirty="0"/>
          </a:p>
          <a:p>
            <a:pPr marL="0" indent="0">
              <a:buNone/>
            </a:pPr>
            <a:r>
              <a:rPr lang="en-US" sz="3600" u="sng" dirty="0">
                <a:hlinkClick r:id="rId4">
                  <a:extLst>
                    <a:ext uri="{A12FA001-AC4F-418D-AE19-62706E023703}">
                      <ahyp:hlinkClr xmlns:ahyp="http://schemas.microsoft.com/office/drawing/2018/hyperlinkcolor" xmlns="" val="tx"/>
                    </a:ext>
                  </a:extLst>
                </a:hlinkClick>
              </a:rPr>
              <a:t>For any further information please contact:</a:t>
            </a:r>
          </a:p>
          <a:p>
            <a:pPr marL="0" indent="0">
              <a:buNone/>
            </a:pPr>
            <a:endParaRPr lang="en-US" sz="3600" u="sng" dirty="0"/>
          </a:p>
          <a:p>
            <a:pPr marL="0" indent="0">
              <a:buNone/>
            </a:pPr>
            <a:r>
              <a:rPr lang="en-GB" sz="1800" dirty="0" smtClean="0">
                <a:hlinkClick r:id="rId5"/>
              </a:rPr>
              <a:t>Mike.davies5@Swansea.gov.uk</a:t>
            </a:r>
            <a:endParaRPr lang="en-GB" sz="1800" dirty="0" smtClean="0"/>
          </a:p>
          <a:p>
            <a:pPr marL="0" indent="0">
              <a:buNone/>
            </a:pPr>
            <a:r>
              <a:rPr lang="en-GB" sz="1800" dirty="0" smtClean="0">
                <a:hlinkClick r:id="rId6"/>
              </a:rPr>
              <a:t>Wendy.sunderland-evans@wales.nhs.uk</a:t>
            </a:r>
            <a:r>
              <a:rPr lang="en-GB" sz="1800" dirty="0" smtClean="0"/>
              <a:t> </a:t>
            </a:r>
          </a:p>
          <a:p>
            <a:pPr marL="0" indent="0">
              <a:buNone/>
            </a:pPr>
            <a:endParaRPr lang="en-GB" sz="1800" dirty="0"/>
          </a:p>
        </p:txBody>
      </p:sp>
      <p:sp>
        <p:nvSpPr>
          <p:cNvPr id="5" name="Slide Number Placeholder 4">
            <a:extLst>
              <a:ext uri="{FF2B5EF4-FFF2-40B4-BE49-F238E27FC236}">
                <a16:creationId xmlns:a16="http://schemas.microsoft.com/office/drawing/2014/main" id="{D9CB1348-B6A0-4009-A709-061D0F44D4B2}"/>
              </a:ext>
            </a:extLst>
          </p:cNvPr>
          <p:cNvSpPr>
            <a:spLocks noGrp="1"/>
          </p:cNvSpPr>
          <p:nvPr>
            <p:ph type="sldNum" sz="quarter" idx="12"/>
          </p:nvPr>
        </p:nvSpPr>
        <p:spPr>
          <a:xfrm>
            <a:off x="11000232" y="6108192"/>
            <a:ext cx="548640" cy="548640"/>
          </a:xfrm>
          <a:prstGeom prst="ellipse">
            <a:avLst/>
          </a:prstGeom>
          <a:solidFill>
            <a:srgbClr val="7F7F7F"/>
          </a:solidFill>
        </p:spPr>
        <p:txBody>
          <a:bodyPr anchor="ctr">
            <a:normAutofit/>
          </a:bodyPr>
          <a:lstStyle/>
          <a:p>
            <a:pPr algn="ctr">
              <a:spcAft>
                <a:spcPts val="600"/>
              </a:spcAft>
            </a:pPr>
            <a:fld id="{6D22F896-40B5-4ADD-8801-0D06FADFA095}" type="slidenum">
              <a:rPr lang="en-US" sz="1500">
                <a:solidFill>
                  <a:srgbClr val="FFFFFF"/>
                </a:solidFill>
              </a:rPr>
              <a:pPr algn="ctr">
                <a:spcAft>
                  <a:spcPts val="600"/>
                </a:spcAft>
              </a:pPr>
              <a:t>30</a:t>
            </a:fld>
            <a:endParaRPr lang="en-US" sz="1500">
              <a:solidFill>
                <a:srgbClr val="FFFFFF"/>
              </a:solidFill>
            </a:endParaRPr>
          </a:p>
        </p:txBody>
      </p:sp>
      <p:pic>
        <p:nvPicPr>
          <p:cNvPr id="7" name="Picture 6" descr="A screenshot of a social media post&#10;&#10;Description automatically generated">
            <a:extLst>
              <a:ext uri="{FF2B5EF4-FFF2-40B4-BE49-F238E27FC236}">
                <a16:creationId xmlns:a16="http://schemas.microsoft.com/office/drawing/2014/main" id="{B691078D-67CC-4F73-A39D-D1FEF7F786ED}"/>
              </a:ext>
            </a:extLst>
          </p:cNvPr>
          <p:cNvPicPr>
            <a:picLocks noChangeAspect="1"/>
          </p:cNvPicPr>
          <p:nvPr/>
        </p:nvPicPr>
        <p:blipFill rotWithShape="1">
          <a:blip r:embed="rId7"/>
          <a:srcRect l="22500" t="43541" r="23622" b="46399"/>
          <a:stretch/>
        </p:blipFill>
        <p:spPr>
          <a:xfrm>
            <a:off x="12128" y="6014194"/>
            <a:ext cx="10514011" cy="843806"/>
          </a:xfrm>
          <a:prstGeom prst="rect">
            <a:avLst/>
          </a:prstGeom>
        </p:spPr>
      </p:pic>
    </p:spTree>
    <p:extLst>
      <p:ext uri="{BB962C8B-B14F-4D97-AF65-F5344CB8AC3E}">
        <p14:creationId xmlns:p14="http://schemas.microsoft.com/office/powerpoint/2010/main" val="9009120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latin typeface="Arial" panose="020B0604020202020204" pitchFamily="34" charset="0"/>
                <a:cs typeface="Arial" panose="020B0604020202020204" pitchFamily="34" charset="0"/>
              </a:rPr>
              <a:t>What makes the service different?</a:t>
            </a:r>
            <a:br>
              <a:rPr lang="en-US" b="1">
                <a:solidFill>
                  <a:srgbClr val="FFFFFF"/>
                </a:solidFill>
                <a:latin typeface="Arial" panose="020B0604020202020204" pitchFamily="34" charset="0"/>
                <a:cs typeface="Arial" panose="020B0604020202020204" pitchFamily="34" charset="0"/>
              </a:rPr>
            </a:br>
            <a:endParaRPr lang="en-US" b="1">
              <a:solidFill>
                <a:srgbClr val="FFFFFF"/>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5591331" y="466928"/>
            <a:ext cx="6276413" cy="6391072"/>
          </a:xfrm>
        </p:spPr>
        <p:txBody>
          <a:bodyPr anchor="ctr">
            <a:normAutofit/>
          </a:bodyPr>
          <a:lstStyle/>
          <a:p>
            <a:r>
              <a:rPr lang="en-GB" sz="2400">
                <a:solidFill>
                  <a:srgbClr val="000000"/>
                </a:solidFill>
                <a:cs typeface="Arial" panose="020B0604020202020204" pitchFamily="34" charset="0"/>
              </a:rPr>
              <a:t>Early intervention and prevention </a:t>
            </a:r>
          </a:p>
          <a:p>
            <a:r>
              <a:rPr lang="en-GB" sz="2400" dirty="0" smtClean="0">
                <a:solidFill>
                  <a:srgbClr val="000000"/>
                </a:solidFill>
                <a:cs typeface="Arial" panose="020B0604020202020204" pitchFamily="34" charset="0"/>
              </a:rPr>
              <a:t>92</a:t>
            </a:r>
            <a:r>
              <a:rPr lang="en-GB" sz="2400" dirty="0">
                <a:solidFill>
                  <a:srgbClr val="000000"/>
                </a:solidFill>
                <a:cs typeface="Arial" panose="020B0604020202020204" pitchFamily="34" charset="0"/>
              </a:rPr>
              <a:t>% of our referrals come from generic midwifery services.</a:t>
            </a:r>
          </a:p>
          <a:p>
            <a:r>
              <a:rPr lang="en-GB" sz="2400" dirty="0">
                <a:solidFill>
                  <a:srgbClr val="000000"/>
                </a:solidFill>
                <a:cs typeface="Arial" panose="020B0604020202020204" pitchFamily="34" charset="0"/>
              </a:rPr>
              <a:t>Antenatal service is a universal service </a:t>
            </a:r>
          </a:p>
          <a:p>
            <a:r>
              <a:rPr lang="en-GB" sz="2400" dirty="0" smtClean="0">
                <a:solidFill>
                  <a:srgbClr val="000000"/>
                </a:solidFill>
                <a:cs typeface="Arial" panose="020B0604020202020204" pitchFamily="34" charset="0"/>
              </a:rPr>
              <a:t>Pregnancy </a:t>
            </a:r>
            <a:r>
              <a:rPr lang="en-GB" sz="2400" dirty="0">
                <a:solidFill>
                  <a:srgbClr val="000000"/>
                </a:solidFill>
                <a:cs typeface="Arial" panose="020B0604020202020204" pitchFamily="34" charset="0"/>
              </a:rPr>
              <a:t>and the post natal period are “key times” for early intervention</a:t>
            </a:r>
          </a:p>
          <a:p>
            <a:r>
              <a:rPr lang="en-GB" sz="2400" dirty="0">
                <a:solidFill>
                  <a:srgbClr val="000000"/>
                </a:solidFill>
                <a:cs typeface="Arial" panose="020B0604020202020204" pitchFamily="34" charset="0"/>
              </a:rPr>
              <a:t>It is when expectant parents are “at their most motivated to learn”, and want to do the best for their child.  </a:t>
            </a:r>
          </a:p>
          <a:p>
            <a:endParaRPr lang="en-GB" sz="2400" dirty="0">
              <a:solidFill>
                <a:srgbClr val="000000"/>
              </a:solidFill>
              <a:cs typeface="Arial" panose="020B0604020202020204" pitchFamily="34" charset="0"/>
            </a:endParaRPr>
          </a:p>
          <a:p>
            <a:endParaRPr lang="en-US" sz="1500" dirty="0">
              <a:solidFill>
                <a:srgbClr val="000000"/>
              </a:solidFill>
            </a:endParaRPr>
          </a:p>
          <a:p>
            <a:r>
              <a:rPr lang="en-GB" altLang="en-US" sz="1400" b="1" i="1" dirty="0">
                <a:solidFill>
                  <a:srgbClr val="000000"/>
                </a:solidFill>
                <a:latin typeface="Arial" panose="020B0604020202020204" pitchFamily="34" charset="0"/>
                <a:cs typeface="Arial" panose="020B0604020202020204" pitchFamily="34" charset="0"/>
              </a:rPr>
              <a:t>Well-being of Future Generations (Wales) Act 2015 </a:t>
            </a:r>
            <a:r>
              <a:rPr lang="en-GB" altLang="en-US" sz="1400" b="1" dirty="0">
                <a:solidFill>
                  <a:srgbClr val="000000"/>
                </a:solidFill>
                <a:latin typeface="Arial" panose="020B0604020202020204" pitchFamily="34" charset="0"/>
                <a:cs typeface="Arial" panose="020B0604020202020204" pitchFamily="34" charset="0"/>
              </a:rPr>
              <a:t> </a:t>
            </a:r>
          </a:p>
          <a:p>
            <a:r>
              <a:rPr lang="en-GB" altLang="en-US" sz="1400" b="1" dirty="0">
                <a:solidFill>
                  <a:srgbClr val="000000"/>
                </a:solidFill>
                <a:latin typeface="Arial" panose="020B0604020202020204" pitchFamily="34" charset="0"/>
                <a:cs typeface="Arial" panose="020B0604020202020204" pitchFamily="34" charset="0"/>
              </a:rPr>
              <a:t>Marmot </a:t>
            </a:r>
          </a:p>
          <a:p>
            <a:r>
              <a:rPr lang="en-GB" altLang="en-US" sz="1400" b="1" dirty="0">
                <a:solidFill>
                  <a:srgbClr val="000000"/>
                </a:solidFill>
                <a:latin typeface="Arial" panose="020B0604020202020204" pitchFamily="34" charset="0"/>
                <a:cs typeface="Arial" panose="020B0604020202020204" pitchFamily="34" charset="0"/>
              </a:rPr>
              <a:t>Building Brighter Futures</a:t>
            </a:r>
          </a:p>
          <a:p>
            <a:r>
              <a:rPr lang="en-GB" altLang="en-US" sz="1400" b="1" dirty="0">
                <a:solidFill>
                  <a:srgbClr val="000000"/>
                </a:solidFill>
                <a:latin typeface="Arial" panose="020B0604020202020204" pitchFamily="34" charset="0"/>
                <a:cs typeface="Arial" panose="020B0604020202020204" pitchFamily="34" charset="0"/>
              </a:rPr>
              <a:t>First 1000 Days Graham Allen  </a:t>
            </a:r>
          </a:p>
          <a:p>
            <a:r>
              <a:rPr lang="en-GB" altLang="en-US" sz="1400" b="1" dirty="0">
                <a:solidFill>
                  <a:srgbClr val="000000"/>
                </a:solidFill>
                <a:latin typeface="Arial" panose="020B0604020202020204" pitchFamily="34" charset="0"/>
                <a:cs typeface="Arial" panose="020B0604020202020204" pitchFamily="34" charset="0"/>
              </a:rPr>
              <a:t>ACEs</a:t>
            </a:r>
          </a:p>
          <a:p>
            <a:endParaRPr lang="en-US" sz="1500" dirty="0">
              <a:solidFill>
                <a:srgbClr val="000000"/>
              </a:solidFill>
            </a:endParaRPr>
          </a:p>
        </p:txBody>
      </p:sp>
      <p:sp>
        <p:nvSpPr>
          <p:cNvPr id="5" name="Slide Number Placeholder 4"/>
          <p:cNvSpPr>
            <a:spLocks noGrp="1"/>
          </p:cNvSpPr>
          <p:nvPr>
            <p:ph type="sldNum" sz="quarter" idx="12"/>
          </p:nvPr>
        </p:nvSpPr>
        <p:spPr>
          <a:xfrm>
            <a:off x="10825930" y="6223702"/>
            <a:ext cx="570728" cy="314067"/>
          </a:xfrm>
          <a:prstGeom prst="ellipse">
            <a:avLst/>
          </a:prstGeom>
        </p:spPr>
        <p:txBody>
          <a:bodyPr>
            <a:normAutofit/>
          </a:bodyPr>
          <a:lstStyle/>
          <a:p>
            <a:pPr>
              <a:lnSpc>
                <a:spcPct val="90000"/>
              </a:lnSpc>
              <a:spcAft>
                <a:spcPts val="600"/>
              </a:spcAft>
            </a:pPr>
            <a:fld id="{6D22F896-40B5-4ADD-8801-0D06FADFA095}" type="slidenum">
              <a:rPr lang="en-US" sz="900">
                <a:solidFill>
                  <a:srgbClr val="898989"/>
                </a:solidFill>
              </a:rPr>
              <a:pPr>
                <a:lnSpc>
                  <a:spcPct val="90000"/>
                </a:lnSpc>
                <a:spcAft>
                  <a:spcPts val="600"/>
                </a:spcAft>
              </a:pPr>
              <a:t>4</a:t>
            </a:fld>
            <a:endParaRPr lang="en-US" sz="900">
              <a:solidFill>
                <a:srgbClr val="898989"/>
              </a:solidFill>
            </a:endParaRPr>
          </a:p>
        </p:txBody>
      </p:sp>
    </p:spTree>
    <p:extLst>
      <p:ext uri="{BB962C8B-B14F-4D97-AF65-F5344CB8AC3E}">
        <p14:creationId xmlns:p14="http://schemas.microsoft.com/office/powerpoint/2010/main" val="96106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EE5C6BA-FE2A-4C38-8D88-E70C06E54F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53E66F28-0926-4CFB-BDAB-646CAB184CB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585105" y="185964"/>
            <a:ext cx="5762171" cy="1454051"/>
          </a:xfrm>
        </p:spPr>
        <p:txBody>
          <a:bodyPr>
            <a:noAutofit/>
          </a:bodyPr>
          <a:lstStyle/>
          <a:p>
            <a:r>
              <a:rPr lang="en-US" sz="4000" u="sng" dirty="0" smtClean="0">
                <a:solidFill>
                  <a:srgbClr val="000000"/>
                </a:solidFill>
                <a:cs typeface="Arial" panose="020B0604020202020204" pitchFamily="34" charset="0"/>
              </a:rPr>
              <a:t>The Jig-so Journey</a:t>
            </a:r>
            <a:endParaRPr lang="en-US" sz="4000" u="sng" dirty="0">
              <a:solidFill>
                <a:srgbClr val="000000"/>
              </a:solidFill>
              <a:cs typeface="Arial" panose="020B0604020202020204" pitchFamily="34" charset="0"/>
            </a:endParaRPr>
          </a:p>
        </p:txBody>
      </p:sp>
      <p:sp>
        <p:nvSpPr>
          <p:cNvPr id="23" name="Freeform 60">
            <a:extLst>
              <a:ext uri="{FF2B5EF4-FFF2-40B4-BE49-F238E27FC236}">
                <a16:creationId xmlns:a16="http://schemas.microsoft.com/office/drawing/2014/main" id="{DE9FA85F-F0FB-4952-A05F-04CC67B18E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Content Placeholder 10">
            <a:extLst>
              <a:ext uri="{FF2B5EF4-FFF2-40B4-BE49-F238E27FC236}">
                <a16:creationId xmlns:a16="http://schemas.microsoft.com/office/drawing/2014/main" id="{79F83545-437A-4459-968F-8AD25FDFCCB6}"/>
              </a:ext>
            </a:extLst>
          </p:cNvPr>
          <p:cNvPicPr>
            <a:picLocks noChangeAspect="1"/>
          </p:cNvPicPr>
          <p:nvPr/>
        </p:nvPicPr>
        <p:blipFill rotWithShape="1">
          <a:blip r:embed="rId4">
            <a:alphaModFix/>
          </a:blip>
          <a:srcRect r="1" b="15373"/>
          <a:stretch/>
        </p:blipFill>
        <p:spPr>
          <a:xfrm>
            <a:off x="6632714" y="1"/>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16" name="Content Placeholder 15">
            <a:extLst>
              <a:ext uri="{FF2B5EF4-FFF2-40B4-BE49-F238E27FC236}">
                <a16:creationId xmlns:a16="http://schemas.microsoft.com/office/drawing/2014/main" id="{4DB9BD8D-9170-4814-A0EC-CA7BBE5A6DDF}"/>
              </a:ext>
            </a:extLst>
          </p:cNvPr>
          <p:cNvSpPr>
            <a:spLocks noGrp="1"/>
          </p:cNvSpPr>
          <p:nvPr>
            <p:ph sz="quarter" idx="13"/>
          </p:nvPr>
        </p:nvSpPr>
        <p:spPr>
          <a:xfrm>
            <a:off x="320598" y="1031966"/>
            <a:ext cx="6026678" cy="5733196"/>
          </a:xfrm>
        </p:spPr>
        <p:txBody>
          <a:bodyPr anchor="ctr">
            <a:noAutofit/>
          </a:bodyPr>
          <a:lstStyle/>
          <a:p>
            <a:pPr marL="0" indent="0">
              <a:buNone/>
            </a:pPr>
            <a:r>
              <a:rPr lang="en-US" sz="2000" dirty="0" smtClean="0">
                <a:solidFill>
                  <a:srgbClr val="000000"/>
                </a:solidFill>
              </a:rPr>
              <a:t>Referral in by maternity services after booking at 14/40 by core maternity services.</a:t>
            </a:r>
          </a:p>
          <a:p>
            <a:pPr marL="0" indent="0">
              <a:buNone/>
            </a:pPr>
            <a:r>
              <a:rPr lang="en-US" sz="2000" dirty="0" smtClean="0">
                <a:solidFill>
                  <a:srgbClr val="000000"/>
                </a:solidFill>
              </a:rPr>
              <a:t>Jig-so Midwifery initial assessment of need to establish what part of the service is required.</a:t>
            </a:r>
          </a:p>
          <a:p>
            <a:pPr marL="0" indent="0">
              <a:buNone/>
            </a:pPr>
            <a:r>
              <a:rPr lang="en-US" sz="2000" dirty="0" smtClean="0">
                <a:solidFill>
                  <a:srgbClr val="000000"/>
                </a:solidFill>
              </a:rPr>
              <a:t>Jig-so Midwifery /Nursery nurse core program 14 extra visits. – Antenatal nurturing </a:t>
            </a:r>
          </a:p>
          <a:p>
            <a:pPr marL="0" indent="0">
              <a:buNone/>
            </a:pPr>
            <a:r>
              <a:rPr lang="en-US" sz="2000" dirty="0" smtClean="0">
                <a:solidFill>
                  <a:srgbClr val="000000"/>
                </a:solidFill>
              </a:rPr>
              <a:t>Referral to Parenting worker Advocacy, relationship tenancy, financial issues </a:t>
            </a:r>
          </a:p>
          <a:p>
            <a:pPr marL="0" indent="0">
              <a:buNone/>
            </a:pPr>
            <a:r>
              <a:rPr lang="en-US" sz="2000" dirty="0" smtClean="0">
                <a:solidFill>
                  <a:srgbClr val="000000"/>
                </a:solidFill>
              </a:rPr>
              <a:t>Invite to groups:- Antenatal, </a:t>
            </a:r>
            <a:r>
              <a:rPr lang="en-US" sz="2000" dirty="0" err="1" smtClean="0">
                <a:solidFill>
                  <a:srgbClr val="000000"/>
                </a:solidFill>
              </a:rPr>
              <a:t>Aquanatal</a:t>
            </a:r>
            <a:r>
              <a:rPr lang="en-US" sz="2000" dirty="0" smtClean="0">
                <a:solidFill>
                  <a:srgbClr val="000000"/>
                </a:solidFill>
              </a:rPr>
              <a:t> yoga Postnatal , Parents as partners relationship , Parenting </a:t>
            </a:r>
          </a:p>
          <a:p>
            <a:pPr marL="0" indent="0">
              <a:buNone/>
            </a:pPr>
            <a:r>
              <a:rPr lang="en-US" sz="2000" dirty="0" smtClean="0">
                <a:solidFill>
                  <a:srgbClr val="000000"/>
                </a:solidFill>
              </a:rPr>
              <a:t>Ongoing one to one support from family facilitators for up to three years dependent on need.</a:t>
            </a:r>
          </a:p>
        </p:txBody>
      </p:sp>
      <p:sp>
        <p:nvSpPr>
          <p:cNvPr id="25" name="Freeform 68">
            <a:extLst>
              <a:ext uri="{FF2B5EF4-FFF2-40B4-BE49-F238E27FC236}">
                <a16:creationId xmlns:a16="http://schemas.microsoft.com/office/drawing/2014/main" id="{FEBD362A-CC27-47D9-8FC3-A5E91BA076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274AC888-26B0-4B33-82BB-7F315BA4E46D}"/>
              </a:ext>
            </a:extLst>
          </p:cNvPr>
          <p:cNvPicPr>
            <a:picLocks noChangeAspect="1"/>
          </p:cNvPicPr>
          <p:nvPr/>
        </p:nvPicPr>
        <p:blipFill rotWithShape="1">
          <a:blip r:embed="rId5">
            <a:alphaModFix/>
            <a:extLst/>
          </a:blip>
          <a:srcRect t="9938" r="3" b="11168"/>
          <a:stretch/>
        </p:blipFill>
        <p:spPr>
          <a:xfrm>
            <a:off x="7308642" y="3014659"/>
            <a:ext cx="4883358" cy="3852815"/>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
        <p:nvSpPr>
          <p:cNvPr id="5" name="Slide Number Placeholder 4"/>
          <p:cNvSpPr>
            <a:spLocks noGrp="1"/>
          </p:cNvSpPr>
          <p:nvPr>
            <p:ph type="sldNum" sz="quarter" idx="12"/>
          </p:nvPr>
        </p:nvSpPr>
        <p:spPr>
          <a:xfrm>
            <a:off x="10825930" y="6223702"/>
            <a:ext cx="570728" cy="314067"/>
          </a:xfrm>
        </p:spPr>
        <p:txBody>
          <a:bodyPr>
            <a:normAutofit/>
          </a:bodyPr>
          <a:lstStyle/>
          <a:p>
            <a:pPr>
              <a:spcAft>
                <a:spcPts val="600"/>
              </a:spcAft>
            </a:pPr>
            <a:fld id="{6D22F896-40B5-4ADD-8801-0D06FADFA095}" type="slidenum">
              <a:rPr lang="en-US" sz="1100">
                <a:solidFill>
                  <a:srgbClr val="FFFFFF"/>
                </a:solidFill>
              </a:rPr>
              <a:pPr>
                <a:spcAft>
                  <a:spcPts val="600"/>
                </a:spcAft>
              </a:pPr>
              <a:t>5</a:t>
            </a:fld>
            <a:endParaRPr lang="en-US" sz="1100">
              <a:solidFill>
                <a:srgbClr val="FFFFFF"/>
              </a:solidFill>
            </a:endParaRPr>
          </a:p>
        </p:txBody>
      </p:sp>
      <p:sp>
        <p:nvSpPr>
          <p:cNvPr id="20" name="Content Placeholder 15">
            <a:extLst>
              <a:ext uri="{FF2B5EF4-FFF2-40B4-BE49-F238E27FC236}">
                <a16:creationId xmlns:a16="http://schemas.microsoft.com/office/drawing/2014/main" id="{F0F0D3E8-50B9-45A3-8777-9D7EAAE580D2}"/>
              </a:ext>
            </a:extLst>
          </p:cNvPr>
          <p:cNvSpPr txBox="1">
            <a:spLocks/>
          </p:cNvSpPr>
          <p:nvPr/>
        </p:nvSpPr>
        <p:spPr>
          <a:xfrm>
            <a:off x="3351538" y="2344382"/>
            <a:ext cx="3810499" cy="442078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Tree>
    <p:extLst>
      <p:ext uri="{BB962C8B-B14F-4D97-AF65-F5344CB8AC3E}">
        <p14:creationId xmlns:p14="http://schemas.microsoft.com/office/powerpoint/2010/main" val="485960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EE5C6BA-FE2A-4C38-8D88-E70C06E54F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3E66F28-0926-4CFB-BDAB-646CAB184CB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265209" y="397413"/>
            <a:ext cx="5962682" cy="974187"/>
          </a:xfrm>
        </p:spPr>
        <p:txBody>
          <a:bodyPr>
            <a:normAutofit/>
          </a:bodyPr>
          <a:lstStyle/>
          <a:p>
            <a:r>
              <a:rPr lang="en-US" sz="4000" u="sng" dirty="0">
                <a:solidFill>
                  <a:srgbClr val="000000"/>
                </a:solidFill>
                <a:cs typeface="Arial" panose="020B0604020202020204" pitchFamily="34" charset="0"/>
              </a:rPr>
              <a:t>Why is JIG-SO needed?</a:t>
            </a:r>
          </a:p>
        </p:txBody>
      </p:sp>
      <p:sp>
        <p:nvSpPr>
          <p:cNvPr id="18" name="Freeform 60">
            <a:extLst>
              <a:ext uri="{FF2B5EF4-FFF2-40B4-BE49-F238E27FC236}">
                <a16:creationId xmlns:a16="http://schemas.microsoft.com/office/drawing/2014/main" id="{DE9FA85F-F0FB-4952-A05F-04CC67B18E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5DEECCD9-AB76-472A-ADDA-FC6090AC513D}"/>
              </a:ext>
            </a:extLst>
          </p:cNvPr>
          <p:cNvPicPr>
            <a:picLocks noChangeAspect="1"/>
          </p:cNvPicPr>
          <p:nvPr/>
        </p:nvPicPr>
        <p:blipFill rotWithShape="1">
          <a:blip r:embed="rId4">
            <a:alphaModFix/>
            <a:extLst/>
          </a:blip>
          <a:srcRect t="3044" b="25637"/>
          <a:stretch/>
        </p:blipFill>
        <p:spPr>
          <a:xfrm>
            <a:off x="6635818" y="5115"/>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3" name="Content Placeholder 2"/>
          <p:cNvSpPr>
            <a:spLocks noGrp="1"/>
          </p:cNvSpPr>
          <p:nvPr>
            <p:ph sz="quarter" idx="13"/>
          </p:nvPr>
        </p:nvSpPr>
        <p:spPr>
          <a:xfrm>
            <a:off x="244979" y="1485900"/>
            <a:ext cx="6390838" cy="5102173"/>
          </a:xfrm>
        </p:spPr>
        <p:txBody>
          <a:bodyPr anchor="ctr">
            <a:normAutofit/>
          </a:bodyPr>
          <a:lstStyle/>
          <a:p>
            <a:endParaRPr lang="en-GB" sz="2000" dirty="0" smtClean="0">
              <a:solidFill>
                <a:srgbClr val="000000"/>
              </a:solidFill>
              <a:cs typeface="Arial" panose="020B0604020202020204" pitchFamily="34" charset="0"/>
            </a:endParaRPr>
          </a:p>
          <a:p>
            <a:r>
              <a:rPr lang="en-GB" sz="2000" dirty="0" smtClean="0">
                <a:solidFill>
                  <a:srgbClr val="000000"/>
                </a:solidFill>
                <a:cs typeface="Arial" panose="020B0604020202020204" pitchFamily="34" charset="0"/>
              </a:rPr>
              <a:t>“The moment a child is born the parents are also born”</a:t>
            </a:r>
          </a:p>
          <a:p>
            <a:r>
              <a:rPr lang="en-GB" sz="2000" dirty="0" smtClean="0">
                <a:solidFill>
                  <a:srgbClr val="000000"/>
                </a:solidFill>
                <a:cs typeface="Arial" panose="020B0604020202020204" pitchFamily="34" charset="0"/>
              </a:rPr>
              <a:t>Having additional social complex needs can make this even harder.</a:t>
            </a:r>
          </a:p>
          <a:p>
            <a:endParaRPr lang="en-GB" sz="2000" dirty="0" smtClean="0">
              <a:solidFill>
                <a:srgbClr val="000000"/>
              </a:solidFill>
              <a:cs typeface="Arial" panose="020B0604020202020204" pitchFamily="34" charset="0"/>
            </a:endParaRPr>
          </a:p>
          <a:p>
            <a:r>
              <a:rPr lang="en-GB" sz="2000" dirty="0" smtClean="0">
                <a:solidFill>
                  <a:srgbClr val="000000"/>
                </a:solidFill>
                <a:cs typeface="Arial" panose="020B0604020202020204" pitchFamily="34" charset="0"/>
              </a:rPr>
              <a:t>Young parents</a:t>
            </a:r>
          </a:p>
          <a:p>
            <a:r>
              <a:rPr lang="en-GB" sz="2000" dirty="0" smtClean="0">
                <a:solidFill>
                  <a:srgbClr val="000000"/>
                </a:solidFill>
                <a:cs typeface="Arial" panose="020B0604020202020204" pitchFamily="34" charset="0"/>
              </a:rPr>
              <a:t>Parents with mental health issues</a:t>
            </a:r>
          </a:p>
          <a:p>
            <a:r>
              <a:rPr lang="en-GB" sz="2000" dirty="0" smtClean="0">
                <a:solidFill>
                  <a:srgbClr val="000000"/>
                </a:solidFill>
                <a:cs typeface="Arial" panose="020B0604020202020204" pitchFamily="34" charset="0"/>
              </a:rPr>
              <a:t>Substance misuse </a:t>
            </a:r>
          </a:p>
          <a:p>
            <a:r>
              <a:rPr lang="en-GB" sz="2000" dirty="0" smtClean="0">
                <a:solidFill>
                  <a:srgbClr val="000000"/>
                </a:solidFill>
                <a:cs typeface="Arial" panose="020B0604020202020204" pitchFamily="34" charset="0"/>
              </a:rPr>
              <a:t>Learning difficulties </a:t>
            </a:r>
          </a:p>
          <a:p>
            <a:pPr marL="0" indent="0">
              <a:buNone/>
            </a:pPr>
            <a:r>
              <a:rPr lang="en-GB" sz="2000" dirty="0" smtClean="0">
                <a:solidFill>
                  <a:srgbClr val="000000"/>
                </a:solidFill>
                <a:cs typeface="Arial" panose="020B0604020202020204" pitchFamily="34" charset="0"/>
              </a:rPr>
              <a:t>Makes the parenting journey far more challenging and makes these families more likely to experience adverse outcomes</a:t>
            </a:r>
          </a:p>
          <a:p>
            <a:endParaRPr lang="en-GB" sz="2000" dirty="0">
              <a:solidFill>
                <a:srgbClr val="000000"/>
              </a:solidFill>
              <a:cs typeface="Arial" panose="020B0604020202020204" pitchFamily="34" charset="0"/>
            </a:endParaRPr>
          </a:p>
          <a:p>
            <a:pPr marL="0" indent="0">
              <a:buNone/>
            </a:pPr>
            <a:endParaRPr lang="en-GB" sz="1400" dirty="0">
              <a:solidFill>
                <a:srgbClr val="000000"/>
              </a:solidFill>
              <a:latin typeface="Arial" panose="020B0604020202020204" pitchFamily="34" charset="0"/>
              <a:cs typeface="Arial" panose="020B0604020202020204" pitchFamily="34" charset="0"/>
            </a:endParaRPr>
          </a:p>
          <a:p>
            <a:endParaRPr lang="en-US" sz="800" dirty="0">
              <a:solidFill>
                <a:srgbClr val="000000"/>
              </a:solidFill>
              <a:latin typeface="Arial" panose="020B0604020202020204" pitchFamily="34" charset="0"/>
              <a:cs typeface="Arial" panose="020B0604020202020204" pitchFamily="34" charset="0"/>
            </a:endParaRPr>
          </a:p>
        </p:txBody>
      </p:sp>
      <p:sp>
        <p:nvSpPr>
          <p:cNvPr id="20" name="Freeform 68">
            <a:extLst>
              <a:ext uri="{FF2B5EF4-FFF2-40B4-BE49-F238E27FC236}">
                <a16:creationId xmlns:a16="http://schemas.microsoft.com/office/drawing/2014/main" id="{FEBD362A-CC27-47D9-8FC3-A5E91BA076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Image result for parenting group">
            <a:hlinkClick r:id="rId5" tgtFrame="&quot;_blank&quot;"/>
            <a:extLst>
              <a:ext uri="{FF2B5EF4-FFF2-40B4-BE49-F238E27FC236}">
                <a16:creationId xmlns:a16="http://schemas.microsoft.com/office/drawing/2014/main" id="{F1F02FA6-83DA-44EE-8B67-AF08D93D136C}"/>
              </a:ext>
            </a:extLst>
          </p:cNvPr>
          <p:cNvPicPr/>
          <p:nvPr/>
        </p:nvPicPr>
        <p:blipFill rotWithShape="1">
          <a:blip r:embed="rId6">
            <a:alphaModFix/>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t="4537" r="3" b="14407"/>
          <a:stretch/>
        </p:blipFill>
        <p:spPr bwMode="auto">
          <a:xfrm>
            <a:off x="7399326" y="3086207"/>
            <a:ext cx="4792674"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noFill/>
          <a:effectLst>
            <a:softEdge rad="0"/>
          </a:effectLst>
        </p:spPr>
      </p:pic>
      <p:sp>
        <p:nvSpPr>
          <p:cNvPr id="5" name="Slide Number Placeholder 4"/>
          <p:cNvSpPr>
            <a:spLocks noGrp="1"/>
          </p:cNvSpPr>
          <p:nvPr>
            <p:ph type="sldNum" sz="quarter" idx="12"/>
          </p:nvPr>
        </p:nvSpPr>
        <p:spPr>
          <a:xfrm>
            <a:off x="10825930" y="6223702"/>
            <a:ext cx="570728" cy="314067"/>
          </a:xfrm>
        </p:spPr>
        <p:txBody>
          <a:bodyPr>
            <a:normAutofit/>
          </a:bodyPr>
          <a:lstStyle/>
          <a:p>
            <a:pPr>
              <a:spcAft>
                <a:spcPts val="600"/>
              </a:spcAft>
            </a:pPr>
            <a:fld id="{6D22F896-40B5-4ADD-8801-0D06FADFA095}" type="slidenum">
              <a:rPr lang="en-US" sz="1100">
                <a:solidFill>
                  <a:srgbClr val="FFFFFF"/>
                </a:solidFill>
              </a:rPr>
              <a:pPr>
                <a:spcAft>
                  <a:spcPts val="600"/>
                </a:spcAft>
              </a:pPr>
              <a:t>6</a:t>
            </a:fld>
            <a:endParaRPr lang="en-US" sz="1100">
              <a:solidFill>
                <a:srgbClr val="FFFFFF"/>
              </a:solidFill>
            </a:endParaRPr>
          </a:p>
        </p:txBody>
      </p:sp>
    </p:spTree>
    <p:extLst>
      <p:ext uri="{BB962C8B-B14F-4D97-AF65-F5344CB8AC3E}">
        <p14:creationId xmlns:p14="http://schemas.microsoft.com/office/powerpoint/2010/main" val="431689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887" y="186450"/>
            <a:ext cx="10515600" cy="1325563"/>
          </a:xfrm>
        </p:spPr>
        <p:txBody>
          <a:bodyPr/>
          <a:lstStyle/>
          <a:p>
            <a:pPr algn="ctr"/>
            <a:r>
              <a:rPr lang="en-GB" b="1" dirty="0" smtClean="0"/>
              <a:t>ADVERSE CHILDHOOD EXPERIENCES.</a:t>
            </a:r>
            <a:endParaRPr lang="en-GB" b="1" dirty="0"/>
          </a:p>
        </p:txBody>
      </p:sp>
      <p:sp>
        <p:nvSpPr>
          <p:cNvPr id="3" name="Content Placeholder 2"/>
          <p:cNvSpPr>
            <a:spLocks noGrp="1"/>
          </p:cNvSpPr>
          <p:nvPr>
            <p:ph sz="quarter" idx="13"/>
          </p:nvPr>
        </p:nvSpPr>
        <p:spPr>
          <a:xfrm>
            <a:off x="913774" y="1267097"/>
            <a:ext cx="10363826" cy="5316583"/>
          </a:xfrm>
        </p:spPr>
        <p:txBody>
          <a:bodyPr>
            <a:normAutofit/>
          </a:bodyPr>
          <a:lstStyle/>
          <a:p>
            <a:r>
              <a:rPr lang="en-GB" sz="2400" dirty="0" smtClean="0"/>
              <a:t>The evidence is very clear those who experience poor quality and stressful childhoods are more likely to have poor life outcomes and the more ACES encountered the greater the risk posed.</a:t>
            </a:r>
          </a:p>
          <a:p>
            <a:endParaRPr lang="en-GB" sz="2400" dirty="0" smtClean="0"/>
          </a:p>
          <a:p>
            <a:r>
              <a:rPr lang="en-GB" sz="2400" dirty="0" smtClean="0"/>
              <a:t>Evidence shows that children who are exposed to 4 or more ACES makes you more likely to develop health harming and antisocial behaviours, perform poorly at school, be involved with crime and be less likely to be a productive member of society. They are more likely to  develop heart disease , frequently visit the GP, develop type 2 diabetes, experience significant mental health problems.</a:t>
            </a:r>
          </a:p>
          <a:p>
            <a:endParaRPr lang="en-GB" sz="2400" dirty="0" smtClean="0"/>
          </a:p>
          <a:p>
            <a:r>
              <a:rPr lang="en-GB" sz="2400" dirty="0"/>
              <a:t>Providing a safe and nurturing environment is the best way to ensure a child will become a healthier and happier adult and one who will go on to achieve their full potential.</a:t>
            </a:r>
          </a:p>
          <a:p>
            <a:endParaRPr lang="en-GB" sz="2400" dirty="0" smtClean="0"/>
          </a:p>
          <a:p>
            <a:endParaRPr lang="en-GB" dirty="0"/>
          </a:p>
        </p:txBody>
      </p:sp>
      <p:sp>
        <p:nvSpPr>
          <p:cNvPr id="5" name="Slide Number Placeholder 4"/>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1412774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3700" u="sng" dirty="0">
                <a:solidFill>
                  <a:srgbClr val="FFFFFF"/>
                </a:solidFill>
                <a:latin typeface="+mn-lt"/>
                <a:cs typeface="Arial" panose="020B0604020202020204" pitchFamily="34" charset="0"/>
              </a:rPr>
              <a:t>Adverse Childhood Experiences (ACEs):</a:t>
            </a:r>
            <a:br>
              <a:rPr lang="en-US" sz="3700" u="sng" dirty="0">
                <a:solidFill>
                  <a:srgbClr val="FFFFFF"/>
                </a:solidFill>
                <a:latin typeface="+mn-lt"/>
                <a:cs typeface="Arial" panose="020B0604020202020204" pitchFamily="34" charset="0"/>
              </a:rPr>
            </a:br>
            <a:r>
              <a:rPr lang="en-US" sz="3700" u="sng" dirty="0">
                <a:solidFill>
                  <a:srgbClr val="FFFFFF"/>
                </a:solidFill>
                <a:latin typeface="+mn-lt"/>
                <a:cs typeface="Arial" panose="020B0604020202020204" pitchFamily="34" charset="0"/>
              </a:rPr>
              <a:t>study in JIG-SO </a:t>
            </a:r>
          </a:p>
        </p:txBody>
      </p:sp>
      <p:sp>
        <p:nvSpPr>
          <p:cNvPr id="5" name="Slide Number Placeholder 4"/>
          <p:cNvSpPr>
            <a:spLocks noGrp="1"/>
          </p:cNvSpPr>
          <p:nvPr>
            <p:ph type="sldNum" sz="quarter" idx="12"/>
          </p:nvPr>
        </p:nvSpPr>
        <p:spPr>
          <a:xfrm>
            <a:off x="10825930" y="6223702"/>
            <a:ext cx="570728" cy="314067"/>
          </a:xfrm>
        </p:spPr>
        <p:txBody>
          <a:bodyPr>
            <a:normAutofit/>
          </a:bodyPr>
          <a:lstStyle/>
          <a:p>
            <a:pPr>
              <a:spcAft>
                <a:spcPts val="600"/>
              </a:spcAft>
            </a:pPr>
            <a:fld id="{6D22F896-40B5-4ADD-8801-0D06FADFA095}" type="slidenum">
              <a:rPr lang="en-US" sz="1000">
                <a:solidFill>
                  <a:srgbClr val="898989"/>
                </a:solidFill>
              </a:rPr>
              <a:pPr>
                <a:spcAft>
                  <a:spcPts val="600"/>
                </a:spcAft>
              </a:pPr>
              <a:t>8</a:t>
            </a:fld>
            <a:endParaRPr lang="en-US" sz="1000">
              <a:solidFill>
                <a:srgbClr val="898989"/>
              </a:solidFill>
            </a:endParaRPr>
          </a:p>
        </p:txBody>
      </p:sp>
      <p:graphicFrame>
        <p:nvGraphicFramePr>
          <p:cNvPr id="9" name="Content Placeholder 8">
            <a:extLst>
              <a:ext uri="{FF2B5EF4-FFF2-40B4-BE49-F238E27FC236}">
                <a16:creationId xmlns:a16="http://schemas.microsoft.com/office/drawing/2014/main" id="{4E109620-CA61-4578-9081-DF6BD6F8BEE7}"/>
              </a:ext>
            </a:extLst>
          </p:cNvPr>
          <p:cNvGraphicFramePr>
            <a:graphicFrameLocks noGrp="1"/>
          </p:cNvGraphicFramePr>
          <p:nvPr>
            <p:ph sz="quarter" idx="13"/>
            <p:extLst>
              <p:ext uri="{D42A27DB-BD31-4B8C-83A1-F6EECF244321}">
                <p14:modId xmlns:p14="http://schemas.microsoft.com/office/powerpoint/2010/main" val="259689796"/>
              </p:ext>
            </p:extLst>
          </p:nvPr>
        </p:nvGraphicFramePr>
        <p:xfrm>
          <a:off x="1526388" y="2899956"/>
          <a:ext cx="9139226" cy="3131365"/>
        </p:xfrm>
        <a:graphic>
          <a:graphicData uri="http://schemas.openxmlformats.org/drawingml/2006/table">
            <a:tbl>
              <a:tblPr firstRow="1" firstCol="1" bandRow="1"/>
              <a:tblGrid>
                <a:gridCol w="3340350">
                  <a:extLst>
                    <a:ext uri="{9D8B030D-6E8A-4147-A177-3AD203B41FA5}">
                      <a16:colId xmlns:a16="http://schemas.microsoft.com/office/drawing/2014/main" val="365602375"/>
                    </a:ext>
                  </a:extLst>
                </a:gridCol>
                <a:gridCol w="2061705">
                  <a:extLst>
                    <a:ext uri="{9D8B030D-6E8A-4147-A177-3AD203B41FA5}">
                      <a16:colId xmlns:a16="http://schemas.microsoft.com/office/drawing/2014/main" val="4079811973"/>
                    </a:ext>
                  </a:extLst>
                </a:gridCol>
                <a:gridCol w="3737171">
                  <a:extLst>
                    <a:ext uri="{9D8B030D-6E8A-4147-A177-3AD203B41FA5}">
                      <a16:colId xmlns:a16="http://schemas.microsoft.com/office/drawing/2014/main" val="698635020"/>
                    </a:ext>
                  </a:extLst>
                </a:gridCol>
              </a:tblGrid>
              <a:tr h="626273">
                <a:tc>
                  <a:txBody>
                    <a:bodyPr/>
                    <a:lstStyle/>
                    <a:p>
                      <a:pPr algn="l" fontAlgn="t">
                        <a:lnSpc>
                          <a:spcPct val="107000"/>
                        </a:lnSpc>
                        <a:spcBef>
                          <a:spcPts val="0"/>
                        </a:spcBef>
                        <a:spcAft>
                          <a:spcPts val="0"/>
                        </a:spcAft>
                      </a:pPr>
                      <a:r>
                        <a:rPr lang="en-GB" sz="3100" b="0" i="0" u="none" strike="noStrike">
                          <a:effectLst/>
                          <a:latin typeface="Calibri" panose="020F0502020204030204" pitchFamily="34" charset="0"/>
                          <a:ea typeface="Calibri" panose="020F0502020204030204" pitchFamily="34" charset="0"/>
                          <a:cs typeface="Times New Roman" panose="02020603050405020304" pitchFamily="18" charset="0"/>
                        </a:rPr>
                        <a:t>Number of ACE’s</a:t>
                      </a:r>
                      <a:endParaRPr lang="en-GB" sz="5000" b="0" i="0" u="none" strike="noStrike">
                        <a:effectLst/>
                        <a:latin typeface="Arial" panose="020B0604020202020204" pitchFamily="34" charset="0"/>
                      </a:endParaRPr>
                    </a:p>
                  </a:txBody>
                  <a:tcPr marL="190474" marR="190474" marT="264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100" b="0" i="0" u="none" strike="noStrike">
                          <a:effectLst/>
                          <a:latin typeface="Calibri" panose="020F0502020204030204" pitchFamily="34" charset="0"/>
                          <a:ea typeface="Calibri" panose="020F0502020204030204" pitchFamily="34" charset="0"/>
                          <a:cs typeface="Times New Roman" panose="02020603050405020304" pitchFamily="18" charset="0"/>
                        </a:rPr>
                        <a:t>JIG-SO %</a:t>
                      </a:r>
                      <a:endParaRPr lang="en-GB" sz="5000" b="0" i="0" u="none" strike="noStrike">
                        <a:effectLst/>
                        <a:latin typeface="Arial" panose="020B0604020202020204" pitchFamily="34" charset="0"/>
                      </a:endParaRPr>
                    </a:p>
                  </a:txBody>
                  <a:tcPr marL="190474" marR="190474" marT="264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100" b="0" i="0" u="none" strike="noStrike">
                          <a:effectLst/>
                          <a:latin typeface="Calibri" panose="020F0502020204030204" pitchFamily="34" charset="0"/>
                          <a:ea typeface="Calibri" panose="020F0502020204030204" pitchFamily="34" charset="0"/>
                          <a:cs typeface="Times New Roman" panose="02020603050405020304" pitchFamily="18" charset="0"/>
                        </a:rPr>
                        <a:t>WALES AVERAGE %</a:t>
                      </a:r>
                      <a:endParaRPr lang="en-GB" sz="5000" b="0" i="0" u="none" strike="noStrike">
                        <a:effectLst/>
                        <a:latin typeface="Arial" panose="020B0604020202020204" pitchFamily="34" charset="0"/>
                      </a:endParaRPr>
                    </a:p>
                  </a:txBody>
                  <a:tcPr marL="190474" marR="190474" marT="264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7239264"/>
                  </a:ext>
                </a:extLst>
              </a:tr>
              <a:tr h="626273">
                <a:tc>
                  <a:txBody>
                    <a:bodyPr/>
                    <a:lstStyle/>
                    <a:p>
                      <a:pPr algn="l" fontAlgn="t">
                        <a:lnSpc>
                          <a:spcPct val="107000"/>
                        </a:lnSpc>
                        <a:spcBef>
                          <a:spcPts val="0"/>
                        </a:spcBef>
                        <a:spcAft>
                          <a:spcPts val="0"/>
                        </a:spcAft>
                      </a:pPr>
                      <a:r>
                        <a:rPr lang="en-GB" sz="3100" b="0" i="0" u="none" strike="noStrike">
                          <a:effectLst/>
                          <a:latin typeface="Calibri" panose="020F0502020204030204" pitchFamily="34" charset="0"/>
                          <a:ea typeface="Calibri" panose="020F0502020204030204" pitchFamily="34" charset="0"/>
                          <a:cs typeface="Times New Roman" panose="02020603050405020304" pitchFamily="18" charset="0"/>
                        </a:rPr>
                        <a:t>0</a:t>
                      </a:r>
                      <a:endParaRPr lang="en-GB" sz="5000" b="0" i="0" u="none" strike="noStrike">
                        <a:effectLst/>
                        <a:latin typeface="Arial" panose="020B0604020202020204" pitchFamily="34" charset="0"/>
                      </a:endParaRPr>
                    </a:p>
                  </a:txBody>
                  <a:tcPr marL="190474" marR="190474" marT="264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100" b="0" i="0" u="none" strike="noStrike">
                          <a:effectLst/>
                          <a:latin typeface="Calibri" panose="020F0502020204030204" pitchFamily="34" charset="0"/>
                          <a:ea typeface="Calibri" panose="020F0502020204030204" pitchFamily="34" charset="0"/>
                          <a:cs typeface="Times New Roman" panose="02020603050405020304" pitchFamily="18" charset="0"/>
                        </a:rPr>
                        <a:t>5%</a:t>
                      </a:r>
                      <a:endParaRPr lang="en-GB" sz="5000" b="0" i="0" u="none" strike="noStrike">
                        <a:effectLst/>
                        <a:latin typeface="Arial" panose="020B0604020202020204" pitchFamily="34" charset="0"/>
                      </a:endParaRPr>
                    </a:p>
                  </a:txBody>
                  <a:tcPr marL="190474" marR="190474" marT="264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100" b="0" i="0" u="none" strike="noStrike">
                          <a:effectLst/>
                          <a:latin typeface="Calibri" panose="020F0502020204030204" pitchFamily="34" charset="0"/>
                          <a:ea typeface="Calibri" panose="020F0502020204030204" pitchFamily="34" charset="0"/>
                          <a:cs typeface="Times New Roman" panose="02020603050405020304" pitchFamily="18" charset="0"/>
                        </a:rPr>
                        <a:t>53%</a:t>
                      </a:r>
                      <a:endParaRPr lang="en-GB" sz="5000" b="0" i="0" u="none" strike="noStrike">
                        <a:effectLst/>
                        <a:latin typeface="Arial" panose="020B0604020202020204" pitchFamily="34" charset="0"/>
                      </a:endParaRPr>
                    </a:p>
                  </a:txBody>
                  <a:tcPr marL="190474" marR="190474" marT="264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7796829"/>
                  </a:ext>
                </a:extLst>
              </a:tr>
              <a:tr h="626273">
                <a:tc>
                  <a:txBody>
                    <a:bodyPr/>
                    <a:lstStyle/>
                    <a:p>
                      <a:pPr algn="l" fontAlgn="t">
                        <a:lnSpc>
                          <a:spcPct val="107000"/>
                        </a:lnSpc>
                        <a:spcBef>
                          <a:spcPts val="0"/>
                        </a:spcBef>
                        <a:spcAft>
                          <a:spcPts val="0"/>
                        </a:spcAft>
                      </a:pPr>
                      <a:r>
                        <a:rPr lang="en-GB" sz="3100" b="0" i="0" u="none" strike="noStrike">
                          <a:effectLst/>
                          <a:latin typeface="Calibri" panose="020F0502020204030204" pitchFamily="34" charset="0"/>
                          <a:ea typeface="Calibri" panose="020F0502020204030204" pitchFamily="34" charset="0"/>
                          <a:cs typeface="Times New Roman" panose="02020603050405020304" pitchFamily="18" charset="0"/>
                        </a:rPr>
                        <a:t>1</a:t>
                      </a:r>
                      <a:endParaRPr lang="en-GB" sz="5000" b="0" i="0" u="none" strike="noStrike">
                        <a:effectLst/>
                        <a:latin typeface="Arial" panose="020B0604020202020204" pitchFamily="34" charset="0"/>
                      </a:endParaRPr>
                    </a:p>
                  </a:txBody>
                  <a:tcPr marL="190474" marR="190474" marT="264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100" b="0" i="0" u="none" strike="noStrike">
                          <a:effectLst/>
                          <a:latin typeface="Calibri" panose="020F0502020204030204" pitchFamily="34" charset="0"/>
                          <a:ea typeface="Calibri" panose="020F0502020204030204" pitchFamily="34" charset="0"/>
                          <a:cs typeface="Times New Roman" panose="02020603050405020304" pitchFamily="18" charset="0"/>
                        </a:rPr>
                        <a:t>11%</a:t>
                      </a:r>
                      <a:endParaRPr lang="en-GB" sz="5000" b="0" i="0" u="none" strike="noStrike">
                        <a:effectLst/>
                        <a:latin typeface="Arial" panose="020B0604020202020204" pitchFamily="34" charset="0"/>
                      </a:endParaRPr>
                    </a:p>
                  </a:txBody>
                  <a:tcPr marL="190474" marR="190474" marT="264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100" b="0" i="0" u="none" strike="noStrike">
                          <a:effectLst/>
                          <a:latin typeface="Calibri" panose="020F0502020204030204" pitchFamily="34" charset="0"/>
                          <a:ea typeface="Calibri" panose="020F0502020204030204" pitchFamily="34" charset="0"/>
                          <a:cs typeface="Times New Roman" panose="02020603050405020304" pitchFamily="18" charset="0"/>
                        </a:rPr>
                        <a:t>20%</a:t>
                      </a:r>
                      <a:endParaRPr lang="en-GB" sz="5000" b="0" i="0" u="none" strike="noStrike">
                        <a:effectLst/>
                        <a:latin typeface="Arial" panose="020B0604020202020204" pitchFamily="34" charset="0"/>
                      </a:endParaRPr>
                    </a:p>
                  </a:txBody>
                  <a:tcPr marL="190474" marR="190474" marT="264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585040"/>
                  </a:ext>
                </a:extLst>
              </a:tr>
              <a:tr h="626273">
                <a:tc>
                  <a:txBody>
                    <a:bodyPr/>
                    <a:lstStyle/>
                    <a:p>
                      <a:pPr algn="l" fontAlgn="t">
                        <a:lnSpc>
                          <a:spcPct val="107000"/>
                        </a:lnSpc>
                        <a:spcBef>
                          <a:spcPts val="0"/>
                        </a:spcBef>
                        <a:spcAft>
                          <a:spcPts val="0"/>
                        </a:spcAft>
                      </a:pPr>
                      <a:r>
                        <a:rPr lang="en-GB" sz="3100" b="0" i="0" u="none" strike="noStrike">
                          <a:effectLst/>
                          <a:latin typeface="Calibri" panose="020F0502020204030204" pitchFamily="34" charset="0"/>
                          <a:ea typeface="Calibri" panose="020F0502020204030204" pitchFamily="34" charset="0"/>
                          <a:cs typeface="Times New Roman" panose="02020603050405020304" pitchFamily="18" charset="0"/>
                        </a:rPr>
                        <a:t>2-3</a:t>
                      </a:r>
                      <a:endParaRPr lang="en-GB" sz="5000" b="0" i="0" u="none" strike="noStrike">
                        <a:effectLst/>
                        <a:latin typeface="Arial" panose="020B0604020202020204" pitchFamily="34" charset="0"/>
                      </a:endParaRPr>
                    </a:p>
                  </a:txBody>
                  <a:tcPr marL="190474" marR="190474" marT="264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100" b="0" i="0" u="none" strike="noStrike">
                          <a:effectLst/>
                          <a:latin typeface="Calibri" panose="020F0502020204030204" pitchFamily="34" charset="0"/>
                          <a:ea typeface="Calibri" panose="020F0502020204030204" pitchFamily="34" charset="0"/>
                          <a:cs typeface="Times New Roman" panose="02020603050405020304" pitchFamily="18" charset="0"/>
                        </a:rPr>
                        <a:t>22%</a:t>
                      </a:r>
                      <a:endParaRPr lang="en-GB" sz="5000" b="0" i="0" u="none" strike="noStrike">
                        <a:effectLst/>
                        <a:latin typeface="Arial" panose="020B0604020202020204" pitchFamily="34" charset="0"/>
                      </a:endParaRPr>
                    </a:p>
                  </a:txBody>
                  <a:tcPr marL="190474" marR="190474" marT="264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100" b="0" i="0" u="none" strike="noStrike">
                          <a:effectLst/>
                          <a:latin typeface="Calibri" panose="020F0502020204030204" pitchFamily="34" charset="0"/>
                          <a:ea typeface="Calibri" panose="020F0502020204030204" pitchFamily="34" charset="0"/>
                          <a:cs typeface="Times New Roman" panose="02020603050405020304" pitchFamily="18" charset="0"/>
                        </a:rPr>
                        <a:t>13%</a:t>
                      </a:r>
                      <a:endParaRPr lang="en-GB" sz="5000" b="0" i="0" u="none" strike="noStrike">
                        <a:effectLst/>
                        <a:latin typeface="Arial" panose="020B0604020202020204" pitchFamily="34" charset="0"/>
                      </a:endParaRPr>
                    </a:p>
                  </a:txBody>
                  <a:tcPr marL="190474" marR="190474" marT="264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9036346"/>
                  </a:ext>
                </a:extLst>
              </a:tr>
              <a:tr h="626273">
                <a:tc>
                  <a:txBody>
                    <a:bodyPr/>
                    <a:lstStyle/>
                    <a:p>
                      <a:pPr algn="l" fontAlgn="t">
                        <a:lnSpc>
                          <a:spcPct val="107000"/>
                        </a:lnSpc>
                        <a:spcBef>
                          <a:spcPts val="0"/>
                        </a:spcBef>
                        <a:spcAft>
                          <a:spcPts val="0"/>
                        </a:spcAft>
                      </a:pPr>
                      <a:r>
                        <a:rPr lang="en-GB" sz="3100" b="0" i="0" u="none" strike="noStrike">
                          <a:effectLst/>
                          <a:latin typeface="Calibri" panose="020F0502020204030204" pitchFamily="34" charset="0"/>
                          <a:ea typeface="Calibri" panose="020F0502020204030204" pitchFamily="34" charset="0"/>
                          <a:cs typeface="Times New Roman" panose="02020603050405020304" pitchFamily="18" charset="0"/>
                        </a:rPr>
                        <a:t>4+</a:t>
                      </a:r>
                      <a:endParaRPr lang="en-GB" sz="5000" b="0" i="0" u="none" strike="noStrike">
                        <a:effectLst/>
                        <a:latin typeface="Arial" panose="020B0604020202020204" pitchFamily="34" charset="0"/>
                      </a:endParaRPr>
                    </a:p>
                  </a:txBody>
                  <a:tcPr marL="190474" marR="190474" marT="264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100" b="0" i="0" u="none" strike="noStrike">
                          <a:effectLst/>
                          <a:latin typeface="Calibri" panose="020F0502020204030204" pitchFamily="34" charset="0"/>
                          <a:ea typeface="Calibri" panose="020F0502020204030204" pitchFamily="34" charset="0"/>
                          <a:cs typeface="Times New Roman" panose="02020603050405020304" pitchFamily="18" charset="0"/>
                        </a:rPr>
                        <a:t>62%</a:t>
                      </a:r>
                      <a:endParaRPr lang="en-GB" sz="5000" b="0" i="0" u="none" strike="noStrike">
                        <a:effectLst/>
                        <a:latin typeface="Arial" panose="020B0604020202020204" pitchFamily="34" charset="0"/>
                      </a:endParaRPr>
                    </a:p>
                  </a:txBody>
                  <a:tcPr marL="190474" marR="190474" marT="264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100" b="0" i="0" u="none" strike="noStrike" dirty="0">
                          <a:effectLst/>
                          <a:latin typeface="Calibri" panose="020F0502020204030204" pitchFamily="34" charset="0"/>
                          <a:ea typeface="Calibri" panose="020F0502020204030204" pitchFamily="34" charset="0"/>
                          <a:cs typeface="Times New Roman" panose="02020603050405020304" pitchFamily="18" charset="0"/>
                        </a:rPr>
                        <a:t>14%</a:t>
                      </a:r>
                      <a:endParaRPr lang="en-GB" sz="5000" b="0" i="0" u="none" strike="noStrike" dirty="0">
                        <a:effectLst/>
                        <a:latin typeface="Arial" panose="020B0604020202020204" pitchFamily="34" charset="0"/>
                      </a:endParaRPr>
                    </a:p>
                  </a:txBody>
                  <a:tcPr marL="190474" marR="190474" marT="264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6119942"/>
                  </a:ext>
                </a:extLst>
              </a:tr>
            </a:tbl>
          </a:graphicData>
        </a:graphic>
      </p:graphicFrame>
      <p:sp>
        <p:nvSpPr>
          <p:cNvPr id="3" name="TextBox 2"/>
          <p:cNvSpPr txBox="1"/>
          <p:nvPr/>
        </p:nvSpPr>
        <p:spPr>
          <a:xfrm>
            <a:off x="178108" y="6259994"/>
            <a:ext cx="10933186" cy="369332"/>
          </a:xfrm>
          <a:prstGeom prst="rect">
            <a:avLst/>
          </a:prstGeom>
          <a:noFill/>
        </p:spPr>
        <p:txBody>
          <a:bodyPr wrap="none" rtlCol="0">
            <a:spAutoFit/>
          </a:bodyPr>
          <a:lstStyle/>
          <a:p>
            <a:r>
              <a:rPr lang="en-US" dirty="0" smtClean="0"/>
              <a:t>ACEs should not been seen </a:t>
            </a:r>
            <a:r>
              <a:rPr lang="en-US" smtClean="0"/>
              <a:t>as someone’s </a:t>
            </a:r>
            <a:r>
              <a:rPr lang="en-US" dirty="0" smtClean="0"/>
              <a:t>destiny. There is much that can be done to offer hope and build resilience </a:t>
            </a:r>
            <a:endParaRPr lang="en-US" dirty="0"/>
          </a:p>
        </p:txBody>
      </p:sp>
    </p:spTree>
    <p:extLst>
      <p:ext uri="{BB962C8B-B14F-4D97-AF65-F5344CB8AC3E}">
        <p14:creationId xmlns:p14="http://schemas.microsoft.com/office/powerpoint/2010/main" val="2011734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picture containing person, wall, man, indoor&#10;&#10;Description automatically generated"/>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7963" r="19801" b="-1"/>
          <a:stretch/>
        </p:blipFill>
        <p:spPr bwMode="auto">
          <a:xfrm>
            <a:off x="5797543" y="10"/>
            <a:ext cx="6394152"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 name="Picture 134">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5" name="Slide Number Placeholder 4">
            <a:extLst>
              <a:ext uri="{FF2B5EF4-FFF2-40B4-BE49-F238E27FC236}">
                <a16:creationId xmlns:a16="http://schemas.microsoft.com/office/drawing/2014/main" id="{D772221C-87E2-4292-9102-DC98128661D8}"/>
              </a:ext>
            </a:extLst>
          </p:cNvPr>
          <p:cNvSpPr>
            <a:spLocks noGrp="1"/>
          </p:cNvSpPr>
          <p:nvPr>
            <p:ph type="sldNum" sz="quarter" idx="12"/>
          </p:nvPr>
        </p:nvSpPr>
        <p:spPr>
          <a:xfrm>
            <a:off x="10825930" y="6223702"/>
            <a:ext cx="570728" cy="314067"/>
          </a:xfrm>
        </p:spPr>
        <p:txBody>
          <a:bodyPr>
            <a:normAutofit/>
          </a:bodyPr>
          <a:lstStyle/>
          <a:p>
            <a:pPr>
              <a:spcAft>
                <a:spcPts val="600"/>
              </a:spcAft>
            </a:pPr>
            <a:fld id="{6D22F896-40B5-4ADD-8801-0D06FADFA095}" type="slidenum">
              <a:rPr lang="en-US" sz="1100">
                <a:solidFill>
                  <a:srgbClr val="FFFFFF"/>
                </a:solidFill>
              </a:rPr>
              <a:pPr>
                <a:spcAft>
                  <a:spcPts val="600"/>
                </a:spcAft>
              </a:pPr>
              <a:t>9</a:t>
            </a:fld>
            <a:endParaRPr lang="en-US" sz="1100">
              <a:solidFill>
                <a:srgbClr val="FFFFFF"/>
              </a:solidFill>
            </a:endParaRPr>
          </a:p>
        </p:txBody>
      </p:sp>
      <p:sp>
        <p:nvSpPr>
          <p:cNvPr id="4" name="Title 3"/>
          <p:cNvSpPr>
            <a:spLocks noGrp="1"/>
          </p:cNvSpPr>
          <p:nvPr>
            <p:ph type="title"/>
          </p:nvPr>
        </p:nvSpPr>
        <p:spPr/>
        <p:txBody>
          <a:bodyPr/>
          <a:lstStyle/>
          <a:p>
            <a:endParaRPr lang="en-GB"/>
          </a:p>
        </p:txBody>
      </p:sp>
      <p:sp>
        <p:nvSpPr>
          <p:cNvPr id="6" name="Content Placeholder 5"/>
          <p:cNvSpPr>
            <a:spLocks noGrp="1"/>
          </p:cNvSpPr>
          <p:nvPr>
            <p:ph idx="1"/>
          </p:nvPr>
        </p:nvSpPr>
        <p:spPr>
          <a:xfrm>
            <a:off x="564931" y="2186431"/>
            <a:ext cx="5066211" cy="4351338"/>
          </a:xfrm>
        </p:spPr>
        <p:txBody>
          <a:bodyPr>
            <a:normAutofit lnSpcReduction="10000"/>
          </a:bodyPr>
          <a:lstStyle/>
          <a:p>
            <a:r>
              <a:rPr lang="en-GB" dirty="0" smtClean="0">
                <a:solidFill>
                  <a:srgbClr val="000000"/>
                </a:solidFill>
              </a:rPr>
              <a:t>What makes a difference to our Jig-so families</a:t>
            </a:r>
          </a:p>
          <a:p>
            <a:r>
              <a:rPr lang="en-GB" dirty="0" smtClean="0">
                <a:solidFill>
                  <a:srgbClr val="000000"/>
                </a:solidFill>
              </a:rPr>
              <a:t>Bringing the 2 teams together means we can use the links our midwives have in health and the links our parenting workers have in all the other services means we can support all the of families needs.</a:t>
            </a:r>
          </a:p>
          <a:p>
            <a:r>
              <a:rPr lang="en-GB" dirty="0" smtClean="0">
                <a:solidFill>
                  <a:srgbClr val="000000"/>
                </a:solidFill>
              </a:rPr>
              <a:t>The support is tailored to each families individual needs.  </a:t>
            </a:r>
            <a:endParaRPr lang="en-GB" dirty="0">
              <a:solidFill>
                <a:srgbClr val="000000"/>
              </a:solidFill>
            </a:endParaRPr>
          </a:p>
          <a:p>
            <a:endParaRPr lang="en-GB" dirty="0"/>
          </a:p>
        </p:txBody>
      </p:sp>
    </p:spTree>
    <p:extLst>
      <p:ext uri="{BB962C8B-B14F-4D97-AF65-F5344CB8AC3E}">
        <p14:creationId xmlns:p14="http://schemas.microsoft.com/office/powerpoint/2010/main" val="1286418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xml.rels>&#65279;<?xml version="1.0" encoding="utf-8"?><Relationships xmlns="http://schemas.openxmlformats.org/package/2006/relationships"><Relationship Type="http://schemas.openxmlformats.org/officeDocument/2006/relationships/customXmlProps" Target="/customXML/itemProps.xml" Id="Rd3c4172d526e4b2384ade4b889302c76" /></Relationships>
</file>

<file path=customXML/item.xml><?xml version="1.0" encoding="utf-8"?>
<metadata xmlns="http://www.objective.com/ecm/document/metadata/FF3C5B18883D4E21973B57C2EEED7FD1" version="1.0.0">
  <systemFields>
    <field name="Objective-Id">
      <value order="0">A26647485</value>
    </field>
    <field name="Objective-Title">
      <value order="0">Jigso presentation - Pathfinders conference PowerPoint</value>
    </field>
    <field name="Objective-Description">
      <value order="0"/>
    </field>
    <field name="Objective-CreationStamp">
      <value order="0">2019-06-25T07:29:14Z</value>
    </field>
    <field name="Objective-IsApproved">
      <value order="0">false</value>
    </field>
    <field name="Objective-IsPublished">
      <value order="0">false</value>
    </field>
    <field name="Objective-DatePublished">
      <value order="0"/>
    </field>
    <field name="Objective-ModificationStamp">
      <value order="0">2019-06-25T07:29:32Z</value>
    </field>
    <field name="Objective-Owner">
      <value order="0">Harris, Yee Ling (EPS - CYP&amp;F)</value>
    </field>
    <field name="Objective-Path">
      <value order="0">Objective Global Folder:Business File Plan:Education &amp; Public Services (EPS):Education &amp; Public Services (EPS) - Communities &amp; Tackling Poverty - Childcare, Play and Early Years:1 - Save:Childcare Play and Early Years Division:Early Years Branch (Sharon West):Programmes and Policies:Building a Brighter Future- Review 2016 - 2016:Early Years Pathfinders Workshop 28 June 2019</value>
    </field>
    <field name="Objective-Parent">
      <value order="0">Early Years Pathfinders Workshop 28 June 2019</value>
    </field>
    <field name="Objective-State">
      <value order="0">Being Drafted</value>
    </field>
    <field name="Objective-VersionId">
      <value order="0">vA52975686</value>
    </field>
    <field name="Objective-Version">
      <value order="0">0.1</value>
    </field>
    <field name="Objective-VersionNumber">
      <value order="0">1</value>
    </field>
    <field name="Objective-VersionComment">
      <value order="0">First version</value>
    </field>
    <field name="Objective-FileNumber">
      <value order="0">qA1252917</value>
    </field>
    <field name="Objective-Classification">
      <value order="0">Official</value>
    </field>
    <field name="Objective-Caveats">
      <value order="0"/>
    </field>
  </systemFields>
  <catalogues>
    <catalogue name="Document Type Catalogue" type="type" ori="id:cA14">
      <field name="Objective-Language">
        <value order="0">English (eng)</value>
      </field>
      <field name="Objective-Date Acquired">
        <value order="0">2019-06-24T23:00:00Z</value>
      </field>
      <field name="Objective-What to Keep">
        <value order="0">No</value>
      </field>
      <field name="Objective-Official Translation">
        <value order="0"/>
      </field>
      <field name="Objective-Connect Creator">
        <value order="0"/>
      </field>
    </catalogue>
  </catalogues>
</metadata>
</file>

<file path=customXML/itemProps.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docProps/app.xml><?xml version="1.0" encoding="utf-8"?>
<Properties xmlns="http://schemas.openxmlformats.org/officeDocument/2006/extended-properties" xmlns:vt="http://schemas.openxmlformats.org/officeDocument/2006/docPropsVTypes">
  <TotalTime>407</TotalTime>
  <Words>2622</Words>
  <Application>Microsoft Office PowerPoint</Application>
  <PresentationFormat>Widescreen</PresentationFormat>
  <Paragraphs>424</Paragraphs>
  <Slides>30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Times New Roman</vt:lpstr>
      <vt:lpstr>Wingdings 2</vt:lpstr>
      <vt:lpstr>Office Theme</vt:lpstr>
      <vt:lpstr>  Sally Roberts, Miranda Griffiths and Sam Jenkins Supporting Pregnant Teenagers with Complex Social Factors  Exploring practices and experiences within the  JIG-SO multiagency young families project   Study funded by the Wales School for Social Care Research </vt:lpstr>
      <vt:lpstr>What is JIG-SO?</vt:lpstr>
      <vt:lpstr>The aim of the  JIG-SO service</vt:lpstr>
      <vt:lpstr>What makes the service different? </vt:lpstr>
      <vt:lpstr>The Jig-so Journey</vt:lpstr>
      <vt:lpstr>Why is JIG-SO needed?</vt:lpstr>
      <vt:lpstr>ADVERSE CHILDHOOD EXPERIENCES.</vt:lpstr>
      <vt:lpstr>Adverse Childhood Experiences (ACEs): study in JIG-SO </vt:lpstr>
      <vt:lpstr>PowerPoint Presentation</vt:lpstr>
      <vt:lpstr>Services who we work with to provide support to young families </vt:lpstr>
      <vt:lpstr>Outcomes in JIG-SO</vt:lpstr>
      <vt:lpstr>Cost avoidance</vt:lpstr>
      <vt:lpstr>PowerPoint Presentation</vt:lpstr>
      <vt:lpstr>Welsh Government Key Performance Indicators for Maternity Services  </vt:lpstr>
      <vt:lpstr>Welsh Government Key Performance Indicators for  Maternity Services  </vt:lpstr>
      <vt:lpstr>The JIG-SO Research </vt:lpstr>
      <vt:lpstr>The Research Team</vt:lpstr>
      <vt:lpstr>Exploring practices and experiences within a Welsh multi-agency young families project. </vt:lpstr>
      <vt:lpstr>Background to the Study</vt:lpstr>
      <vt:lpstr>Phase One:</vt:lpstr>
      <vt:lpstr>Phase Two </vt:lpstr>
      <vt:lpstr>PowerPoint Presentation</vt:lpstr>
      <vt:lpstr>Phase two cont. Engaging young fathers </vt:lpstr>
      <vt:lpstr>Phase three </vt:lpstr>
      <vt:lpstr>Implications </vt:lpstr>
      <vt:lpstr>Implications cont.</vt:lpstr>
      <vt:lpstr>Conclusion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Sally and Julie (Specialist Jig-So Midwives) - Supporting Pregnant Teenagers with Complex Social Factors  Catherine (Swansea University Researcher) - Exploring practices and experiences within the  JIG-SO multiagency young families project   Study funded by the Wales School for Social Care Research</dc:title>
  <dc:creator>Catherine Jones</dc:creator>
  <cp:lastModifiedBy>Davies, Mike</cp:lastModifiedBy>
  <cp:revision>33</cp:revision>
  <dcterms:created xsi:type="dcterms:W3CDTF">2019-05-08T12:12:38Z</dcterms:created>
  <dcterms:modified xsi:type="dcterms:W3CDTF">2019-06-24T15:56:42Z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A26647485</vt:lpwstr>
  </property>
  <property fmtid="{D5CDD505-2E9C-101B-9397-08002B2CF9AE}" pid="4" name="Objective-Title">
    <vt:lpwstr>Jigso presentation - Pathfinders conference PowerPoint</vt:lpwstr>
  </property>
  <property fmtid="{D5CDD505-2E9C-101B-9397-08002B2CF9AE}" pid="5" name="Objective-Description">
    <vt:lpwstr/>
  </property>
  <property fmtid="{D5CDD505-2E9C-101B-9397-08002B2CF9AE}" pid="6" name="Objective-CreationStamp">
    <vt:filetime>2019-06-25T07:29:31Z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2019-06-25T07:29:32Z</vt:filetime>
  </property>
  <property fmtid="{D5CDD505-2E9C-101B-9397-08002B2CF9AE}" pid="11" name="Objective-Owner">
    <vt:lpwstr>Harris, Yee Ling (EPS - CYP&amp;F)</vt:lpwstr>
  </property>
  <property fmtid="{D5CDD505-2E9C-101B-9397-08002B2CF9AE}" pid="12" name="Objective-Path">
    <vt:lpwstr>Objective Global Folder:Business File Plan:Education &amp; Public Services (EPS):Education &amp; Public Services (EPS) - Communities &amp; Tackling Poverty - Childcare, Play and Early Years:1 - Save:Childcare Play and Early Years Division:Early Years Branch (Sharon West):Programmes and Policies:Building a Brighter Future- Review 2016 - 2016:Early Years Pathfinders Workshop 28 June 2019:</vt:lpwstr>
  </property>
  <property fmtid="{D5CDD505-2E9C-101B-9397-08002B2CF9AE}" pid="13" name="Objective-Parent">
    <vt:lpwstr>Early Years Pathfinders Workshop 28 June 2019</vt:lpwstr>
  </property>
  <property fmtid="{D5CDD505-2E9C-101B-9397-08002B2CF9AE}" pid="14" name="Objective-State">
    <vt:lpwstr>Being Drafted</vt:lpwstr>
  </property>
  <property fmtid="{D5CDD505-2E9C-101B-9397-08002B2CF9AE}" pid="15" name="Objective-VersionId">
    <vt:lpwstr>vA52975686</vt:lpwstr>
  </property>
  <property fmtid="{D5CDD505-2E9C-101B-9397-08002B2CF9AE}" pid="16" name="Objective-Version">
    <vt:lpwstr>0.1</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
  </property>
  <property fmtid="{D5CDD505-2E9C-101B-9397-08002B2CF9AE}" pid="20" name="Objective-Classification">
    <vt:lpwstr>[Inherited - Official]</vt:lpwstr>
  </property>
  <property fmtid="{D5CDD505-2E9C-101B-9397-08002B2CF9AE}" pid="21" name="Objective-Caveats">
    <vt:lpwstr/>
  </property>
  <property fmtid="{D5CDD505-2E9C-101B-9397-08002B2CF9AE}" pid="22" name="Objective-Language">
    <vt:lpwstr>English (eng)</vt:lpwstr>
  </property>
  <property fmtid="{D5CDD505-2E9C-101B-9397-08002B2CF9AE}" pid="23" name="Objective-Date Acquired">
    <vt:filetime>2019-06-24T23:00:00Z</vt:filetime>
  </property>
  <property fmtid="{D5CDD505-2E9C-101B-9397-08002B2CF9AE}" pid="24" name="Objective-What to Keep">
    <vt:lpwstr>No</vt:lpwstr>
  </property>
  <property fmtid="{D5CDD505-2E9C-101B-9397-08002B2CF9AE}" pid="25" name="Objective-Official Translation">
    <vt:lpwstr/>
  </property>
  <property fmtid="{D5CDD505-2E9C-101B-9397-08002B2CF9AE}" pid="26" name="Objective-Connect Creator">
    <vt:lpwstr/>
  </property>
  <property fmtid="{D5CDD505-2E9C-101B-9397-08002B2CF9AE}" pid="27" name="Objective-Comment">
    <vt:lpwstr/>
  </property>
</Properties>
</file>