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26"/>
  </p:notesMasterIdLst>
  <p:handoutMasterIdLst>
    <p:handoutMasterId r:id="rId27"/>
  </p:handoutMasterIdLst>
  <p:sldIdLst>
    <p:sldId id="299" r:id="rId5"/>
    <p:sldId id="307" r:id="rId6"/>
    <p:sldId id="317" r:id="rId7"/>
    <p:sldId id="308" r:id="rId8"/>
    <p:sldId id="322" r:id="rId9"/>
    <p:sldId id="309" r:id="rId10"/>
    <p:sldId id="310" r:id="rId11"/>
    <p:sldId id="325" r:id="rId12"/>
    <p:sldId id="311" r:id="rId13"/>
    <p:sldId id="312" r:id="rId14"/>
    <p:sldId id="316" r:id="rId15"/>
    <p:sldId id="304" r:id="rId16"/>
    <p:sldId id="296" r:id="rId17"/>
    <p:sldId id="295" r:id="rId18"/>
    <p:sldId id="305" r:id="rId19"/>
    <p:sldId id="306" r:id="rId20"/>
    <p:sldId id="313" r:id="rId21"/>
    <p:sldId id="314" r:id="rId22"/>
    <p:sldId id="323" r:id="rId23"/>
    <p:sldId id="315" r:id="rId24"/>
    <p:sldId id="324" r:id="rId2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4660"/>
  </p:normalViewPr>
  <p:slideViewPr>
    <p:cSldViewPr snapToGrid="0">
      <p:cViewPr varScale="1">
        <p:scale>
          <a:sx n="102" d="100"/>
          <a:sy n="102" d="100"/>
        </p:scale>
        <p:origin x="89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notesMaster" Target="notesMasters/notesMaster1.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presProps" Target="presProp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handoutMaster" Target="handoutMasters/handoutMaster1.xml" Id="rId27" /><Relationship Type="http://schemas.openxmlformats.org/officeDocument/2006/relationships/theme" Target="theme/theme1.xml" Id="rId30" /><Relationship Type="http://schemas.openxmlformats.org/officeDocument/2006/relationships/customXml" Target="/customXML/item4.xml" Id="Rd22cf9766dbe4331"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5685"/>
          </a:xfrm>
          <a:prstGeom prst="rect">
            <a:avLst/>
          </a:prstGeom>
        </p:spPr>
        <p:txBody>
          <a:bodyPr vert="horz" lIns="91128" tIns="45564" rIns="91128" bIns="45564"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5685"/>
          </a:xfrm>
          <a:prstGeom prst="rect">
            <a:avLst/>
          </a:prstGeom>
        </p:spPr>
        <p:txBody>
          <a:bodyPr vert="horz" lIns="91128" tIns="45564" rIns="91128" bIns="45564" rtlCol="0"/>
          <a:lstStyle>
            <a:lvl1pPr algn="r">
              <a:defRPr sz="1200"/>
            </a:lvl1pPr>
          </a:lstStyle>
          <a:p>
            <a:fld id="{AF911E7A-0AEF-4A21-A253-047179D302C3}" type="datetimeFigureOut">
              <a:rPr lang="en-GB" smtClean="0"/>
              <a:t>15/11/2019</a:t>
            </a:fld>
            <a:endParaRPr lang="en-GB"/>
          </a:p>
        </p:txBody>
      </p:sp>
      <p:sp>
        <p:nvSpPr>
          <p:cNvPr id="4" name="Footer Placeholder 3"/>
          <p:cNvSpPr>
            <a:spLocks noGrp="1"/>
          </p:cNvSpPr>
          <p:nvPr>
            <p:ph type="ftr" sz="quarter" idx="2"/>
          </p:nvPr>
        </p:nvSpPr>
        <p:spPr>
          <a:xfrm>
            <a:off x="1" y="9376978"/>
            <a:ext cx="2946400" cy="495685"/>
          </a:xfrm>
          <a:prstGeom prst="rect">
            <a:avLst/>
          </a:prstGeom>
        </p:spPr>
        <p:txBody>
          <a:bodyPr vert="horz" lIns="91128" tIns="45564" rIns="91128" bIns="45564"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6978"/>
            <a:ext cx="2946400" cy="495685"/>
          </a:xfrm>
          <a:prstGeom prst="rect">
            <a:avLst/>
          </a:prstGeom>
        </p:spPr>
        <p:txBody>
          <a:bodyPr vert="horz" lIns="91128" tIns="45564" rIns="91128" bIns="45564" rtlCol="0" anchor="b"/>
          <a:lstStyle>
            <a:lvl1pPr algn="r">
              <a:defRPr sz="1200"/>
            </a:lvl1pPr>
          </a:lstStyle>
          <a:p>
            <a:fld id="{9234A7B5-A6D1-4B3C-B99F-FAE9261868BC}" type="slidenum">
              <a:rPr lang="en-GB" smtClean="0"/>
              <a:t>‹#›</a:t>
            </a:fld>
            <a:endParaRPr lang="en-GB"/>
          </a:p>
        </p:txBody>
      </p:sp>
    </p:spTree>
    <p:extLst>
      <p:ext uri="{BB962C8B-B14F-4D97-AF65-F5344CB8AC3E}">
        <p14:creationId xmlns:p14="http://schemas.microsoft.com/office/powerpoint/2010/main" val="365167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5685"/>
          </a:xfrm>
          <a:prstGeom prst="rect">
            <a:avLst/>
          </a:prstGeom>
        </p:spPr>
        <p:txBody>
          <a:bodyPr vert="horz" lIns="91128" tIns="45564" rIns="91128" bIns="45564" rtlCol="0"/>
          <a:lstStyle>
            <a:lvl1pPr algn="l">
              <a:defRPr sz="1200"/>
            </a:lvl1pPr>
          </a:lstStyle>
          <a:p>
            <a:endParaRPr lang="en-GB" dirty="0"/>
          </a:p>
        </p:txBody>
      </p:sp>
      <p:sp>
        <p:nvSpPr>
          <p:cNvPr id="3" name="Date Placeholder 2"/>
          <p:cNvSpPr>
            <a:spLocks noGrp="1"/>
          </p:cNvSpPr>
          <p:nvPr>
            <p:ph type="dt" idx="1"/>
          </p:nvPr>
        </p:nvSpPr>
        <p:spPr>
          <a:xfrm>
            <a:off x="3849688" y="1"/>
            <a:ext cx="2946400" cy="495685"/>
          </a:xfrm>
          <a:prstGeom prst="rect">
            <a:avLst/>
          </a:prstGeom>
        </p:spPr>
        <p:txBody>
          <a:bodyPr vert="horz" lIns="91128" tIns="45564" rIns="91128" bIns="45564" rtlCol="0"/>
          <a:lstStyle>
            <a:lvl1pPr algn="r">
              <a:defRPr sz="1200"/>
            </a:lvl1pPr>
          </a:lstStyle>
          <a:p>
            <a:fld id="{FCE3F975-1216-4F3A-82A5-DCB6238851CD}" type="datetimeFigureOut">
              <a:rPr lang="en-GB" smtClean="0"/>
              <a:pPr/>
              <a:t>15/11/2019</a:t>
            </a:fld>
            <a:endParaRPr lang="en-GB" dirty="0"/>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128" tIns="45564" rIns="91128" bIns="45564" rtlCol="0" anchor="ctr"/>
          <a:lstStyle/>
          <a:p>
            <a:endParaRPr lang="en-GB" dirty="0"/>
          </a:p>
        </p:txBody>
      </p:sp>
      <p:sp>
        <p:nvSpPr>
          <p:cNvPr id="5" name="Notes Placeholder 4"/>
          <p:cNvSpPr>
            <a:spLocks noGrp="1"/>
          </p:cNvSpPr>
          <p:nvPr>
            <p:ph type="body" sz="quarter" idx="3"/>
          </p:nvPr>
        </p:nvSpPr>
        <p:spPr>
          <a:xfrm>
            <a:off x="679450" y="4751634"/>
            <a:ext cx="5438775" cy="3886552"/>
          </a:xfrm>
          <a:prstGeom prst="rect">
            <a:avLst/>
          </a:prstGeom>
        </p:spPr>
        <p:txBody>
          <a:bodyPr vert="horz" lIns="91128" tIns="45564" rIns="91128" bIns="4556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6978"/>
            <a:ext cx="2946400" cy="495685"/>
          </a:xfrm>
          <a:prstGeom prst="rect">
            <a:avLst/>
          </a:prstGeom>
        </p:spPr>
        <p:txBody>
          <a:bodyPr vert="horz" lIns="91128" tIns="45564" rIns="91128" bIns="4556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76978"/>
            <a:ext cx="2946400" cy="495685"/>
          </a:xfrm>
          <a:prstGeom prst="rect">
            <a:avLst/>
          </a:prstGeom>
        </p:spPr>
        <p:txBody>
          <a:bodyPr vert="horz" lIns="91128" tIns="45564" rIns="91128" bIns="45564" rtlCol="0" anchor="b"/>
          <a:lstStyle>
            <a:lvl1pPr algn="r">
              <a:defRPr sz="1200"/>
            </a:lvl1pPr>
          </a:lstStyle>
          <a:p>
            <a:fld id="{1FADFA99-404D-4A91-99D0-3864DB6548F4}" type="slidenum">
              <a:rPr lang="en-GB" smtClean="0"/>
              <a:pPr/>
              <a:t>‹#›</a:t>
            </a:fld>
            <a:endParaRPr lang="en-GB" dirty="0"/>
          </a:p>
        </p:txBody>
      </p:sp>
    </p:spTree>
    <p:extLst>
      <p:ext uri="{BB962C8B-B14F-4D97-AF65-F5344CB8AC3E}">
        <p14:creationId xmlns:p14="http://schemas.microsoft.com/office/powerpoint/2010/main" val="132482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136962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259695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074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109031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822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2998515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396036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426194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419438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16693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359167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7314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354241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309446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BC3307-9DC2-451C-8293-9F123DA6097D}" type="datetimeFigureOut">
              <a:rPr lang="en-GB" smtClean="0"/>
              <a:pPr/>
              <a:t>15/11/2019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160763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D4CE27-AF8F-4AEC-AD68-E77F8A8CD5AA}" type="slidenum">
              <a:rPr lang="en-GB" smtClean="0"/>
              <a:pPr/>
              <a:t>‹#›</a:t>
            </a:fld>
            <a:endParaRPr lang="en-GB" dirty="0"/>
          </a:p>
        </p:txBody>
      </p:sp>
      <p:sp>
        <p:nvSpPr>
          <p:cNvPr id="5" name="Date Placeholder 4"/>
          <p:cNvSpPr>
            <a:spLocks noGrp="1"/>
          </p:cNvSpPr>
          <p:nvPr>
            <p:ph type="dt" sz="half" idx="10"/>
          </p:nvPr>
        </p:nvSpPr>
        <p:spPr/>
        <p:txBody>
          <a:bodyPr/>
          <a:lstStyle/>
          <a:p>
            <a:fld id="{BCBC3307-9DC2-451C-8293-9F123DA6097D}" type="datetimeFigureOut">
              <a:rPr lang="en-GB" smtClean="0"/>
              <a:pPr/>
              <a:t>15/11/2019</a:t>
            </a:fld>
            <a:endParaRPr lang="en-GB" dirty="0"/>
          </a:p>
        </p:txBody>
      </p:sp>
    </p:spTree>
    <p:extLst>
      <p:ext uri="{BB962C8B-B14F-4D97-AF65-F5344CB8AC3E}">
        <p14:creationId xmlns:p14="http://schemas.microsoft.com/office/powerpoint/2010/main" val="34034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BC3307-9DC2-451C-8293-9F123DA6097D}" type="datetimeFigureOut">
              <a:rPr lang="en-GB" smtClean="0"/>
              <a:pPr/>
              <a:t>15/11/2019</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D4CE27-AF8F-4AEC-AD68-E77F8A8CD5AA}" type="slidenum">
              <a:rPr lang="en-GB" smtClean="0"/>
              <a:pPr/>
              <a:t>‹#›</a:t>
            </a:fld>
            <a:endParaRPr lang="en-GB" dirty="0"/>
          </a:p>
        </p:txBody>
      </p:sp>
    </p:spTree>
    <p:extLst>
      <p:ext uri="{BB962C8B-B14F-4D97-AF65-F5344CB8AC3E}">
        <p14:creationId xmlns:p14="http://schemas.microsoft.com/office/powerpoint/2010/main" val="31524039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74"/>
            <a:ext cx="10515600" cy="2060911"/>
          </a:xfrm>
        </p:spPr>
        <p:txBody>
          <a:bodyPr>
            <a:normAutofit fontScale="90000"/>
          </a:bodyPr>
          <a:lstStyle/>
          <a:p>
            <a:pPr algn="ctr"/>
            <a:r>
              <a:rPr lang="en-GB" b="1" dirty="0" smtClean="0"/>
              <a:t/>
            </a:r>
            <a:br>
              <a:rPr lang="en-GB" b="1" dirty="0" smtClean="0"/>
            </a:br>
            <a:r>
              <a:rPr lang="en-GB" b="1" dirty="0"/>
              <a:t/>
            </a:r>
            <a:br>
              <a:rPr lang="en-GB" b="1" dirty="0"/>
            </a:br>
            <a:r>
              <a:rPr lang="en-GB" b="1" dirty="0" smtClean="0"/>
              <a:t/>
            </a:r>
            <a:br>
              <a:rPr lang="en-GB" b="1" dirty="0" smtClean="0"/>
            </a:br>
            <a:r>
              <a:rPr lang="en-GB" sz="4000" b="1" dirty="0" smtClean="0">
                <a:solidFill>
                  <a:schemeClr val="tx1"/>
                </a:solidFill>
              </a:rPr>
              <a:t>Early Years Vulnerability Profiling</a:t>
            </a:r>
            <a:br>
              <a:rPr lang="en-GB" sz="4000" b="1" dirty="0" smtClean="0">
                <a:solidFill>
                  <a:schemeClr val="tx1"/>
                </a:solidFill>
              </a:rPr>
            </a:br>
            <a:r>
              <a:rPr lang="en-GB" sz="4000" b="1" dirty="0" smtClean="0">
                <a:solidFill>
                  <a:schemeClr val="tx1"/>
                </a:solidFill>
              </a:rPr>
              <a:t>(Preconception – Pregnancy – Birth - 0-7 years) </a:t>
            </a: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b="1" dirty="0" smtClean="0">
                <a:solidFill>
                  <a:schemeClr val="tx1"/>
                </a:solidFill>
              </a:rPr>
              <a:t/>
            </a:r>
            <a:br>
              <a:rPr lang="en-GB" b="1" dirty="0" smtClean="0">
                <a:solidFill>
                  <a:schemeClr val="tx1"/>
                </a:solidFill>
              </a:rPr>
            </a:br>
            <a:endParaRPr lang="en-GB" b="1" dirty="0">
              <a:solidFill>
                <a:schemeClr val="tx1"/>
              </a:solidFill>
            </a:endParaRPr>
          </a:p>
        </p:txBody>
      </p:sp>
      <p:sp>
        <p:nvSpPr>
          <p:cNvPr id="8" name="Content Placeholder 2"/>
          <p:cNvSpPr>
            <a:spLocks noGrp="1"/>
          </p:cNvSpPr>
          <p:nvPr>
            <p:ph sz="half" idx="1"/>
          </p:nvPr>
        </p:nvSpPr>
        <p:spPr>
          <a:xfrm>
            <a:off x="838200" y="2969122"/>
            <a:ext cx="9942095" cy="3431677"/>
          </a:xfrm>
        </p:spPr>
        <p:txBody>
          <a:bodyPr>
            <a:normAutofit fontScale="62500" lnSpcReduction="20000"/>
          </a:bodyPr>
          <a:lstStyle/>
          <a:p>
            <a:pPr marL="0" indent="0">
              <a:buNone/>
            </a:pPr>
            <a:endParaRPr lang="en-GB" altLang="en-US" dirty="0" smtClean="0"/>
          </a:p>
          <a:p>
            <a:pPr marL="0" indent="0" algn="ctr">
              <a:buNone/>
            </a:pPr>
            <a:endParaRPr lang="en-GB" altLang="en-US" dirty="0" smtClean="0"/>
          </a:p>
          <a:p>
            <a:pPr marL="0" indent="0" algn="ctr">
              <a:buNone/>
            </a:pPr>
            <a:endParaRPr lang="en-GB" altLang="en-US" dirty="0" smtClean="0"/>
          </a:p>
          <a:p>
            <a:pPr marL="0" indent="0" algn="ctr">
              <a:buNone/>
            </a:pPr>
            <a:endParaRPr lang="en-GB" altLang="en-US" dirty="0"/>
          </a:p>
          <a:p>
            <a:pPr marL="0" indent="0" algn="ctr">
              <a:buNone/>
            </a:pPr>
            <a:endParaRPr lang="en-GB" altLang="en-US" dirty="0" smtClean="0"/>
          </a:p>
          <a:p>
            <a:pPr marL="0" indent="0" algn="ctr">
              <a:buNone/>
            </a:pPr>
            <a:endParaRPr lang="en-GB" altLang="en-US" sz="3100" b="1" dirty="0">
              <a:solidFill>
                <a:schemeClr val="tx1"/>
              </a:solidFill>
            </a:endParaRPr>
          </a:p>
          <a:p>
            <a:pPr marL="0" indent="0" algn="ctr">
              <a:buNone/>
            </a:pPr>
            <a:endParaRPr lang="en-GB" altLang="en-US" sz="3100" b="1" dirty="0" smtClean="0">
              <a:solidFill>
                <a:schemeClr val="tx1"/>
              </a:solidFill>
            </a:endParaRPr>
          </a:p>
          <a:p>
            <a:pPr marL="0" indent="0" algn="ctr">
              <a:buNone/>
            </a:pPr>
            <a:endParaRPr lang="en-GB" altLang="en-US" sz="3100" b="1" dirty="0">
              <a:solidFill>
                <a:schemeClr val="tx1"/>
              </a:solidFill>
            </a:endParaRPr>
          </a:p>
          <a:p>
            <a:pPr marL="0" indent="0" algn="ctr">
              <a:buNone/>
            </a:pPr>
            <a:r>
              <a:rPr lang="en-GB" altLang="en-US" sz="3800" b="1" dirty="0" smtClean="0">
                <a:solidFill>
                  <a:schemeClr val="tx1"/>
                </a:solidFill>
              </a:rPr>
              <a:t>Julie Evans </a:t>
            </a:r>
            <a:endParaRPr lang="en-GB" altLang="en-US" sz="3800" dirty="0" smtClean="0">
              <a:solidFill>
                <a:schemeClr val="tx1"/>
              </a:solidFill>
            </a:endParaRPr>
          </a:p>
          <a:p>
            <a:pPr marL="0" indent="0" algn="ctr">
              <a:buNone/>
            </a:pPr>
            <a:r>
              <a:rPr lang="en-GB" altLang="en-US" sz="2600" dirty="0" smtClean="0">
                <a:solidFill>
                  <a:schemeClr val="tx1"/>
                </a:solidFill>
              </a:rPr>
              <a:t>Senior Midwife – RN, </a:t>
            </a:r>
            <a:r>
              <a:rPr lang="en-GB" altLang="en-US" sz="2300" dirty="0" smtClean="0">
                <a:solidFill>
                  <a:schemeClr val="tx1"/>
                </a:solidFill>
              </a:rPr>
              <a:t>RM</a:t>
            </a:r>
            <a:r>
              <a:rPr lang="en-GB" altLang="en-US" sz="2300" dirty="0">
                <a:solidFill>
                  <a:schemeClr val="tx1"/>
                </a:solidFill>
              </a:rPr>
              <a:t>, </a:t>
            </a:r>
            <a:r>
              <a:rPr lang="en-GB" altLang="en-US" sz="2300" dirty="0" smtClean="0">
                <a:solidFill>
                  <a:schemeClr val="tx1"/>
                </a:solidFill>
              </a:rPr>
              <a:t>BSc, MSc </a:t>
            </a:r>
            <a:r>
              <a:rPr lang="en-GB" altLang="en-US" sz="2600" dirty="0" smtClean="0">
                <a:solidFill>
                  <a:schemeClr val="tx1"/>
                </a:solidFill>
              </a:rPr>
              <a:t>(Cwm </a:t>
            </a:r>
            <a:r>
              <a:rPr lang="en-GB" altLang="en-US" sz="2600" dirty="0">
                <a:solidFill>
                  <a:schemeClr val="tx1"/>
                </a:solidFill>
              </a:rPr>
              <a:t>T</a:t>
            </a:r>
            <a:r>
              <a:rPr lang="en-GB" altLang="en-US" sz="2600" dirty="0" smtClean="0">
                <a:solidFill>
                  <a:schemeClr val="tx1"/>
                </a:solidFill>
              </a:rPr>
              <a:t>af Morgannwg University Health Board)</a:t>
            </a:r>
          </a:p>
          <a:p>
            <a:pPr marL="0" indent="0" algn="ctr">
              <a:buNone/>
            </a:pPr>
            <a:r>
              <a:rPr lang="en-GB" altLang="en-US" sz="2600" dirty="0" smtClean="0">
                <a:solidFill>
                  <a:schemeClr val="tx1"/>
                </a:solidFill>
              </a:rPr>
              <a:t>Early Years Vulnerability Profiling Development Officer – (Rhondda, Cynon, Taf, CBC)</a:t>
            </a:r>
          </a:p>
          <a:p>
            <a:pPr marL="0" indent="0" algn="ctr">
              <a:buNone/>
            </a:pPr>
            <a:endParaRPr lang="en-GB" altLang="en-US" dirty="0"/>
          </a:p>
          <a:p>
            <a:pPr marL="0" indent="0" algn="ctr">
              <a:buNone/>
            </a:pPr>
            <a:endParaRPr lang="en-GB" altLang="en-US" dirty="0" smtClean="0"/>
          </a:p>
        </p:txBody>
      </p:sp>
      <p:sp>
        <p:nvSpPr>
          <p:cNvPr id="3" name="Rectangle 2"/>
          <p:cNvSpPr/>
          <p:nvPr/>
        </p:nvSpPr>
        <p:spPr>
          <a:xfrm>
            <a:off x="1498878" y="2356338"/>
            <a:ext cx="91589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34911" y="211185"/>
            <a:ext cx="2218406" cy="1877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878" y="2969121"/>
            <a:ext cx="1958161" cy="18288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5744" y="3180056"/>
            <a:ext cx="1828800" cy="15853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3894" y="3849271"/>
            <a:ext cx="930705" cy="9293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9629" y="3467745"/>
            <a:ext cx="1828800" cy="169244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7294" y="3446353"/>
            <a:ext cx="1828800" cy="1556095"/>
          </a:xfrm>
          <a:prstGeom prst="rect">
            <a:avLst/>
          </a:prstGeom>
        </p:spPr>
      </p:pic>
      <p:pic>
        <p:nvPicPr>
          <p:cNvPr id="12" name="Picture 1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70814" y="235485"/>
            <a:ext cx="1389928" cy="1693888"/>
          </a:xfrm>
          <a:prstGeom prst="rect">
            <a:avLst/>
          </a:prstGeom>
        </p:spPr>
      </p:pic>
    </p:spTree>
    <p:extLst>
      <p:ext uri="{BB962C8B-B14F-4D97-AF65-F5344CB8AC3E}">
        <p14:creationId xmlns:p14="http://schemas.microsoft.com/office/powerpoint/2010/main" val="2617666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65826"/>
            <a:ext cx="10100156" cy="2050742"/>
          </a:xfrm>
        </p:spPr>
        <p:txBody>
          <a:bodyPr>
            <a:normAutofit/>
          </a:bodyPr>
          <a:lstStyle/>
          <a:p>
            <a:pPr algn="ctr"/>
            <a:r>
              <a:rPr lang="en-GB" b="1" dirty="0">
                <a:solidFill>
                  <a:schemeClr val="tx1"/>
                </a:solidFill>
              </a:rPr>
              <a:t>3.	Development of an agreed list of data sets from across all partner organisations</a:t>
            </a:r>
            <a:r>
              <a:rPr lang="en-GB" dirty="0"/>
              <a:t/>
            </a:r>
            <a:br>
              <a:rPr lang="en-GB" dirty="0"/>
            </a:br>
            <a:endParaRPr lang="en-GB" dirty="0"/>
          </a:p>
        </p:txBody>
      </p:sp>
      <p:sp>
        <p:nvSpPr>
          <p:cNvPr id="3" name="Text Placeholder 2"/>
          <p:cNvSpPr>
            <a:spLocks noGrp="1"/>
          </p:cNvSpPr>
          <p:nvPr>
            <p:ph type="body" idx="1"/>
          </p:nvPr>
        </p:nvSpPr>
        <p:spPr>
          <a:xfrm>
            <a:off x="677335" y="2432481"/>
            <a:ext cx="7927020" cy="4043269"/>
          </a:xfrm>
        </p:spPr>
        <p:txBody>
          <a:bodyPr>
            <a:normAutofit/>
          </a:bodyPr>
          <a:lstStyle/>
          <a:p>
            <a:pPr marL="342900" indent="-342900">
              <a:buFont typeface="Wingdings" panose="05000000000000000000" pitchFamily="2" charset="2"/>
              <a:buChar char="Ø"/>
            </a:pPr>
            <a:r>
              <a:rPr lang="en-GB" dirty="0" smtClean="0">
                <a:solidFill>
                  <a:schemeClr val="tx1"/>
                </a:solidFill>
              </a:rPr>
              <a:t>Educational Profiling scoped across the 3 local authorities: Rhondda Cynon Taf, Merthyr Tydfil, Bridgend.</a:t>
            </a:r>
          </a:p>
          <a:p>
            <a:endParaRPr lang="en-GB" dirty="0">
              <a:solidFill>
                <a:schemeClr val="tx1"/>
              </a:solidFill>
            </a:endParaRPr>
          </a:p>
          <a:p>
            <a:pPr marL="342900" indent="-342900">
              <a:buFont typeface="Wingdings" panose="05000000000000000000" pitchFamily="2" charset="2"/>
              <a:buChar char="Ø"/>
            </a:pPr>
            <a:r>
              <a:rPr lang="en-GB" dirty="0" smtClean="0">
                <a:solidFill>
                  <a:schemeClr val="tx1"/>
                </a:solidFill>
              </a:rPr>
              <a:t>List </a:t>
            </a:r>
            <a:r>
              <a:rPr lang="en-GB" dirty="0">
                <a:solidFill>
                  <a:schemeClr val="tx1"/>
                </a:solidFill>
              </a:rPr>
              <a:t>of potential risk </a:t>
            </a:r>
            <a:r>
              <a:rPr lang="en-GB" dirty="0" smtClean="0">
                <a:solidFill>
                  <a:schemeClr val="tx1"/>
                </a:solidFill>
              </a:rPr>
              <a:t>factors/characteristics presented and discussed at </a:t>
            </a:r>
            <a:r>
              <a:rPr lang="en-GB" dirty="0">
                <a:solidFill>
                  <a:schemeClr val="tx1"/>
                </a:solidFill>
              </a:rPr>
              <a:t>a dedicated </a:t>
            </a:r>
            <a:r>
              <a:rPr lang="en-GB" dirty="0" smtClean="0">
                <a:solidFill>
                  <a:schemeClr val="tx1"/>
                </a:solidFill>
              </a:rPr>
              <a:t>Multi-Agency </a:t>
            </a:r>
            <a:r>
              <a:rPr lang="en-GB" dirty="0">
                <a:solidFill>
                  <a:schemeClr val="tx1"/>
                </a:solidFill>
              </a:rPr>
              <a:t>Task &amp; Finish Group. </a:t>
            </a:r>
            <a:endParaRPr lang="en-GB" dirty="0" smtClean="0">
              <a:solidFill>
                <a:schemeClr val="tx1"/>
              </a:solidFill>
            </a:endParaRPr>
          </a:p>
          <a:p>
            <a:endParaRPr lang="en-GB" dirty="0">
              <a:solidFill>
                <a:schemeClr val="tx1"/>
              </a:solidFill>
            </a:endParaRPr>
          </a:p>
          <a:p>
            <a:pPr marL="342900" indent="-342900">
              <a:buFont typeface="Wingdings" panose="05000000000000000000" pitchFamily="2" charset="2"/>
              <a:buChar char="Ø"/>
            </a:pPr>
            <a:r>
              <a:rPr lang="en-GB" dirty="0" smtClean="0">
                <a:solidFill>
                  <a:schemeClr val="tx1"/>
                </a:solidFill>
              </a:rPr>
              <a:t>Signed off by Steering group</a:t>
            </a:r>
            <a:endParaRPr lang="en-GB" dirty="0">
              <a:solidFill>
                <a:schemeClr val="tx1"/>
              </a:solidFill>
            </a:endParaRPr>
          </a:p>
        </p:txBody>
      </p:sp>
      <p:pic>
        <p:nvPicPr>
          <p:cNvPr id="6" name="Picture 5"/>
          <p:cNvPicPr>
            <a:picLocks noChangeAspect="1"/>
          </p:cNvPicPr>
          <p:nvPr/>
        </p:nvPicPr>
        <p:blipFill rotWithShape="1">
          <a:blip r:embed="rId2"/>
          <a:srcRect b="10391"/>
          <a:stretch/>
        </p:blipFill>
        <p:spPr>
          <a:xfrm>
            <a:off x="8356361" y="2311833"/>
            <a:ext cx="3507698" cy="2514999"/>
          </a:xfrm>
          <a:prstGeom prst="rect">
            <a:avLst/>
          </a:prstGeom>
        </p:spPr>
      </p:pic>
      <p:pic>
        <p:nvPicPr>
          <p:cNvPr id="7" name="Picture 6"/>
          <p:cNvPicPr>
            <a:picLocks noChangeAspect="1"/>
          </p:cNvPicPr>
          <p:nvPr/>
        </p:nvPicPr>
        <p:blipFill rotWithShape="1">
          <a:blip r:embed="rId3"/>
          <a:srcRect t="1" b="11783"/>
          <a:stretch/>
        </p:blipFill>
        <p:spPr>
          <a:xfrm>
            <a:off x="4602294" y="4454116"/>
            <a:ext cx="988726" cy="1122226"/>
          </a:xfrm>
          <a:prstGeom prst="rect">
            <a:avLst/>
          </a:prstGeom>
        </p:spPr>
      </p:pic>
    </p:spTree>
    <p:extLst>
      <p:ext uri="{BB962C8B-B14F-4D97-AF65-F5344CB8AC3E}">
        <p14:creationId xmlns:p14="http://schemas.microsoft.com/office/powerpoint/2010/main" val="2390642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286" y="1514735"/>
            <a:ext cx="10100156" cy="2281561"/>
          </a:xfrm>
        </p:spPr>
        <p:txBody>
          <a:bodyPr/>
          <a:lstStyle/>
          <a:p>
            <a:pPr algn="ctr"/>
            <a:r>
              <a:rPr lang="en-GB" b="1" dirty="0" smtClean="0">
                <a:solidFill>
                  <a:schemeClr val="tx1"/>
                </a:solidFill>
              </a:rPr>
              <a:t>Agreed Early Years Vulnerability Risk Factors/Characteristics</a:t>
            </a:r>
            <a:endParaRPr lang="en-GB" b="1" dirty="0">
              <a:solidFill>
                <a:schemeClr val="tx1"/>
              </a:solidFill>
            </a:endParaRPr>
          </a:p>
        </p:txBody>
      </p:sp>
      <p:pic>
        <p:nvPicPr>
          <p:cNvPr id="4" name="Picture 3"/>
          <p:cNvPicPr>
            <a:picLocks noChangeAspect="1"/>
          </p:cNvPicPr>
          <p:nvPr/>
        </p:nvPicPr>
        <p:blipFill>
          <a:blip r:embed="rId2"/>
          <a:stretch>
            <a:fillRect/>
          </a:stretch>
        </p:blipFill>
        <p:spPr>
          <a:xfrm>
            <a:off x="3697653" y="295647"/>
            <a:ext cx="2219208" cy="1454046"/>
          </a:xfrm>
          <a:prstGeom prst="rect">
            <a:avLst/>
          </a:prstGeom>
        </p:spPr>
      </p:pic>
      <p:pic>
        <p:nvPicPr>
          <p:cNvPr id="3" name="Picture 2"/>
          <p:cNvPicPr>
            <a:picLocks noChangeAspect="1"/>
          </p:cNvPicPr>
          <p:nvPr/>
        </p:nvPicPr>
        <p:blipFill>
          <a:blip r:embed="rId3"/>
          <a:stretch>
            <a:fillRect/>
          </a:stretch>
        </p:blipFill>
        <p:spPr>
          <a:xfrm>
            <a:off x="1868694" y="4135467"/>
            <a:ext cx="1828959" cy="1585097"/>
          </a:xfrm>
          <a:prstGeom prst="rect">
            <a:avLst/>
          </a:prstGeom>
        </p:spPr>
      </p:pic>
      <p:pic>
        <p:nvPicPr>
          <p:cNvPr id="5" name="Picture 4"/>
          <p:cNvPicPr>
            <a:picLocks noChangeAspect="1"/>
          </p:cNvPicPr>
          <p:nvPr/>
        </p:nvPicPr>
        <p:blipFill>
          <a:blip r:embed="rId4"/>
          <a:stretch>
            <a:fillRect/>
          </a:stretch>
        </p:blipFill>
        <p:spPr>
          <a:xfrm>
            <a:off x="4089576" y="4780426"/>
            <a:ext cx="932769" cy="932769"/>
          </a:xfrm>
          <a:prstGeom prst="rect">
            <a:avLst/>
          </a:prstGeom>
        </p:spPr>
      </p:pic>
      <p:pic>
        <p:nvPicPr>
          <p:cNvPr id="6" name="Picture 5"/>
          <p:cNvPicPr>
            <a:picLocks noChangeAspect="1"/>
          </p:cNvPicPr>
          <p:nvPr/>
        </p:nvPicPr>
        <p:blipFill>
          <a:blip r:embed="rId5"/>
          <a:stretch>
            <a:fillRect/>
          </a:stretch>
        </p:blipFill>
        <p:spPr>
          <a:xfrm>
            <a:off x="5414268" y="4402441"/>
            <a:ext cx="1828959" cy="1688738"/>
          </a:xfrm>
          <a:prstGeom prst="rect">
            <a:avLst/>
          </a:prstGeom>
        </p:spPr>
      </p:pic>
      <p:pic>
        <p:nvPicPr>
          <p:cNvPr id="7" name="Picture 6"/>
          <p:cNvPicPr>
            <a:picLocks noChangeAspect="1"/>
          </p:cNvPicPr>
          <p:nvPr/>
        </p:nvPicPr>
        <p:blipFill>
          <a:blip r:embed="rId6"/>
          <a:stretch>
            <a:fillRect/>
          </a:stretch>
        </p:blipFill>
        <p:spPr>
          <a:xfrm>
            <a:off x="7243227" y="4402441"/>
            <a:ext cx="1828959" cy="1560711"/>
          </a:xfrm>
          <a:prstGeom prst="rect">
            <a:avLst/>
          </a:prstGeom>
        </p:spPr>
      </p:pic>
      <p:pic>
        <p:nvPicPr>
          <p:cNvPr id="8" name="Picture 7"/>
          <p:cNvPicPr>
            <a:picLocks noChangeAspect="1"/>
          </p:cNvPicPr>
          <p:nvPr/>
        </p:nvPicPr>
        <p:blipFill>
          <a:blip r:embed="rId7"/>
          <a:stretch>
            <a:fillRect/>
          </a:stretch>
        </p:blipFill>
        <p:spPr>
          <a:xfrm>
            <a:off x="5916861" y="303143"/>
            <a:ext cx="1390008" cy="1454046"/>
          </a:xfrm>
          <a:prstGeom prst="rect">
            <a:avLst/>
          </a:prstGeom>
        </p:spPr>
      </p:pic>
    </p:spTree>
    <p:extLst>
      <p:ext uri="{BB962C8B-B14F-4D97-AF65-F5344CB8AC3E}">
        <p14:creationId xmlns:p14="http://schemas.microsoft.com/office/powerpoint/2010/main" val="137146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929"/>
          </a:xfrm>
        </p:spPr>
        <p:txBody>
          <a:bodyPr>
            <a:normAutofit fontScale="90000"/>
          </a:bodyPr>
          <a:lstStyle/>
          <a:p>
            <a:pPr algn="ctr"/>
            <a:r>
              <a:rPr lang="en-GB" dirty="0" smtClean="0"/>
              <a:t> </a:t>
            </a:r>
            <a:r>
              <a:rPr lang="en-GB" altLang="en-US" sz="4000" b="1" dirty="0" smtClean="0">
                <a:solidFill>
                  <a:schemeClr val="tx1"/>
                </a:solidFill>
              </a:rPr>
              <a:t>Pregnancy Vulnerability Factors</a:t>
            </a:r>
            <a:r>
              <a:rPr lang="en-GB" altLang="en-US" b="1" dirty="0"/>
              <a:t/>
            </a:r>
            <a:br>
              <a:rPr lang="en-GB" altLang="en-US" b="1"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838199" y="1287262"/>
                <a:ext cx="10627895" cy="4889701"/>
              </a:xfrm>
            </p:spPr>
            <p:txBody>
              <a:bodyPr>
                <a:normAutofit lnSpcReduction="10000"/>
              </a:bodyPr>
              <a:lstStyle/>
              <a:p>
                <a:pPr>
                  <a:buFont typeface="Wingdings" panose="05000000000000000000" pitchFamily="2" charset="2"/>
                  <a:buChar char="Ø"/>
                </a:pPr>
                <a:r>
                  <a:rPr lang="en-GB" altLang="en-US" sz="2000" dirty="0" smtClean="0">
                    <a:solidFill>
                      <a:schemeClr val="tx1"/>
                    </a:solidFill>
                  </a:rPr>
                  <a:t>Teenage pregnancy (at conception)</a:t>
                </a:r>
              </a:p>
              <a:p>
                <a:pPr>
                  <a:buFont typeface="Wingdings" panose="05000000000000000000" pitchFamily="2" charset="2"/>
                  <a:buChar char="Ø"/>
                </a:pPr>
                <a:r>
                  <a:rPr lang="en-GB" altLang="en-US" sz="2000" dirty="0" smtClean="0">
                    <a:solidFill>
                      <a:schemeClr val="tx1"/>
                    </a:solidFill>
                  </a:rPr>
                  <a:t>Communication – interpreter required</a:t>
                </a:r>
              </a:p>
              <a:p>
                <a:pPr>
                  <a:buFont typeface="Wingdings" panose="05000000000000000000" pitchFamily="2" charset="2"/>
                  <a:buChar char="Ø"/>
                </a:pPr>
                <a:r>
                  <a:rPr lang="en-GB" altLang="en-US" sz="2000" dirty="0" smtClean="0">
                    <a:solidFill>
                      <a:schemeClr val="tx1"/>
                    </a:solidFill>
                  </a:rPr>
                  <a:t>Learning difficulty/disability</a:t>
                </a:r>
              </a:p>
              <a:p>
                <a:pPr>
                  <a:buFont typeface="Wingdings" panose="05000000000000000000" pitchFamily="2" charset="2"/>
                  <a:buChar char="Ø"/>
                </a:pPr>
                <a:r>
                  <a:rPr lang="en-GB" altLang="en-US" sz="2000" dirty="0" smtClean="0">
                    <a:solidFill>
                      <a:schemeClr val="tx1"/>
                    </a:solidFill>
                  </a:rPr>
                  <a:t>Physical disability</a:t>
                </a:r>
              </a:p>
              <a:p>
                <a:pPr>
                  <a:buFont typeface="Wingdings" panose="05000000000000000000" pitchFamily="2" charset="2"/>
                  <a:buChar char="Ø"/>
                </a:pPr>
                <a:r>
                  <a:rPr lang="en-GB" altLang="en-US" sz="2000" dirty="0" smtClean="0">
                    <a:solidFill>
                      <a:schemeClr val="tx1"/>
                    </a:solidFill>
                  </a:rPr>
                  <a:t>Single/separated parent</a:t>
                </a:r>
              </a:p>
              <a:p>
                <a:pPr>
                  <a:buFont typeface="Wingdings" panose="05000000000000000000" pitchFamily="2" charset="2"/>
                  <a:buChar char="Ø"/>
                </a:pPr>
                <a:r>
                  <a:rPr lang="en-GB" altLang="en-US" sz="2000" dirty="0" smtClean="0">
                    <a:solidFill>
                      <a:schemeClr val="tx1"/>
                    </a:solidFill>
                  </a:rPr>
                  <a:t>First time mother</a:t>
                </a:r>
              </a:p>
              <a:p>
                <a:pPr>
                  <a:buFont typeface="Wingdings" panose="05000000000000000000" pitchFamily="2" charset="2"/>
                  <a:buChar char="Ø"/>
                </a:pPr>
                <a:r>
                  <a:rPr lang="en-GB" altLang="en-US" sz="2000" dirty="0" smtClean="0">
                    <a:solidFill>
                      <a:schemeClr val="tx1"/>
                    </a:solidFill>
                  </a:rPr>
                  <a:t>Carer – Young/adult</a:t>
                </a:r>
              </a:p>
              <a:p>
                <a:pPr>
                  <a:buFont typeface="Wingdings" panose="05000000000000000000" pitchFamily="2" charset="2"/>
                  <a:buChar char="Ø"/>
                </a:pPr>
                <a:r>
                  <a:rPr lang="en-GB" altLang="en-US" sz="2000" dirty="0" smtClean="0">
                    <a:solidFill>
                      <a:schemeClr val="tx1"/>
                    </a:solidFill>
                  </a:rPr>
                  <a:t>Employment – maternal/paternal</a:t>
                </a:r>
              </a:p>
              <a:p>
                <a:pPr>
                  <a:buFont typeface="Wingdings" panose="05000000000000000000" pitchFamily="2" charset="2"/>
                  <a:buChar char="Ø"/>
                </a:pPr>
                <a:r>
                  <a:rPr lang="en-GB" altLang="en-US" sz="2000" dirty="0" smtClean="0">
                    <a:solidFill>
                      <a:schemeClr val="tx1"/>
                    </a:solidFill>
                  </a:rPr>
                  <a:t>Risk factors for low birth weight – Smoker, BMI </a:t>
                </a:r>
                <a14:m>
                  <m:oMath xmlns:m="http://schemas.openxmlformats.org/officeDocument/2006/math">
                    <m:r>
                      <a:rPr lang="en-GB" altLang="en-US" sz="2000" i="1" smtClean="0">
                        <a:solidFill>
                          <a:schemeClr val="tx1"/>
                        </a:solidFill>
                        <a:latin typeface="Cambria Math" panose="02040503050406030204" pitchFamily="18" charset="0"/>
                        <a:ea typeface="Cambria Math" panose="02040503050406030204" pitchFamily="18" charset="0"/>
                      </a:rPr>
                      <m:t>≥</m:t>
                    </m:r>
                    <m:r>
                      <a:rPr lang="en-GB" altLang="en-US" sz="2000" b="0" i="1" smtClean="0">
                        <a:solidFill>
                          <a:schemeClr val="tx1"/>
                        </a:solidFill>
                        <a:latin typeface="Cambria Math" panose="02040503050406030204" pitchFamily="18" charset="0"/>
                        <a:ea typeface="Cambria Math" panose="02040503050406030204" pitchFamily="18" charset="0"/>
                      </a:rPr>
                      <m:t>30 </m:t>
                    </m:r>
                  </m:oMath>
                </a14:m>
                <a:endParaRPr lang="en-GB" altLang="en-US" sz="2000" b="0" dirty="0" smtClean="0">
                  <a:solidFill>
                    <a:schemeClr val="tx1"/>
                  </a:solidFill>
                  <a:ea typeface="Cambria Math" panose="02040503050406030204" pitchFamily="18" charset="0"/>
                </a:endParaRPr>
              </a:p>
              <a:p>
                <a:pPr>
                  <a:buFont typeface="Wingdings" panose="05000000000000000000" pitchFamily="2" charset="2"/>
                  <a:buChar char="Ø"/>
                </a:pPr>
                <a:r>
                  <a:rPr lang="en-GB" altLang="en-US" sz="2000" dirty="0" smtClean="0">
                    <a:solidFill>
                      <a:schemeClr val="tx1"/>
                    </a:solidFill>
                  </a:rPr>
                  <a:t>Mental health – severe diagnosis e.g. bipolar disorder, mild – moderate e.g. depression</a:t>
                </a:r>
              </a:p>
              <a:p>
                <a:pPr>
                  <a:buFont typeface="Wingdings" panose="05000000000000000000" pitchFamily="2" charset="2"/>
                  <a:buChar char="Ø"/>
                </a:pPr>
                <a:r>
                  <a:rPr lang="en-GB" altLang="en-US" sz="2000" dirty="0" smtClean="0">
                    <a:solidFill>
                      <a:schemeClr val="tx1"/>
                    </a:solidFill>
                  </a:rPr>
                  <a:t>Substance misuse – maternal and paternal</a:t>
                </a:r>
              </a:p>
              <a:p>
                <a:pPr>
                  <a:buFont typeface="Wingdings" panose="05000000000000000000" pitchFamily="2" charset="2"/>
                  <a:buChar char="Ø"/>
                </a:pPr>
                <a:r>
                  <a:rPr lang="en-GB" altLang="en-US" sz="2000" dirty="0">
                    <a:solidFill>
                      <a:schemeClr val="tx1"/>
                    </a:solidFill>
                  </a:rPr>
                  <a:t>Paternal imprisonment/ probation</a:t>
                </a:r>
              </a:p>
              <a:p>
                <a:pPr marL="0" indent="0">
                  <a:buNone/>
                </a:pPr>
                <a:endParaRPr lang="en-GB" altLang="en-US" sz="2000" dirty="0" smtClean="0"/>
              </a:p>
              <a:p>
                <a:pPr marL="0" indent="0">
                  <a:buNone/>
                </a:pPr>
                <a:endParaRPr lang="en-GB" alt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838199" y="1287262"/>
                <a:ext cx="10627895" cy="4889701"/>
              </a:xfrm>
              <a:blipFill>
                <a:blip r:embed="rId2"/>
                <a:stretch>
                  <a:fillRect l="-172" t="-1372"/>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7285220" y="1287262"/>
            <a:ext cx="2233534" cy="3398981"/>
          </a:xfrm>
          <a:prstGeom prst="rect">
            <a:avLst/>
          </a:prstGeom>
        </p:spPr>
      </p:pic>
    </p:spTree>
    <p:extLst>
      <p:ext uri="{BB962C8B-B14F-4D97-AF65-F5344CB8AC3E}">
        <p14:creationId xmlns:p14="http://schemas.microsoft.com/office/powerpoint/2010/main" val="412869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75"/>
            <a:ext cx="10515600" cy="1325563"/>
          </a:xfrm>
        </p:spPr>
        <p:txBody>
          <a:bodyPr>
            <a:normAutofit/>
          </a:bodyPr>
          <a:lstStyle/>
          <a:p>
            <a:pPr algn="ctr"/>
            <a:r>
              <a:rPr lang="en-GB" altLang="en-US" b="1" dirty="0" smtClean="0">
                <a:solidFill>
                  <a:schemeClr val="tx1"/>
                </a:solidFill>
              </a:rPr>
              <a:t/>
            </a:r>
            <a:br>
              <a:rPr lang="en-GB" altLang="en-US" b="1" dirty="0" smtClean="0">
                <a:solidFill>
                  <a:schemeClr val="tx1"/>
                </a:solidFill>
              </a:rPr>
            </a:br>
            <a:r>
              <a:rPr lang="en-GB" altLang="en-US" b="1" dirty="0" smtClean="0">
                <a:solidFill>
                  <a:schemeClr val="tx1"/>
                </a:solidFill>
              </a:rPr>
              <a:t>New-born/Infant </a:t>
            </a:r>
            <a:r>
              <a:rPr lang="en-GB" altLang="en-US" b="1" dirty="0">
                <a:solidFill>
                  <a:schemeClr val="tx1"/>
                </a:solidFill>
              </a:rPr>
              <a:t>Vulnerability Factors</a:t>
            </a:r>
            <a:r>
              <a:rPr lang="en-GB" dirty="0" smtClean="0"/>
              <a:t>  </a:t>
            </a:r>
            <a:endParaRPr lang="en-GB" dirty="0"/>
          </a:p>
        </p:txBody>
      </p:sp>
      <mc:AlternateContent xmlns:mc="http://schemas.openxmlformats.org/markup-compatibility/2006" xmlns:a14="http://schemas.microsoft.com/office/drawing/2010/main">
        <mc:Choice Requires="a14">
          <p:sp>
            <p:nvSpPr>
              <p:cNvPr id="8" name="Content Placeholder 2"/>
              <p:cNvSpPr>
                <a:spLocks noGrp="1"/>
              </p:cNvSpPr>
              <p:nvPr>
                <p:ph sz="half" idx="1"/>
              </p:nvPr>
            </p:nvSpPr>
            <p:spPr>
              <a:xfrm>
                <a:off x="838200" y="1464816"/>
                <a:ext cx="10663989" cy="4623745"/>
              </a:xfrm>
            </p:spPr>
            <p:txBody>
              <a:bodyPr>
                <a:normAutofit/>
              </a:bodyPr>
              <a:lstStyle/>
              <a:p>
                <a:r>
                  <a:rPr lang="en-GB" altLang="en-US" sz="2800" dirty="0" smtClean="0">
                    <a:solidFill>
                      <a:schemeClr val="tx1"/>
                    </a:solidFill>
                  </a:rPr>
                  <a:t>Prematurity </a:t>
                </a:r>
                <a14:m>
                  <m:oMath xmlns:m="http://schemas.openxmlformats.org/officeDocument/2006/math">
                    <m:r>
                      <a:rPr lang="en-GB" altLang="en-US" sz="2800" i="1" smtClean="0">
                        <a:solidFill>
                          <a:schemeClr val="tx1"/>
                        </a:solidFill>
                        <a:latin typeface="Cambria Math" panose="02040503050406030204" pitchFamily="18" charset="0"/>
                        <a:ea typeface="Cambria Math" panose="02040503050406030204" pitchFamily="18" charset="0"/>
                      </a:rPr>
                      <m:t>&lt;</m:t>
                    </m:r>
                  </m:oMath>
                </a14:m>
                <a:r>
                  <a:rPr lang="en-GB" altLang="en-US" sz="2800" dirty="0" smtClean="0">
                    <a:solidFill>
                      <a:schemeClr val="tx1"/>
                    </a:solidFill>
                  </a:rPr>
                  <a:t> 37 weeks gestation</a:t>
                </a:r>
              </a:p>
              <a:p>
                <a:r>
                  <a:rPr lang="en-GB" altLang="en-US" sz="2800" dirty="0" smtClean="0">
                    <a:solidFill>
                      <a:schemeClr val="tx1"/>
                    </a:solidFill>
                  </a:rPr>
                  <a:t>Low birth weight </a:t>
                </a:r>
                <a14:m>
                  <m:oMath xmlns:m="http://schemas.openxmlformats.org/officeDocument/2006/math">
                    <m:r>
                      <a:rPr lang="en-GB" altLang="en-US" sz="2800" i="1">
                        <a:solidFill>
                          <a:schemeClr val="tx1"/>
                        </a:solidFill>
                        <a:latin typeface="Cambria Math" panose="02040503050406030204" pitchFamily="18" charset="0"/>
                        <a:ea typeface="Cambria Math" panose="02040503050406030204" pitchFamily="18" charset="0"/>
                      </a:rPr>
                      <m:t>&lt;</m:t>
                    </m:r>
                  </m:oMath>
                </a14:m>
                <a:r>
                  <a:rPr lang="en-GB" altLang="en-US" sz="2800" dirty="0">
                    <a:solidFill>
                      <a:schemeClr val="tx1"/>
                    </a:solidFill>
                  </a:rPr>
                  <a:t> </a:t>
                </a:r>
                <a:r>
                  <a:rPr lang="en-GB" altLang="en-US" sz="2800" dirty="0" smtClean="0">
                    <a:solidFill>
                      <a:schemeClr val="tx1"/>
                    </a:solidFill>
                  </a:rPr>
                  <a:t>2.5kgs (singleton birth)</a:t>
                </a:r>
              </a:p>
              <a:p>
                <a:r>
                  <a:rPr lang="en-GB" altLang="en-US" sz="2800" dirty="0" smtClean="0">
                    <a:solidFill>
                      <a:schemeClr val="tx1"/>
                    </a:solidFill>
                  </a:rPr>
                  <a:t>Gender (to aid data linkage)</a:t>
                </a:r>
              </a:p>
              <a:p>
                <a:r>
                  <a:rPr lang="en-GB" altLang="en-US" sz="2800" dirty="0" smtClean="0">
                    <a:solidFill>
                      <a:schemeClr val="tx1"/>
                    </a:solidFill>
                  </a:rPr>
                  <a:t>Large or small for gestational age</a:t>
                </a:r>
              </a:p>
              <a:p>
                <a:r>
                  <a:rPr lang="en-GB" altLang="en-US" sz="2800" dirty="0" smtClean="0">
                    <a:solidFill>
                      <a:schemeClr val="tx1"/>
                    </a:solidFill>
                  </a:rPr>
                  <a:t>Multiple births</a:t>
                </a:r>
              </a:p>
              <a:p>
                <a:r>
                  <a:rPr lang="en-GB" altLang="en-US" sz="2800" dirty="0" smtClean="0">
                    <a:solidFill>
                      <a:schemeClr val="tx1"/>
                    </a:solidFill>
                  </a:rPr>
                  <a:t>Congenital anomalies</a:t>
                </a:r>
              </a:p>
              <a:p>
                <a:r>
                  <a:rPr lang="en-GB" altLang="en-US" sz="2800" dirty="0" smtClean="0">
                    <a:solidFill>
                      <a:schemeClr val="tx1"/>
                    </a:solidFill>
                  </a:rPr>
                  <a:t>Breast feeding (resilience factor)</a:t>
                </a:r>
              </a:p>
              <a:p>
                <a:r>
                  <a:rPr lang="en-GB" altLang="en-US" sz="2800" dirty="0" smtClean="0">
                    <a:solidFill>
                      <a:schemeClr val="tx1"/>
                    </a:solidFill>
                  </a:rPr>
                  <a:t>Medical condition - Under care of paediatrician  </a:t>
                </a:r>
              </a:p>
              <a:p>
                <a:pPr marL="0" indent="0">
                  <a:buNone/>
                </a:pPr>
                <a:endParaRPr lang="en-GB" altLang="en-US" dirty="0" smtClean="0"/>
              </a:p>
              <a:p>
                <a:endParaRPr lang="en-GB" altLang="en-US" dirty="0"/>
              </a:p>
            </p:txBody>
          </p:sp>
        </mc:Choice>
        <mc:Fallback xmlns="">
          <p:sp>
            <p:nvSpPr>
              <p:cNvPr id="8" name="Content Placeholder 2"/>
              <p:cNvSpPr>
                <a:spLocks noGrp="1" noRot="1" noChangeAspect="1" noMove="1" noResize="1" noEditPoints="1" noAdjustHandles="1" noChangeArrowheads="1" noChangeShapeType="1" noTextEdit="1"/>
              </p:cNvSpPr>
              <p:nvPr>
                <p:ph sz="half" idx="1"/>
              </p:nvPr>
            </p:nvSpPr>
            <p:spPr>
              <a:xfrm>
                <a:off x="838200" y="1464816"/>
                <a:ext cx="10663989" cy="4623745"/>
              </a:xfrm>
              <a:blipFill>
                <a:blip r:embed="rId2"/>
                <a:stretch>
                  <a:fillRect l="-743" t="-1186"/>
                </a:stretch>
              </a:blipFill>
            </p:spPr>
            <p:txBody>
              <a:bodyPr/>
              <a:lstStyle/>
              <a:p>
                <a:r>
                  <a:rPr lang="en-GB">
                    <a:noFill/>
                  </a:rPr>
                  <a:t> </a:t>
                </a:r>
              </a:p>
            </p:txBody>
          </p:sp>
        </mc:Fallback>
      </mc:AlternateContent>
      <p:sp>
        <p:nvSpPr>
          <p:cNvPr id="3" name="Rectangle 2"/>
          <p:cNvSpPr/>
          <p:nvPr/>
        </p:nvSpPr>
        <p:spPr>
          <a:xfrm>
            <a:off x="1498878" y="2356338"/>
            <a:ext cx="91589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82450" y="1992171"/>
            <a:ext cx="11003618" cy="646331"/>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8259580" y="1992171"/>
            <a:ext cx="1394086" cy="2905210"/>
          </a:xfrm>
          <a:prstGeom prst="rect">
            <a:avLst/>
          </a:prstGeom>
        </p:spPr>
      </p:pic>
    </p:spTree>
    <p:extLst>
      <p:ext uri="{BB962C8B-B14F-4D97-AF65-F5344CB8AC3E}">
        <p14:creationId xmlns:p14="http://schemas.microsoft.com/office/powerpoint/2010/main" val="36414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75"/>
            <a:ext cx="10515600" cy="1325563"/>
          </a:xfrm>
        </p:spPr>
        <p:txBody>
          <a:bodyPr>
            <a:normAutofit/>
          </a:bodyPr>
          <a:lstStyle/>
          <a:p>
            <a:pPr algn="ctr"/>
            <a:r>
              <a:rPr lang="en-GB" b="1" dirty="0" smtClean="0">
                <a:solidFill>
                  <a:schemeClr val="tx1"/>
                </a:solidFill>
              </a:rPr>
              <a:t/>
            </a:r>
            <a:br>
              <a:rPr lang="en-GB" b="1" dirty="0" smtClean="0">
                <a:solidFill>
                  <a:schemeClr val="tx1"/>
                </a:solidFill>
              </a:rPr>
            </a:br>
            <a:r>
              <a:rPr lang="en-GB" b="1" dirty="0" smtClean="0">
                <a:solidFill>
                  <a:schemeClr val="tx1"/>
                </a:solidFill>
              </a:rPr>
              <a:t>Infant / Child </a:t>
            </a:r>
            <a:r>
              <a:rPr lang="en-GB" b="1" dirty="0">
                <a:solidFill>
                  <a:schemeClr val="tx1"/>
                </a:solidFill>
              </a:rPr>
              <a:t>Vulnerability Factors </a:t>
            </a:r>
          </a:p>
        </p:txBody>
      </p:sp>
      <p:sp>
        <p:nvSpPr>
          <p:cNvPr id="8" name="Content Placeholder 2"/>
          <p:cNvSpPr>
            <a:spLocks noGrp="1"/>
          </p:cNvSpPr>
          <p:nvPr>
            <p:ph sz="half" idx="1"/>
          </p:nvPr>
        </p:nvSpPr>
        <p:spPr>
          <a:xfrm>
            <a:off x="838200" y="1171852"/>
            <a:ext cx="10639926" cy="5282214"/>
          </a:xfrm>
        </p:spPr>
        <p:txBody>
          <a:bodyPr>
            <a:normAutofit/>
          </a:bodyPr>
          <a:lstStyle/>
          <a:p>
            <a:endParaRPr lang="en-GB" altLang="en-US" dirty="0" smtClean="0"/>
          </a:p>
          <a:p>
            <a:r>
              <a:rPr lang="en-GB" altLang="en-US" sz="2000" dirty="0" smtClean="0">
                <a:solidFill>
                  <a:schemeClr val="tx1"/>
                </a:solidFill>
              </a:rPr>
              <a:t>Positive result - New-born “Bloodspot” Screening Wales Programme: Congenital hypothyroidism, inherited metabolic disorders, sickle cell disorders, cystic fibrosis </a:t>
            </a:r>
          </a:p>
          <a:p>
            <a:r>
              <a:rPr lang="en-GB" altLang="en-US" sz="2000" dirty="0" smtClean="0">
                <a:solidFill>
                  <a:schemeClr val="tx1"/>
                </a:solidFill>
              </a:rPr>
              <a:t>Hearing impairment </a:t>
            </a:r>
          </a:p>
          <a:p>
            <a:r>
              <a:rPr lang="en-GB" altLang="en-US" sz="2000" dirty="0" smtClean="0">
                <a:solidFill>
                  <a:schemeClr val="tx1"/>
                </a:solidFill>
              </a:rPr>
              <a:t>Speech &amp; language</a:t>
            </a:r>
          </a:p>
          <a:p>
            <a:r>
              <a:rPr lang="en-GB" altLang="en-US" sz="2000" dirty="0" smtClean="0">
                <a:solidFill>
                  <a:schemeClr val="tx1"/>
                </a:solidFill>
              </a:rPr>
              <a:t>Neurodevelopment</a:t>
            </a:r>
          </a:p>
          <a:p>
            <a:r>
              <a:rPr lang="en-GB" altLang="en-US" sz="2000" dirty="0" smtClean="0">
                <a:solidFill>
                  <a:schemeClr val="tx1"/>
                </a:solidFill>
              </a:rPr>
              <a:t>Child weight</a:t>
            </a:r>
          </a:p>
          <a:p>
            <a:r>
              <a:rPr lang="en-GB" altLang="en-US" sz="2000" dirty="0" smtClean="0">
                <a:solidFill>
                  <a:schemeClr val="tx1"/>
                </a:solidFill>
              </a:rPr>
              <a:t>Dietetics </a:t>
            </a:r>
          </a:p>
          <a:p>
            <a:r>
              <a:rPr lang="en-GB" altLang="en-US" sz="2000" dirty="0" smtClean="0">
                <a:solidFill>
                  <a:schemeClr val="tx1"/>
                </a:solidFill>
              </a:rPr>
              <a:t>Immunisation uptake </a:t>
            </a:r>
          </a:p>
          <a:p>
            <a:r>
              <a:rPr lang="en-GB" altLang="en-US" sz="2000" dirty="0" smtClean="0">
                <a:solidFill>
                  <a:schemeClr val="tx1"/>
                </a:solidFill>
              </a:rPr>
              <a:t>Childhood injuries – Accident &amp; Emergency attendance</a:t>
            </a:r>
          </a:p>
          <a:p>
            <a:r>
              <a:rPr lang="en-GB" altLang="en-US" sz="2000" dirty="0" smtClean="0">
                <a:solidFill>
                  <a:schemeClr val="tx1"/>
                </a:solidFill>
              </a:rPr>
              <a:t>Community Adolescent Mental Health Service (CAMHS)</a:t>
            </a:r>
          </a:p>
          <a:p>
            <a:r>
              <a:rPr lang="en-GB" altLang="en-US" sz="2000" dirty="0" smtClean="0">
                <a:solidFill>
                  <a:schemeClr val="tx1"/>
                </a:solidFill>
              </a:rPr>
              <a:t>Oral health – dental extractions under sedation/general anaesthetic for tooth decay</a:t>
            </a:r>
          </a:p>
          <a:p>
            <a:endParaRPr lang="en-GB" altLang="en-US" dirty="0"/>
          </a:p>
          <a:p>
            <a:pPr marL="0" indent="0">
              <a:buNone/>
            </a:pPr>
            <a:endParaRPr lang="en-GB" altLang="en-US" dirty="0" smtClean="0"/>
          </a:p>
        </p:txBody>
      </p:sp>
      <p:sp>
        <p:nvSpPr>
          <p:cNvPr id="3" name="Rectangle 2"/>
          <p:cNvSpPr/>
          <p:nvPr/>
        </p:nvSpPr>
        <p:spPr>
          <a:xfrm>
            <a:off x="1498878" y="2356338"/>
            <a:ext cx="91589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6158163" y="2725670"/>
            <a:ext cx="1828959" cy="1688738"/>
          </a:xfrm>
          <a:prstGeom prst="rect">
            <a:avLst/>
          </a:prstGeom>
        </p:spPr>
      </p:pic>
      <p:pic>
        <p:nvPicPr>
          <p:cNvPr id="5" name="Picture 4"/>
          <p:cNvPicPr>
            <a:picLocks noChangeAspect="1"/>
          </p:cNvPicPr>
          <p:nvPr/>
        </p:nvPicPr>
        <p:blipFill>
          <a:blip r:embed="rId3"/>
          <a:stretch>
            <a:fillRect/>
          </a:stretch>
        </p:blipFill>
        <p:spPr>
          <a:xfrm>
            <a:off x="7609927" y="2725670"/>
            <a:ext cx="1828959" cy="1560711"/>
          </a:xfrm>
          <a:prstGeom prst="rect">
            <a:avLst/>
          </a:prstGeom>
        </p:spPr>
      </p:pic>
    </p:spTree>
    <p:extLst>
      <p:ext uri="{BB962C8B-B14F-4D97-AF65-F5344CB8AC3E}">
        <p14:creationId xmlns:p14="http://schemas.microsoft.com/office/powerpoint/2010/main" val="13918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6439"/>
          </a:xfrm>
        </p:spPr>
        <p:txBody>
          <a:bodyPr/>
          <a:lstStyle/>
          <a:p>
            <a:pPr algn="ctr"/>
            <a:r>
              <a:rPr lang="en-GB" b="1" dirty="0" smtClean="0">
                <a:solidFill>
                  <a:schemeClr val="tx1"/>
                </a:solidFill>
              </a:rPr>
              <a:t>Safeguarding Vulnerability Factors</a:t>
            </a:r>
            <a:endParaRPr lang="en-GB" b="1" dirty="0">
              <a:solidFill>
                <a:schemeClr val="tx1"/>
              </a:solidFill>
            </a:endParaRPr>
          </a:p>
        </p:txBody>
      </p:sp>
      <p:sp>
        <p:nvSpPr>
          <p:cNvPr id="3" name="Content Placeholder 2"/>
          <p:cNvSpPr>
            <a:spLocks noGrp="1"/>
          </p:cNvSpPr>
          <p:nvPr>
            <p:ph sz="half" idx="1"/>
          </p:nvPr>
        </p:nvSpPr>
        <p:spPr>
          <a:xfrm>
            <a:off x="677333" y="1482571"/>
            <a:ext cx="10259955" cy="4558790"/>
          </a:xfrm>
        </p:spPr>
        <p:txBody>
          <a:bodyPr/>
          <a:lstStyle/>
          <a:p>
            <a:r>
              <a:rPr lang="en-GB" sz="2800" dirty="0" smtClean="0">
                <a:solidFill>
                  <a:schemeClr val="tx1"/>
                </a:solidFill>
              </a:rPr>
              <a:t>Maternal – was/is a child looked </a:t>
            </a:r>
            <a:r>
              <a:rPr lang="en-GB" sz="2800" dirty="0">
                <a:solidFill>
                  <a:schemeClr val="tx1"/>
                </a:solidFill>
              </a:rPr>
              <a:t>after </a:t>
            </a:r>
            <a:endParaRPr lang="en-GB" sz="2800" dirty="0" smtClean="0">
              <a:solidFill>
                <a:schemeClr val="tx1"/>
              </a:solidFill>
            </a:endParaRPr>
          </a:p>
          <a:p>
            <a:r>
              <a:rPr lang="en-GB" sz="2800" dirty="0" smtClean="0">
                <a:solidFill>
                  <a:schemeClr val="tx1"/>
                </a:solidFill>
              </a:rPr>
              <a:t>Team around the Family/Resilience Service</a:t>
            </a:r>
          </a:p>
          <a:p>
            <a:r>
              <a:rPr lang="en-GB" sz="2800" dirty="0" smtClean="0">
                <a:solidFill>
                  <a:schemeClr val="tx1"/>
                </a:solidFill>
              </a:rPr>
              <a:t>Child in need of care and support</a:t>
            </a:r>
          </a:p>
          <a:p>
            <a:r>
              <a:rPr lang="en-GB" sz="2800" dirty="0" smtClean="0">
                <a:solidFill>
                  <a:schemeClr val="tx1"/>
                </a:solidFill>
              </a:rPr>
              <a:t>Child protection</a:t>
            </a:r>
          </a:p>
          <a:p>
            <a:r>
              <a:rPr lang="en-GB" sz="2800" dirty="0" smtClean="0">
                <a:solidFill>
                  <a:schemeClr val="tx1"/>
                </a:solidFill>
              </a:rPr>
              <a:t>Child in foster care</a:t>
            </a:r>
          </a:p>
          <a:p>
            <a:r>
              <a:rPr lang="en-GB" sz="2800" dirty="0" smtClean="0">
                <a:solidFill>
                  <a:schemeClr val="tx1"/>
                </a:solidFill>
              </a:rPr>
              <a:t>Female genital mutilation</a:t>
            </a:r>
          </a:p>
          <a:p>
            <a:r>
              <a:rPr lang="en-GB" sz="2800" dirty="0" smtClean="0">
                <a:solidFill>
                  <a:schemeClr val="tx1"/>
                </a:solidFill>
              </a:rPr>
              <a:t>Domestic Abuse - Multi-Agency Risk Assessment Conference (MARAC)</a:t>
            </a:r>
          </a:p>
          <a:p>
            <a:endParaRPr lang="en-GB" dirty="0"/>
          </a:p>
        </p:txBody>
      </p:sp>
      <p:pic>
        <p:nvPicPr>
          <p:cNvPr id="4" name="Picture 3"/>
          <p:cNvPicPr>
            <a:picLocks noChangeAspect="1"/>
          </p:cNvPicPr>
          <p:nvPr/>
        </p:nvPicPr>
        <p:blipFill>
          <a:blip r:embed="rId2"/>
          <a:stretch>
            <a:fillRect/>
          </a:stretch>
        </p:blipFill>
        <p:spPr>
          <a:xfrm>
            <a:off x="7314819" y="3074792"/>
            <a:ext cx="4248150" cy="1076325"/>
          </a:xfrm>
          <a:prstGeom prst="rect">
            <a:avLst/>
          </a:prstGeom>
        </p:spPr>
      </p:pic>
    </p:spTree>
    <p:extLst>
      <p:ext uri="{BB962C8B-B14F-4D97-AF65-F5344CB8AC3E}">
        <p14:creationId xmlns:p14="http://schemas.microsoft.com/office/powerpoint/2010/main" val="147727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2" y="994299"/>
            <a:ext cx="9658905" cy="1624614"/>
          </a:xfrm>
        </p:spPr>
        <p:txBody>
          <a:bodyPr>
            <a:normAutofit fontScale="90000"/>
          </a:bodyPr>
          <a:lstStyle/>
          <a:p>
            <a:pPr algn="ctr"/>
            <a:r>
              <a:rPr lang="en-GB" b="1" dirty="0" smtClean="0">
                <a:solidFill>
                  <a:schemeClr val="tx1"/>
                </a:solidFill>
              </a:rPr>
              <a:t>Education Vulnerability Profiling Factors</a:t>
            </a:r>
            <a:br>
              <a:rPr lang="en-GB" b="1" dirty="0" smtClean="0">
                <a:solidFill>
                  <a:schemeClr val="tx1"/>
                </a:solidFill>
              </a:rPr>
            </a:br>
            <a:r>
              <a:rPr lang="en-GB" b="1" dirty="0" smtClean="0">
                <a:solidFill>
                  <a:schemeClr val="tx1"/>
                </a:solidFill>
              </a:rPr>
              <a:t/>
            </a:r>
            <a:br>
              <a:rPr lang="en-GB" b="1" dirty="0" smtClean="0">
                <a:solidFill>
                  <a:schemeClr val="tx1"/>
                </a:solidFill>
              </a:rPr>
            </a:b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77335" y="1837679"/>
                <a:ext cx="10011380" cy="3550170"/>
              </a:xfrm>
            </p:spPr>
            <p:txBody>
              <a:bodyPr>
                <a:normAutofit fontScale="77500" lnSpcReduction="20000"/>
              </a:bodyPr>
              <a:lstStyle/>
              <a:p>
                <a:r>
                  <a:rPr lang="en-GB" sz="3300" b="1" dirty="0" smtClean="0">
                    <a:solidFill>
                      <a:schemeClr val="tx1"/>
                    </a:solidFill>
                  </a:rPr>
                  <a:t>Educational Profiling (Children not in/seeking education, employment or training) available in RCT pilot area for mothers up to </a:t>
                </a:r>
                <a14:m>
                  <m:oMath xmlns:m="http://schemas.openxmlformats.org/officeDocument/2006/math">
                    <m:r>
                      <a:rPr lang="en-GB" sz="3300" b="1" i="0" smtClean="0">
                        <a:solidFill>
                          <a:schemeClr val="tx1"/>
                        </a:solidFill>
                        <a:latin typeface="Cambria Math" panose="02040503050406030204" pitchFamily="18" charset="0"/>
                        <a:ea typeface="Cambria Math" panose="02040503050406030204" pitchFamily="18" charset="0"/>
                      </a:rPr>
                      <m:t>𝟐𝟓</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𝐲𝐞𝐚𝐫𝐬</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𝐨𝐟</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𝐚𝐠𝐞</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𝐚𝐭</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𝐞𝐧𝐝</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𝐨𝐟</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𝟐𝟎𝟏𝟗</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𝐚𝐜𝐜𝐚𝐝𝐞𝐦𝐢𝐜</m:t>
                    </m:r>
                    <m:r>
                      <a:rPr lang="en-GB" sz="3300" b="1" i="0" smtClean="0">
                        <a:solidFill>
                          <a:schemeClr val="tx1"/>
                        </a:solidFill>
                        <a:latin typeface="Cambria Math" panose="02040503050406030204" pitchFamily="18" charset="0"/>
                        <a:ea typeface="Cambria Math" panose="02040503050406030204" pitchFamily="18" charset="0"/>
                      </a:rPr>
                      <m:t> </m:t>
                    </m:r>
                    <m:r>
                      <a:rPr lang="en-GB" sz="3300" b="1" i="0" smtClean="0">
                        <a:solidFill>
                          <a:schemeClr val="tx1"/>
                        </a:solidFill>
                        <a:latin typeface="Cambria Math" panose="02040503050406030204" pitchFamily="18" charset="0"/>
                        <a:ea typeface="Cambria Math" panose="02040503050406030204" pitchFamily="18" charset="0"/>
                      </a:rPr>
                      <m:t>𝐲𝐞𝐚𝐫</m:t>
                    </m:r>
                  </m:oMath>
                </a14:m>
                <a:endParaRPr lang="en-GB" sz="3300" b="1" dirty="0" smtClean="0">
                  <a:solidFill>
                    <a:schemeClr val="tx1"/>
                  </a:solidFill>
                  <a:ea typeface="Cambria Math" panose="02040503050406030204" pitchFamily="18" charset="0"/>
                </a:endParaRPr>
              </a:p>
              <a:p>
                <a:endParaRPr lang="en-GB" sz="3300" dirty="0">
                  <a:solidFill>
                    <a:schemeClr val="tx1"/>
                  </a:solidFill>
                </a:endParaRPr>
              </a:p>
              <a:p>
                <a:pPr marL="342900" indent="-342900">
                  <a:buFont typeface="Wingdings" panose="05000000000000000000" pitchFamily="2" charset="2"/>
                  <a:buChar char="Ø"/>
                </a:pPr>
                <a:r>
                  <a:rPr lang="en-GB" sz="2800" dirty="0" smtClean="0">
                    <a:solidFill>
                      <a:schemeClr val="tx1"/>
                    </a:solidFill>
                  </a:rPr>
                  <a:t>Attendance</a:t>
                </a:r>
              </a:p>
              <a:p>
                <a:pPr marL="342900" indent="-342900">
                  <a:buFont typeface="Wingdings" panose="05000000000000000000" pitchFamily="2" charset="2"/>
                  <a:buChar char="Ø"/>
                </a:pPr>
                <a:r>
                  <a:rPr lang="en-GB" sz="2800" dirty="0" smtClean="0">
                    <a:solidFill>
                      <a:schemeClr val="tx1"/>
                    </a:solidFill>
                  </a:rPr>
                  <a:t>Exclusion</a:t>
                </a:r>
              </a:p>
              <a:p>
                <a:pPr marL="342900" indent="-342900">
                  <a:buFont typeface="Wingdings" panose="05000000000000000000" pitchFamily="2" charset="2"/>
                  <a:buChar char="Ø"/>
                </a:pPr>
                <a:r>
                  <a:rPr lang="en-GB" sz="2800" dirty="0" smtClean="0">
                    <a:solidFill>
                      <a:schemeClr val="tx1"/>
                    </a:solidFill>
                  </a:rPr>
                  <a:t>Youth Offending service/Involvement</a:t>
                </a:r>
              </a:p>
              <a:p>
                <a:pPr marL="342900" indent="-342900">
                  <a:buFont typeface="Wingdings" panose="05000000000000000000" pitchFamily="2" charset="2"/>
                  <a:buChar char="Ø"/>
                </a:pPr>
                <a:r>
                  <a:rPr lang="en-GB" sz="2800" dirty="0" smtClean="0">
                    <a:solidFill>
                      <a:schemeClr val="tx1"/>
                    </a:solidFill>
                  </a:rPr>
                  <a:t>Anti-social Behaviour</a:t>
                </a:r>
              </a:p>
              <a:p>
                <a:pPr marL="342900" indent="-342900">
                  <a:buFont typeface="Wingdings" panose="05000000000000000000" pitchFamily="2" charset="2"/>
                  <a:buChar char="Ø"/>
                </a:pPr>
                <a:r>
                  <a:rPr lang="en-GB" sz="2800" dirty="0" smtClean="0">
                    <a:solidFill>
                      <a:schemeClr val="tx1"/>
                    </a:solidFill>
                  </a:rPr>
                  <a:t>Education other than at school</a:t>
                </a:r>
                <a:endParaRPr lang="en-GB" sz="2800" dirty="0">
                  <a:solidFill>
                    <a:schemeClr val="tx1"/>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77335" y="1837679"/>
                <a:ext cx="10011380" cy="3550170"/>
              </a:xfrm>
              <a:blipFill>
                <a:blip r:embed="rId2"/>
                <a:stretch>
                  <a:fillRect l="-1096" t="-3774" b="-858"/>
                </a:stretch>
              </a:blipFill>
            </p:spPr>
            <p:txBody>
              <a:bodyPr/>
              <a:lstStyle/>
              <a:p>
                <a:r>
                  <a:rPr lang="en-GB">
                    <a:noFill/>
                  </a:rPr>
                  <a:t> </a:t>
                </a:r>
              </a:p>
            </p:txBody>
          </p:sp>
        </mc:Fallback>
      </mc:AlternateContent>
      <p:pic>
        <p:nvPicPr>
          <p:cNvPr id="5" name="Picture 4"/>
          <p:cNvPicPr>
            <a:picLocks noChangeAspect="1"/>
          </p:cNvPicPr>
          <p:nvPr/>
        </p:nvPicPr>
        <p:blipFill>
          <a:blip r:embed="rId3"/>
          <a:stretch>
            <a:fillRect/>
          </a:stretch>
        </p:blipFill>
        <p:spPr>
          <a:xfrm>
            <a:off x="7088317" y="3263774"/>
            <a:ext cx="2152650" cy="2124075"/>
          </a:xfrm>
          <a:prstGeom prst="rect">
            <a:avLst/>
          </a:prstGeom>
        </p:spPr>
      </p:pic>
    </p:spTree>
    <p:extLst>
      <p:ext uri="{BB962C8B-B14F-4D97-AF65-F5344CB8AC3E}">
        <p14:creationId xmlns:p14="http://schemas.microsoft.com/office/powerpoint/2010/main" val="107202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9395"/>
            <a:ext cx="10357609" cy="1961964"/>
          </a:xfrm>
        </p:spPr>
        <p:txBody>
          <a:bodyPr>
            <a:normAutofit fontScale="90000"/>
          </a:bodyPr>
          <a:lstStyle/>
          <a:p>
            <a:pPr algn="ctr"/>
            <a:r>
              <a:rPr lang="en-GB" b="1" dirty="0">
                <a:solidFill>
                  <a:schemeClr val="tx1"/>
                </a:solidFill>
              </a:rPr>
              <a:t>5.	Development of an Information Sharing Protocol with partner organisations</a:t>
            </a:r>
            <a:r>
              <a:rPr lang="en-GB" dirty="0"/>
              <a:t/>
            </a:r>
            <a:br>
              <a:rPr lang="en-GB" dirty="0"/>
            </a:br>
            <a:endParaRPr lang="en-GB" dirty="0"/>
          </a:p>
        </p:txBody>
      </p:sp>
      <p:sp>
        <p:nvSpPr>
          <p:cNvPr id="3" name="Text Placeholder 2"/>
          <p:cNvSpPr>
            <a:spLocks noGrp="1"/>
          </p:cNvSpPr>
          <p:nvPr>
            <p:ph type="body" idx="1"/>
          </p:nvPr>
        </p:nvSpPr>
        <p:spPr>
          <a:xfrm>
            <a:off x="677334" y="2130641"/>
            <a:ext cx="10517407" cy="4332303"/>
          </a:xfrm>
        </p:spPr>
        <p:txBody>
          <a:bodyPr>
            <a:noAutofit/>
          </a:bodyPr>
          <a:lstStyle/>
          <a:p>
            <a:pPr marL="342900" indent="-342900">
              <a:buFont typeface="Wingdings" panose="05000000000000000000" pitchFamily="2" charset="2"/>
              <a:buChar char="Ø"/>
            </a:pPr>
            <a:endParaRPr lang="en-GB" sz="2400" dirty="0" smtClean="0">
              <a:solidFill>
                <a:schemeClr val="tx1"/>
              </a:solidFill>
            </a:endParaRPr>
          </a:p>
          <a:p>
            <a:pPr marL="342900" indent="-342900">
              <a:buFont typeface="Wingdings" panose="05000000000000000000" pitchFamily="2" charset="2"/>
              <a:buChar char="Ø"/>
            </a:pPr>
            <a:endParaRPr lang="en-GB" sz="2400" dirty="0" smtClean="0">
              <a:solidFill>
                <a:schemeClr val="tx1"/>
              </a:solidFill>
            </a:endParaRPr>
          </a:p>
          <a:p>
            <a:endParaRPr lang="en-GB" sz="2400" dirty="0">
              <a:solidFill>
                <a:schemeClr val="tx1"/>
              </a:solidFill>
            </a:endParaRPr>
          </a:p>
          <a:p>
            <a:pPr marL="342900" indent="-342900">
              <a:buFont typeface="Wingdings" panose="05000000000000000000" pitchFamily="2" charset="2"/>
              <a:buChar char="Ø"/>
            </a:pPr>
            <a:r>
              <a:rPr lang="en-GB" sz="2400" dirty="0" smtClean="0">
                <a:solidFill>
                  <a:schemeClr val="tx1"/>
                </a:solidFill>
              </a:rPr>
              <a:t>Early </a:t>
            </a:r>
            <a:r>
              <a:rPr lang="en-GB" sz="2400" dirty="0">
                <a:solidFill>
                  <a:schemeClr val="tx1"/>
                </a:solidFill>
              </a:rPr>
              <a:t>engagement and partnership working with Data Governance leads for key organisations to </a:t>
            </a:r>
            <a:r>
              <a:rPr lang="en-GB" sz="2400" dirty="0" smtClean="0">
                <a:solidFill>
                  <a:schemeClr val="tx1"/>
                </a:solidFill>
              </a:rPr>
              <a:t>facilitate </a:t>
            </a:r>
            <a:r>
              <a:rPr lang="en-GB" sz="2400" dirty="0">
                <a:solidFill>
                  <a:schemeClr val="tx1"/>
                </a:solidFill>
              </a:rPr>
              <a:t>development of an Information Sharing Protocol. </a:t>
            </a:r>
            <a:endParaRPr lang="en-GB" sz="2400" dirty="0" smtClean="0">
              <a:solidFill>
                <a:schemeClr val="tx1"/>
              </a:solidFill>
            </a:endParaRPr>
          </a:p>
          <a:p>
            <a:pPr marL="342900" indent="-342900">
              <a:buFont typeface="Wingdings" panose="05000000000000000000" pitchFamily="2" charset="2"/>
              <a:buChar char="Ø"/>
            </a:pPr>
            <a:r>
              <a:rPr lang="en-GB" sz="2400" dirty="0">
                <a:solidFill>
                  <a:schemeClr val="tx1"/>
                </a:solidFill>
              </a:rPr>
              <a:t>Information Sharing </a:t>
            </a:r>
            <a:r>
              <a:rPr lang="en-GB" sz="2400" dirty="0" smtClean="0">
                <a:solidFill>
                  <a:schemeClr val="tx1"/>
                </a:solidFill>
              </a:rPr>
              <a:t>Protocol in development</a:t>
            </a:r>
            <a:endParaRPr lang="en-GB" sz="2400" dirty="0">
              <a:solidFill>
                <a:schemeClr val="tx1"/>
              </a:solidFill>
            </a:endParaRPr>
          </a:p>
        </p:txBody>
      </p:sp>
      <p:pic>
        <p:nvPicPr>
          <p:cNvPr id="4" name="Picture 3"/>
          <p:cNvPicPr>
            <a:picLocks noChangeAspect="1"/>
          </p:cNvPicPr>
          <p:nvPr/>
        </p:nvPicPr>
        <p:blipFill>
          <a:blip r:embed="rId2"/>
          <a:stretch>
            <a:fillRect/>
          </a:stretch>
        </p:blipFill>
        <p:spPr>
          <a:xfrm>
            <a:off x="3395112" y="2130641"/>
            <a:ext cx="4194412" cy="1005927"/>
          </a:xfrm>
          <a:prstGeom prst="rect">
            <a:avLst/>
          </a:prstGeom>
        </p:spPr>
      </p:pic>
    </p:spTree>
    <p:extLst>
      <p:ext uri="{BB962C8B-B14F-4D97-AF65-F5344CB8AC3E}">
        <p14:creationId xmlns:p14="http://schemas.microsoft.com/office/powerpoint/2010/main" val="6069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79395"/>
            <a:ext cx="10109034" cy="1926454"/>
          </a:xfrm>
        </p:spPr>
        <p:txBody>
          <a:bodyPr>
            <a:normAutofit/>
          </a:bodyPr>
          <a:lstStyle/>
          <a:p>
            <a:pPr algn="ctr"/>
            <a:r>
              <a:rPr lang="en-GB" b="1" dirty="0">
                <a:solidFill>
                  <a:schemeClr val="tx1"/>
                </a:solidFill>
              </a:rPr>
              <a:t>6.	Draft Vulnerability Profiling model developed and piloted in RCT</a:t>
            </a:r>
            <a:r>
              <a:rPr lang="en-GB" dirty="0"/>
              <a:t/>
            </a:r>
            <a:br>
              <a:rPr lang="en-GB" dirty="0"/>
            </a:br>
            <a:endParaRPr lang="en-GB" dirty="0"/>
          </a:p>
        </p:txBody>
      </p:sp>
      <p:sp>
        <p:nvSpPr>
          <p:cNvPr id="3" name="Text Placeholder 2"/>
          <p:cNvSpPr>
            <a:spLocks noGrp="1"/>
          </p:cNvSpPr>
          <p:nvPr>
            <p:ph type="body" idx="1"/>
          </p:nvPr>
        </p:nvSpPr>
        <p:spPr>
          <a:xfrm>
            <a:off x="677334" y="1888761"/>
            <a:ext cx="10775151" cy="4969239"/>
          </a:xfrm>
        </p:spPr>
        <p:txBody>
          <a:bodyPr>
            <a:normAutofit/>
          </a:bodyPr>
          <a:lstStyle/>
          <a:p>
            <a:pPr marL="342900" indent="-342900">
              <a:buFont typeface="Wingdings" panose="05000000000000000000" pitchFamily="2" charset="2"/>
              <a:buChar char="Ø"/>
            </a:pPr>
            <a:r>
              <a:rPr lang="en-GB" dirty="0" smtClean="0">
                <a:solidFill>
                  <a:schemeClr val="tx1"/>
                </a:solidFill>
              </a:rPr>
              <a:t>Engagement </a:t>
            </a:r>
            <a:r>
              <a:rPr lang="en-GB" dirty="0">
                <a:solidFill>
                  <a:schemeClr val="tx1"/>
                </a:solidFill>
              </a:rPr>
              <a:t>with all key partners at local and national levels to improve communication and working relationships between key stakeholders, ensuring they are fully aware of the Early Years Vulnerability Profiling work and gain their buy in to supporting the development of the model</a:t>
            </a:r>
            <a:r>
              <a:rPr lang="en-GB" dirty="0" smtClean="0">
                <a:solidFill>
                  <a:schemeClr val="tx1"/>
                </a:solidFill>
              </a:rPr>
              <a:t>.</a:t>
            </a:r>
          </a:p>
          <a:p>
            <a:pPr marL="342900" indent="-342900">
              <a:buFont typeface="Wingdings" panose="05000000000000000000" pitchFamily="2" charset="2"/>
              <a:buChar char="Ø"/>
            </a:pPr>
            <a:r>
              <a:rPr lang="en-GB" dirty="0" smtClean="0">
                <a:solidFill>
                  <a:schemeClr val="tx1"/>
                </a:solidFill>
              </a:rPr>
              <a:t>Evidence mapping completed</a:t>
            </a:r>
          </a:p>
          <a:p>
            <a:pPr marL="342900" indent="-342900">
              <a:buFont typeface="Wingdings" panose="05000000000000000000" pitchFamily="2" charset="2"/>
              <a:buChar char="Ø"/>
            </a:pPr>
            <a:r>
              <a:rPr lang="en-GB" dirty="0" smtClean="0">
                <a:solidFill>
                  <a:schemeClr val="tx1"/>
                </a:solidFill>
              </a:rPr>
              <a:t>Agency documentation mapping exercise completed</a:t>
            </a:r>
            <a:endParaRPr lang="en-GB" dirty="0">
              <a:solidFill>
                <a:schemeClr val="tx1"/>
              </a:solidFill>
            </a:endParaRPr>
          </a:p>
          <a:p>
            <a:pPr marL="342900" indent="-342900">
              <a:buFont typeface="Wingdings" panose="05000000000000000000" pitchFamily="2" charset="2"/>
              <a:buChar char="Ø"/>
            </a:pPr>
            <a:r>
              <a:rPr lang="en-GB" dirty="0" smtClean="0">
                <a:solidFill>
                  <a:schemeClr val="tx1"/>
                </a:solidFill>
              </a:rPr>
              <a:t>List of Early Years Vulnerability risk factors/characteristics developed</a:t>
            </a:r>
          </a:p>
          <a:p>
            <a:pPr marL="342900" indent="-342900">
              <a:buFont typeface="Wingdings" panose="05000000000000000000" pitchFamily="2" charset="2"/>
              <a:buChar char="Ø"/>
            </a:pPr>
            <a:r>
              <a:rPr lang="en-GB" dirty="0" smtClean="0">
                <a:solidFill>
                  <a:schemeClr val="tx1"/>
                </a:solidFill>
              </a:rPr>
              <a:t>Data systems scoped and data availability, assurance and gaps identified</a:t>
            </a:r>
          </a:p>
          <a:p>
            <a:pPr marL="342900" indent="-342900">
              <a:buFont typeface="Wingdings" panose="05000000000000000000" pitchFamily="2" charset="2"/>
              <a:buChar char="Ø"/>
            </a:pPr>
            <a:r>
              <a:rPr lang="en-GB" dirty="0">
                <a:solidFill>
                  <a:schemeClr val="tx1"/>
                </a:solidFill>
              </a:rPr>
              <a:t>NHS number unique </a:t>
            </a:r>
            <a:r>
              <a:rPr lang="en-GB" dirty="0" smtClean="0">
                <a:solidFill>
                  <a:schemeClr val="tx1"/>
                </a:solidFill>
              </a:rPr>
              <a:t>identifier (allocated </a:t>
            </a:r>
            <a:r>
              <a:rPr lang="en-GB" dirty="0">
                <a:solidFill>
                  <a:schemeClr val="tx1"/>
                </a:solidFill>
              </a:rPr>
              <a:t>at </a:t>
            </a:r>
            <a:r>
              <a:rPr lang="en-GB" dirty="0" smtClean="0">
                <a:solidFill>
                  <a:schemeClr val="tx1"/>
                </a:solidFill>
              </a:rPr>
              <a:t>birth) to facilitate data linkage</a:t>
            </a:r>
          </a:p>
          <a:p>
            <a:pPr marL="342900" indent="-342900">
              <a:buFont typeface="Wingdings" panose="05000000000000000000" pitchFamily="2" charset="2"/>
              <a:buChar char="Ø"/>
            </a:pPr>
            <a:r>
              <a:rPr lang="en-GB" dirty="0" smtClean="0">
                <a:solidFill>
                  <a:schemeClr val="tx1"/>
                </a:solidFill>
              </a:rPr>
              <a:t>Recommendation report to highlight additional questions/data fields to improve quality assurance and future data availability</a:t>
            </a:r>
          </a:p>
          <a:p>
            <a:pPr marL="342900" indent="-342900">
              <a:buFont typeface="Wingdings" panose="05000000000000000000" pitchFamily="2" charset="2"/>
              <a:buChar char="Ø"/>
            </a:pPr>
            <a:endParaRPr lang="en-GB" b="1" dirty="0">
              <a:solidFill>
                <a:schemeClr val="tx1"/>
              </a:solidFill>
            </a:endParaRPr>
          </a:p>
        </p:txBody>
      </p:sp>
    </p:spTree>
    <p:extLst>
      <p:ext uri="{BB962C8B-B14F-4D97-AF65-F5344CB8AC3E}">
        <p14:creationId xmlns:p14="http://schemas.microsoft.com/office/powerpoint/2010/main" val="193855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
            <a:ext cx="7766936" cy="959369"/>
          </a:xfrm>
        </p:spPr>
        <p:txBody>
          <a:bodyPr/>
          <a:lstStyle/>
          <a:p>
            <a:pPr algn="ctr"/>
            <a:r>
              <a:rPr lang="en-GB" b="1" dirty="0" smtClean="0">
                <a:solidFill>
                  <a:schemeClr val="tx1"/>
                </a:solidFill>
              </a:rPr>
              <a:t>Pilot</a:t>
            </a:r>
            <a:endParaRPr lang="en-GB" b="1" dirty="0">
              <a:solidFill>
                <a:schemeClr val="tx1"/>
              </a:solidFill>
            </a:endParaRPr>
          </a:p>
        </p:txBody>
      </p:sp>
      <p:sp>
        <p:nvSpPr>
          <p:cNvPr id="4" name="Rectangle 3"/>
          <p:cNvSpPr/>
          <p:nvPr/>
        </p:nvSpPr>
        <p:spPr>
          <a:xfrm>
            <a:off x="914399" y="1184782"/>
            <a:ext cx="9818559" cy="5632311"/>
          </a:xfrm>
          <a:prstGeom prst="rect">
            <a:avLst/>
          </a:prstGeom>
        </p:spPr>
        <p:txBody>
          <a:bodyPr wrap="square">
            <a:spAutoFit/>
          </a:bodyPr>
          <a:lstStyle/>
          <a:p>
            <a:r>
              <a:rPr lang="en-GB" sz="2400" dirty="0" smtClean="0"/>
              <a:t>Last </a:t>
            </a:r>
            <a:r>
              <a:rPr lang="en-GB" sz="2400" dirty="0"/>
              <a:t>4 financial years</a:t>
            </a:r>
          </a:p>
          <a:p>
            <a:r>
              <a:rPr lang="en-GB" sz="2400" dirty="0"/>
              <a:t>2015/16, 2016/17, 2017/18, </a:t>
            </a:r>
            <a:r>
              <a:rPr lang="en-GB" sz="2400" dirty="0" smtClean="0"/>
              <a:t>2018/19</a:t>
            </a:r>
          </a:p>
          <a:p>
            <a:endParaRPr lang="en-GB" sz="2400" dirty="0"/>
          </a:p>
          <a:p>
            <a:r>
              <a:rPr lang="en-GB" sz="2400" dirty="0"/>
              <a:t>Rhondda Cynon Taf CBC births </a:t>
            </a:r>
            <a:r>
              <a:rPr lang="en-GB" sz="2400" dirty="0" smtClean="0"/>
              <a:t>only</a:t>
            </a:r>
          </a:p>
          <a:p>
            <a:endParaRPr lang="en-GB" sz="2400" dirty="0"/>
          </a:p>
          <a:p>
            <a:r>
              <a:rPr lang="en-GB" sz="2400" dirty="0"/>
              <a:t>Includes: </a:t>
            </a:r>
            <a:r>
              <a:rPr lang="en-GB" sz="2400" dirty="0" smtClean="0"/>
              <a:t>13,521 live </a:t>
            </a:r>
            <a:r>
              <a:rPr lang="en-GB" sz="2400" dirty="0"/>
              <a:t>births, 2284  mothers with potential to have an educational </a:t>
            </a:r>
            <a:r>
              <a:rPr lang="en-GB" sz="2400" dirty="0" smtClean="0"/>
              <a:t>profile</a:t>
            </a:r>
          </a:p>
          <a:p>
            <a:endParaRPr lang="en-GB" sz="2400" dirty="0"/>
          </a:p>
          <a:p>
            <a:r>
              <a:rPr lang="en-GB" sz="2400" dirty="0" smtClean="0"/>
              <a:t>Data Analysis</a:t>
            </a:r>
          </a:p>
          <a:p>
            <a:endParaRPr lang="en-GB" sz="2400" dirty="0"/>
          </a:p>
          <a:p>
            <a:r>
              <a:rPr lang="en-GB" sz="2400" dirty="0"/>
              <a:t>Weighting of the risk factors to be completed following initial </a:t>
            </a:r>
            <a:r>
              <a:rPr lang="en-GB" sz="2400" dirty="0" smtClean="0"/>
              <a:t>analysis</a:t>
            </a:r>
          </a:p>
          <a:p>
            <a:endParaRPr lang="en-GB" sz="2400" dirty="0"/>
          </a:p>
          <a:p>
            <a:r>
              <a:rPr lang="en-GB" sz="2400" dirty="0"/>
              <a:t>After initial individual analysis of vulnerability comparison will be made against current </a:t>
            </a:r>
            <a:r>
              <a:rPr lang="en-GB" sz="2400" dirty="0" smtClean="0"/>
              <a:t>geographical based </a:t>
            </a:r>
            <a:r>
              <a:rPr lang="en-GB" sz="2400" dirty="0"/>
              <a:t>eligibility criteria for Flying Start services </a:t>
            </a:r>
          </a:p>
        </p:txBody>
      </p:sp>
    </p:spTree>
    <p:extLst>
      <p:ext uri="{BB962C8B-B14F-4D97-AF65-F5344CB8AC3E}">
        <p14:creationId xmlns:p14="http://schemas.microsoft.com/office/powerpoint/2010/main" val="58601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17251"/>
            <a:ext cx="8596668" cy="1127464"/>
          </a:xfrm>
        </p:spPr>
        <p:txBody>
          <a:bodyPr>
            <a:normAutofit fontScale="90000"/>
          </a:bodyPr>
          <a:lstStyle/>
          <a:p>
            <a:pPr algn="ctr"/>
            <a:r>
              <a:rPr lang="en-GB" dirty="0" smtClean="0">
                <a:solidFill>
                  <a:schemeClr val="tx1"/>
                </a:solidFill>
              </a:rPr>
              <a:t>AIM</a:t>
            </a:r>
            <a:r>
              <a:rPr lang="en-GB" dirty="0"/>
              <a:t/>
            </a:r>
            <a:br>
              <a:rPr lang="en-GB" dirty="0"/>
            </a:br>
            <a:endParaRPr lang="en-GB" dirty="0"/>
          </a:p>
        </p:txBody>
      </p:sp>
      <p:sp>
        <p:nvSpPr>
          <p:cNvPr id="3" name="Text Placeholder 2"/>
          <p:cNvSpPr>
            <a:spLocks noGrp="1"/>
          </p:cNvSpPr>
          <p:nvPr>
            <p:ph type="body" idx="1"/>
          </p:nvPr>
        </p:nvSpPr>
        <p:spPr>
          <a:xfrm>
            <a:off x="677334" y="1544715"/>
            <a:ext cx="10473019" cy="5185868"/>
          </a:xfrm>
        </p:spPr>
        <p:txBody>
          <a:bodyPr>
            <a:normAutofit/>
          </a:bodyPr>
          <a:lstStyle/>
          <a:p>
            <a:r>
              <a:rPr lang="en-GB" sz="2400" dirty="0" smtClean="0">
                <a:solidFill>
                  <a:schemeClr val="tx1"/>
                </a:solidFill>
              </a:rPr>
              <a:t>To </a:t>
            </a:r>
            <a:r>
              <a:rPr lang="en-GB" sz="2400" dirty="0">
                <a:solidFill>
                  <a:schemeClr val="tx1"/>
                </a:solidFill>
              </a:rPr>
              <a:t>realise the Cwm Taf Public Service Board agreement (July 2018) to develop an Early Years Vulnerability Profiling Model 0-7 years (Preconception, Pregnancy, Birth and Early Years) that identifies the level of need amongst individuals, families, communities alongside the investigation and removal of potential barriers to sharing information</a:t>
            </a:r>
            <a:r>
              <a:rPr lang="en-GB" sz="2400" dirty="0" smtClean="0">
                <a:solidFill>
                  <a:schemeClr val="tx1"/>
                </a:solidFill>
              </a:rPr>
              <a:t>.</a:t>
            </a:r>
          </a:p>
          <a:p>
            <a:endParaRPr lang="en-GB" sz="2400" dirty="0">
              <a:solidFill>
                <a:schemeClr val="tx1"/>
              </a:solidFill>
            </a:endParaRPr>
          </a:p>
          <a:p>
            <a:r>
              <a:rPr lang="en-GB" sz="2400" dirty="0">
                <a:solidFill>
                  <a:schemeClr val="tx1"/>
                </a:solidFill>
              </a:rPr>
              <a:t>The Early Years Vulnerability Profiling Model will be piloted in Rhondda Cynon Taf County Borough Council boundaries, as an alternative to geographically based eligibility criteria for Flying Start services, which will support the creation of an enhanced needs based targeting methodology.</a:t>
            </a:r>
          </a:p>
          <a:p>
            <a:endParaRPr lang="en-GB" dirty="0">
              <a:solidFill>
                <a:schemeClr val="tx1"/>
              </a:solidFill>
            </a:endParaRPr>
          </a:p>
        </p:txBody>
      </p:sp>
    </p:spTree>
    <p:extLst>
      <p:ext uri="{BB962C8B-B14F-4D97-AF65-F5344CB8AC3E}">
        <p14:creationId xmlns:p14="http://schemas.microsoft.com/office/powerpoint/2010/main" val="337333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59764"/>
            <a:ext cx="8596668" cy="1169233"/>
          </a:xfrm>
        </p:spPr>
        <p:txBody>
          <a:bodyPr/>
          <a:lstStyle/>
          <a:p>
            <a:pPr algn="ctr"/>
            <a:r>
              <a:rPr lang="en-GB" b="1" dirty="0" smtClean="0">
                <a:solidFill>
                  <a:schemeClr val="tx1"/>
                </a:solidFill>
              </a:rPr>
              <a:t>Next</a:t>
            </a:r>
            <a:r>
              <a:rPr lang="en-GB" dirty="0" smtClean="0"/>
              <a:t> </a:t>
            </a:r>
            <a:r>
              <a:rPr lang="en-GB" b="1" dirty="0" smtClean="0">
                <a:solidFill>
                  <a:schemeClr val="tx1"/>
                </a:solidFill>
              </a:rPr>
              <a:t>Stages</a:t>
            </a:r>
            <a:endParaRPr lang="en-GB" b="1" dirty="0">
              <a:solidFill>
                <a:schemeClr val="tx1"/>
              </a:solidFill>
            </a:endParaRPr>
          </a:p>
        </p:txBody>
      </p:sp>
      <p:sp>
        <p:nvSpPr>
          <p:cNvPr id="3" name="Text Placeholder 2"/>
          <p:cNvSpPr>
            <a:spLocks noGrp="1"/>
          </p:cNvSpPr>
          <p:nvPr>
            <p:ph type="body" idx="1"/>
          </p:nvPr>
        </p:nvSpPr>
        <p:spPr>
          <a:xfrm>
            <a:off x="677334" y="2428407"/>
            <a:ext cx="10100593" cy="3852472"/>
          </a:xfrm>
        </p:spPr>
        <p:txBody>
          <a:bodyPr>
            <a:normAutofit/>
          </a:bodyPr>
          <a:lstStyle/>
          <a:p>
            <a:r>
              <a:rPr lang="en-GB" sz="2400" dirty="0" smtClean="0">
                <a:solidFill>
                  <a:schemeClr val="tx1"/>
                </a:solidFill>
              </a:rPr>
              <a:t>7. Pilot </a:t>
            </a:r>
            <a:r>
              <a:rPr lang="en-GB" sz="2400" dirty="0">
                <a:solidFill>
                  <a:schemeClr val="tx1"/>
                </a:solidFill>
              </a:rPr>
              <a:t>information </a:t>
            </a:r>
            <a:r>
              <a:rPr lang="en-GB" sz="2400" dirty="0" smtClean="0">
                <a:solidFill>
                  <a:schemeClr val="tx1"/>
                </a:solidFill>
              </a:rPr>
              <a:t>to be reviewed</a:t>
            </a:r>
            <a:r>
              <a:rPr lang="en-GB" sz="2400" dirty="0">
                <a:solidFill>
                  <a:schemeClr val="tx1"/>
                </a:solidFill>
              </a:rPr>
              <a:t>, model amended as required and present to </a:t>
            </a:r>
            <a:r>
              <a:rPr lang="en-GB" sz="2400" dirty="0" smtClean="0">
                <a:solidFill>
                  <a:schemeClr val="tx1"/>
                </a:solidFill>
              </a:rPr>
              <a:t>Public Service </a:t>
            </a:r>
            <a:r>
              <a:rPr lang="en-GB" sz="2400" dirty="0">
                <a:solidFill>
                  <a:schemeClr val="tx1"/>
                </a:solidFill>
              </a:rPr>
              <a:t>Board / Strategic Planning Board / Welsh </a:t>
            </a:r>
            <a:r>
              <a:rPr lang="en-GB" sz="2400" dirty="0" smtClean="0">
                <a:solidFill>
                  <a:schemeClr val="tx1"/>
                </a:solidFill>
              </a:rPr>
              <a:t>Government</a:t>
            </a:r>
          </a:p>
          <a:p>
            <a:endParaRPr lang="en-GB" sz="2400" dirty="0">
              <a:solidFill>
                <a:schemeClr val="tx1"/>
              </a:solidFill>
            </a:endParaRPr>
          </a:p>
          <a:p>
            <a:r>
              <a:rPr lang="en-GB" sz="2400" dirty="0" smtClean="0">
                <a:solidFill>
                  <a:schemeClr val="tx1"/>
                </a:solidFill>
              </a:rPr>
              <a:t>8.Plan to be agreed for </a:t>
            </a:r>
            <a:r>
              <a:rPr lang="en-GB" sz="2400" dirty="0">
                <a:solidFill>
                  <a:schemeClr val="tx1"/>
                </a:solidFill>
              </a:rPr>
              <a:t>implementation of Early Years Vulnerability Profiling model across </a:t>
            </a:r>
            <a:r>
              <a:rPr lang="en-GB" sz="2400" dirty="0" smtClean="0">
                <a:solidFill>
                  <a:schemeClr val="tx1"/>
                </a:solidFill>
              </a:rPr>
              <a:t>Rhondda Cynon </a:t>
            </a:r>
            <a:r>
              <a:rPr lang="en-GB" sz="2400" dirty="0">
                <a:solidFill>
                  <a:schemeClr val="tx1"/>
                </a:solidFill>
              </a:rPr>
              <a:t>Taf / Merthyr Tydfil / </a:t>
            </a:r>
            <a:r>
              <a:rPr lang="en-GB" sz="2400" dirty="0" smtClean="0">
                <a:solidFill>
                  <a:schemeClr val="tx1"/>
                </a:solidFill>
              </a:rPr>
              <a:t>Bridgend</a:t>
            </a:r>
          </a:p>
          <a:p>
            <a:endParaRPr lang="en-GB" sz="2400" dirty="0">
              <a:solidFill>
                <a:schemeClr val="tx1"/>
              </a:solidFill>
            </a:endParaRPr>
          </a:p>
          <a:p>
            <a:r>
              <a:rPr lang="en-GB" sz="2400" dirty="0" smtClean="0">
                <a:solidFill>
                  <a:schemeClr val="tx1"/>
                </a:solidFill>
              </a:rPr>
              <a:t>9.Dissemination/Publication </a:t>
            </a:r>
            <a:r>
              <a:rPr lang="en-GB" sz="2400" dirty="0">
                <a:solidFill>
                  <a:schemeClr val="tx1"/>
                </a:solidFill>
              </a:rPr>
              <a:t>of learning from the Project</a:t>
            </a:r>
          </a:p>
          <a:p>
            <a:endParaRPr lang="en-GB" dirty="0"/>
          </a:p>
        </p:txBody>
      </p:sp>
      <p:pic>
        <p:nvPicPr>
          <p:cNvPr id="4" name="Picture 3"/>
          <p:cNvPicPr>
            <a:picLocks noChangeAspect="1"/>
          </p:cNvPicPr>
          <p:nvPr/>
        </p:nvPicPr>
        <p:blipFill>
          <a:blip r:embed="rId2"/>
          <a:stretch>
            <a:fillRect/>
          </a:stretch>
        </p:blipFill>
        <p:spPr>
          <a:xfrm>
            <a:off x="6920251" y="359764"/>
            <a:ext cx="2219136" cy="1457070"/>
          </a:xfrm>
          <a:prstGeom prst="rect">
            <a:avLst/>
          </a:prstGeom>
        </p:spPr>
      </p:pic>
      <p:pic>
        <p:nvPicPr>
          <p:cNvPr id="5" name="Picture 4"/>
          <p:cNvPicPr>
            <a:picLocks noChangeAspect="1"/>
          </p:cNvPicPr>
          <p:nvPr/>
        </p:nvPicPr>
        <p:blipFill>
          <a:blip r:embed="rId3"/>
          <a:stretch>
            <a:fillRect/>
          </a:stretch>
        </p:blipFill>
        <p:spPr>
          <a:xfrm>
            <a:off x="1743396" y="422796"/>
            <a:ext cx="1390008" cy="1450974"/>
          </a:xfrm>
          <a:prstGeom prst="rect">
            <a:avLst/>
          </a:prstGeom>
        </p:spPr>
      </p:pic>
    </p:spTree>
    <p:extLst>
      <p:ext uri="{BB962C8B-B14F-4D97-AF65-F5344CB8AC3E}">
        <p14:creationId xmlns:p14="http://schemas.microsoft.com/office/powerpoint/2010/main" val="1598217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69234"/>
            <a:ext cx="10655229" cy="1768838"/>
          </a:xfrm>
        </p:spPr>
        <p:txBody>
          <a:bodyPr>
            <a:normAutofit/>
          </a:bodyPr>
          <a:lstStyle/>
          <a:p>
            <a:pPr algn="ctr"/>
            <a:r>
              <a:rPr lang="en-GB" b="1" dirty="0" smtClean="0">
                <a:solidFill>
                  <a:schemeClr val="tx1"/>
                </a:solidFill>
              </a:rPr>
              <a:t>Thank you</a:t>
            </a:r>
            <a:br>
              <a:rPr lang="en-GB" b="1" dirty="0" smtClean="0">
                <a:solidFill>
                  <a:schemeClr val="tx1"/>
                </a:solidFill>
              </a:rPr>
            </a:br>
            <a:r>
              <a:rPr lang="en-GB" b="1" dirty="0" smtClean="0">
                <a:solidFill>
                  <a:schemeClr val="tx1"/>
                </a:solidFill>
              </a:rPr>
              <a:t>Any Questions? </a:t>
            </a:r>
            <a:endParaRPr lang="en-GB" b="1" dirty="0">
              <a:solidFill>
                <a:schemeClr val="tx1"/>
              </a:solidFill>
            </a:endParaRPr>
          </a:p>
        </p:txBody>
      </p:sp>
      <p:pic>
        <p:nvPicPr>
          <p:cNvPr id="5" name="Picture 4"/>
          <p:cNvPicPr>
            <a:picLocks noChangeAspect="1"/>
          </p:cNvPicPr>
          <p:nvPr/>
        </p:nvPicPr>
        <p:blipFill rotWithShape="1">
          <a:blip r:embed="rId2"/>
          <a:srcRect b="14169"/>
          <a:stretch/>
        </p:blipFill>
        <p:spPr>
          <a:xfrm>
            <a:off x="3464115" y="4242216"/>
            <a:ext cx="5081665" cy="2008682"/>
          </a:xfrm>
          <a:prstGeom prst="rect">
            <a:avLst/>
          </a:prstGeom>
        </p:spPr>
      </p:pic>
    </p:spTree>
    <p:extLst>
      <p:ext uri="{BB962C8B-B14F-4D97-AF65-F5344CB8AC3E}">
        <p14:creationId xmlns:p14="http://schemas.microsoft.com/office/powerpoint/2010/main" val="56215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74754"/>
            <a:ext cx="8596668" cy="1109272"/>
          </a:xfrm>
        </p:spPr>
        <p:txBody>
          <a:bodyPr>
            <a:normAutofit/>
          </a:bodyPr>
          <a:lstStyle/>
          <a:p>
            <a:pPr algn="ctr"/>
            <a:r>
              <a:rPr lang="en-GB" sz="3600" b="1" dirty="0" smtClean="0">
                <a:solidFill>
                  <a:schemeClr val="tx1"/>
                </a:solidFill>
              </a:rPr>
              <a:t>Research Proposal</a:t>
            </a:r>
            <a:endParaRPr lang="en-GB" sz="3600" b="1" dirty="0">
              <a:solidFill>
                <a:schemeClr val="tx1"/>
              </a:solidFill>
            </a:endParaRPr>
          </a:p>
        </p:txBody>
      </p:sp>
      <p:sp>
        <p:nvSpPr>
          <p:cNvPr id="3" name="Text Placeholder 2"/>
          <p:cNvSpPr>
            <a:spLocks noGrp="1"/>
          </p:cNvSpPr>
          <p:nvPr>
            <p:ph type="body" idx="1"/>
          </p:nvPr>
        </p:nvSpPr>
        <p:spPr>
          <a:xfrm>
            <a:off x="677335" y="2263515"/>
            <a:ext cx="8596668" cy="3124333"/>
          </a:xfrm>
        </p:spPr>
        <p:txBody>
          <a:bodyPr/>
          <a:lstStyle/>
          <a:p>
            <a:pPr algn="just"/>
            <a:r>
              <a:rPr lang="en-GB" sz="2400" dirty="0">
                <a:solidFill>
                  <a:schemeClr val="tx1"/>
                </a:solidFill>
              </a:rPr>
              <a:t>To investigate the benefit and women/family/public acceptability of sharing data to identify pregnant women, children and young families who are vulnerable to poor outcomes with a view to improving targeted preventions through early identification and intervention measures to improve outcomes. </a:t>
            </a:r>
          </a:p>
          <a:p>
            <a:endParaRPr lang="en-GB" dirty="0"/>
          </a:p>
        </p:txBody>
      </p:sp>
      <p:pic>
        <p:nvPicPr>
          <p:cNvPr id="4" name="Picture 3"/>
          <p:cNvPicPr>
            <a:picLocks noChangeAspect="1"/>
          </p:cNvPicPr>
          <p:nvPr/>
        </p:nvPicPr>
        <p:blipFill>
          <a:blip r:embed="rId2"/>
          <a:stretch>
            <a:fillRect/>
          </a:stretch>
        </p:blipFill>
        <p:spPr>
          <a:xfrm>
            <a:off x="4567091" y="4129867"/>
            <a:ext cx="4706912" cy="1476375"/>
          </a:xfrm>
          <a:prstGeom prst="rect">
            <a:avLst/>
          </a:prstGeom>
        </p:spPr>
      </p:pic>
    </p:spTree>
    <p:extLst>
      <p:ext uri="{BB962C8B-B14F-4D97-AF65-F5344CB8AC3E}">
        <p14:creationId xmlns:p14="http://schemas.microsoft.com/office/powerpoint/2010/main" val="220213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11" y="301841"/>
            <a:ext cx="8596668" cy="1526959"/>
          </a:xfrm>
        </p:spPr>
        <p:txBody>
          <a:bodyPr>
            <a:normAutofit/>
          </a:bodyPr>
          <a:lstStyle/>
          <a:p>
            <a:pPr algn="ctr"/>
            <a:r>
              <a:rPr lang="en-GB" sz="3600" b="1" dirty="0">
                <a:solidFill>
                  <a:schemeClr val="tx1"/>
                </a:solidFill>
              </a:rPr>
              <a:t>Primary M</a:t>
            </a:r>
            <a:r>
              <a:rPr lang="en-GB" sz="3600" b="1" dirty="0" smtClean="0">
                <a:solidFill>
                  <a:schemeClr val="tx1"/>
                </a:solidFill>
              </a:rPr>
              <a:t>ilestones</a:t>
            </a:r>
            <a:r>
              <a:rPr lang="en-GB" dirty="0"/>
              <a:t/>
            </a:r>
            <a:br>
              <a:rPr lang="en-GB" dirty="0"/>
            </a:br>
            <a:endParaRPr lang="en-GB" dirty="0"/>
          </a:p>
        </p:txBody>
      </p:sp>
      <p:sp>
        <p:nvSpPr>
          <p:cNvPr id="3" name="Text Placeholder 2"/>
          <p:cNvSpPr>
            <a:spLocks noGrp="1"/>
          </p:cNvSpPr>
          <p:nvPr>
            <p:ph type="body" idx="1"/>
          </p:nvPr>
        </p:nvSpPr>
        <p:spPr>
          <a:xfrm>
            <a:off x="677334" y="1455939"/>
            <a:ext cx="9975869" cy="4971494"/>
          </a:xfrm>
        </p:spPr>
        <p:txBody>
          <a:bodyPr>
            <a:normAutofit fontScale="92500" lnSpcReduction="10000"/>
          </a:bodyPr>
          <a:lstStyle/>
          <a:p>
            <a:pPr>
              <a:lnSpc>
                <a:spcPct val="110000"/>
              </a:lnSpc>
            </a:pPr>
            <a:r>
              <a:rPr lang="en-GB" dirty="0" smtClean="0">
                <a:solidFill>
                  <a:schemeClr val="tx1"/>
                </a:solidFill>
              </a:rPr>
              <a:t>1</a:t>
            </a:r>
            <a:r>
              <a:rPr lang="en-GB" dirty="0">
                <a:solidFill>
                  <a:schemeClr val="tx1"/>
                </a:solidFill>
              </a:rPr>
              <a:t>.	Recruitment of an Early Years Vulnerability Profiling </a:t>
            </a:r>
            <a:r>
              <a:rPr lang="en-GB" dirty="0" smtClean="0">
                <a:solidFill>
                  <a:schemeClr val="tx1"/>
                </a:solidFill>
              </a:rPr>
              <a:t>Officer</a:t>
            </a:r>
            <a:endParaRPr lang="en-GB" dirty="0">
              <a:solidFill>
                <a:schemeClr val="tx1"/>
              </a:solidFill>
            </a:endParaRPr>
          </a:p>
          <a:p>
            <a:pPr>
              <a:lnSpc>
                <a:spcPct val="110000"/>
              </a:lnSpc>
            </a:pPr>
            <a:r>
              <a:rPr lang="en-GB" dirty="0">
                <a:solidFill>
                  <a:schemeClr val="tx1"/>
                </a:solidFill>
              </a:rPr>
              <a:t>2.	Establish a steering group to support the Early Years Vulnerability Profiling </a:t>
            </a:r>
            <a:r>
              <a:rPr lang="en-GB" dirty="0" smtClean="0">
                <a:solidFill>
                  <a:schemeClr val="tx1"/>
                </a:solidFill>
              </a:rPr>
              <a:t>	Officer 	and oversee </a:t>
            </a:r>
            <a:r>
              <a:rPr lang="en-GB" dirty="0">
                <a:solidFill>
                  <a:schemeClr val="tx1"/>
                </a:solidFill>
              </a:rPr>
              <a:t>the </a:t>
            </a:r>
            <a:r>
              <a:rPr lang="en-GB" dirty="0" smtClean="0">
                <a:solidFill>
                  <a:schemeClr val="tx1"/>
                </a:solidFill>
              </a:rPr>
              <a:t>project</a:t>
            </a:r>
            <a:endParaRPr lang="en-GB" dirty="0">
              <a:solidFill>
                <a:schemeClr val="tx1"/>
              </a:solidFill>
            </a:endParaRPr>
          </a:p>
          <a:p>
            <a:pPr>
              <a:lnSpc>
                <a:spcPct val="110000"/>
              </a:lnSpc>
            </a:pPr>
            <a:r>
              <a:rPr lang="en-GB" dirty="0">
                <a:solidFill>
                  <a:schemeClr val="tx1"/>
                </a:solidFill>
              </a:rPr>
              <a:t>3.	Development of an agreed list of data sets from across all partner </a:t>
            </a:r>
            <a:r>
              <a:rPr lang="en-GB" dirty="0" smtClean="0">
                <a:solidFill>
                  <a:schemeClr val="tx1"/>
                </a:solidFill>
              </a:rPr>
              <a:t>organisations</a:t>
            </a:r>
            <a:endParaRPr lang="en-GB" dirty="0">
              <a:solidFill>
                <a:schemeClr val="tx1"/>
              </a:solidFill>
            </a:endParaRPr>
          </a:p>
          <a:p>
            <a:pPr>
              <a:lnSpc>
                <a:spcPct val="110000"/>
              </a:lnSpc>
            </a:pPr>
            <a:r>
              <a:rPr lang="en-GB" dirty="0">
                <a:solidFill>
                  <a:schemeClr val="tx1"/>
                </a:solidFill>
              </a:rPr>
              <a:t>4.	Development of an Evidence Map - Vulnerability factors and interventions </a:t>
            </a:r>
            <a:r>
              <a:rPr lang="en-GB" dirty="0" smtClean="0">
                <a:solidFill>
                  <a:schemeClr val="tx1"/>
                </a:solidFill>
              </a:rPr>
              <a:t>in</a:t>
            </a:r>
            <a:r>
              <a:rPr lang="en-GB" dirty="0">
                <a:solidFill>
                  <a:schemeClr val="tx1"/>
                </a:solidFill>
              </a:rPr>
              <a:t> </a:t>
            </a:r>
            <a:r>
              <a:rPr lang="en-GB" dirty="0" smtClean="0">
                <a:solidFill>
                  <a:schemeClr val="tx1"/>
                </a:solidFill>
              </a:rPr>
              <a:t>the 	Early Years</a:t>
            </a:r>
            <a:endParaRPr lang="en-GB" dirty="0">
              <a:solidFill>
                <a:schemeClr val="tx1"/>
              </a:solidFill>
            </a:endParaRPr>
          </a:p>
          <a:p>
            <a:pPr>
              <a:lnSpc>
                <a:spcPct val="110000"/>
              </a:lnSpc>
            </a:pPr>
            <a:r>
              <a:rPr lang="en-GB" dirty="0">
                <a:solidFill>
                  <a:schemeClr val="tx1"/>
                </a:solidFill>
              </a:rPr>
              <a:t>5.	Development of an Information Sharing Protocol with partner </a:t>
            </a:r>
            <a:r>
              <a:rPr lang="en-GB" dirty="0" smtClean="0">
                <a:solidFill>
                  <a:schemeClr val="tx1"/>
                </a:solidFill>
              </a:rPr>
              <a:t>organisations</a:t>
            </a:r>
            <a:endParaRPr lang="en-GB" dirty="0">
              <a:solidFill>
                <a:schemeClr val="tx1"/>
              </a:solidFill>
            </a:endParaRPr>
          </a:p>
          <a:p>
            <a:pPr>
              <a:lnSpc>
                <a:spcPct val="110000"/>
              </a:lnSpc>
            </a:pPr>
            <a:r>
              <a:rPr lang="en-GB" dirty="0">
                <a:solidFill>
                  <a:schemeClr val="tx1"/>
                </a:solidFill>
              </a:rPr>
              <a:t>6.	Draft Vulnerability Profiling model developed and piloted in </a:t>
            </a:r>
            <a:r>
              <a:rPr lang="en-GB" dirty="0" smtClean="0">
                <a:solidFill>
                  <a:schemeClr val="tx1"/>
                </a:solidFill>
              </a:rPr>
              <a:t>RCT</a:t>
            </a:r>
            <a:endParaRPr lang="en-GB" dirty="0">
              <a:solidFill>
                <a:schemeClr val="tx1"/>
              </a:solidFill>
            </a:endParaRPr>
          </a:p>
          <a:p>
            <a:pPr>
              <a:lnSpc>
                <a:spcPct val="110000"/>
              </a:lnSpc>
            </a:pPr>
            <a:r>
              <a:rPr lang="en-GB" dirty="0">
                <a:solidFill>
                  <a:schemeClr val="tx1"/>
                </a:solidFill>
              </a:rPr>
              <a:t>7.	Pilot information reviewed, model amended as required and present to Public </a:t>
            </a:r>
            <a:r>
              <a:rPr lang="en-GB" dirty="0" smtClean="0">
                <a:solidFill>
                  <a:schemeClr val="tx1"/>
                </a:solidFill>
              </a:rPr>
              <a:t>   	Service </a:t>
            </a:r>
            <a:r>
              <a:rPr lang="en-GB" dirty="0">
                <a:solidFill>
                  <a:schemeClr val="tx1"/>
                </a:solidFill>
              </a:rPr>
              <a:t>Board / Strategic Planning Board / Welsh </a:t>
            </a:r>
            <a:r>
              <a:rPr lang="en-GB" dirty="0" smtClean="0">
                <a:solidFill>
                  <a:schemeClr val="tx1"/>
                </a:solidFill>
              </a:rPr>
              <a:t>Government</a:t>
            </a:r>
            <a:endParaRPr lang="en-GB" dirty="0">
              <a:solidFill>
                <a:schemeClr val="tx1"/>
              </a:solidFill>
            </a:endParaRPr>
          </a:p>
          <a:p>
            <a:pPr>
              <a:lnSpc>
                <a:spcPct val="110000"/>
              </a:lnSpc>
            </a:pPr>
            <a:r>
              <a:rPr lang="en-GB" dirty="0">
                <a:solidFill>
                  <a:schemeClr val="tx1"/>
                </a:solidFill>
              </a:rPr>
              <a:t>8.	Plan for implementation of Early Years Vulnerability Profiling model across </a:t>
            </a:r>
            <a:r>
              <a:rPr lang="en-GB" dirty="0" smtClean="0">
                <a:solidFill>
                  <a:schemeClr val="tx1"/>
                </a:solidFill>
              </a:rPr>
              <a:t>	Rhondda 	Cynon </a:t>
            </a:r>
            <a:r>
              <a:rPr lang="en-GB" dirty="0">
                <a:solidFill>
                  <a:schemeClr val="tx1"/>
                </a:solidFill>
              </a:rPr>
              <a:t>Taf / Merthyr Tydfil / </a:t>
            </a:r>
            <a:r>
              <a:rPr lang="en-GB" dirty="0" smtClean="0">
                <a:solidFill>
                  <a:schemeClr val="tx1"/>
                </a:solidFill>
              </a:rPr>
              <a:t>Bridgend</a:t>
            </a:r>
            <a:endParaRPr lang="en-GB" dirty="0">
              <a:solidFill>
                <a:schemeClr val="tx1"/>
              </a:solidFill>
            </a:endParaRPr>
          </a:p>
          <a:p>
            <a:pPr>
              <a:lnSpc>
                <a:spcPct val="110000"/>
              </a:lnSpc>
            </a:pPr>
            <a:r>
              <a:rPr lang="en-GB" dirty="0">
                <a:solidFill>
                  <a:schemeClr val="tx1"/>
                </a:solidFill>
              </a:rPr>
              <a:t>9.	Dissemination/publication of learning from the </a:t>
            </a:r>
            <a:r>
              <a:rPr lang="en-GB" dirty="0" smtClean="0">
                <a:solidFill>
                  <a:schemeClr val="tx1"/>
                </a:solidFill>
              </a:rPr>
              <a:t>Project</a:t>
            </a:r>
            <a:endParaRPr lang="en-GB" dirty="0">
              <a:solidFill>
                <a:schemeClr val="tx1"/>
              </a:solidFill>
            </a:endParaRPr>
          </a:p>
          <a:p>
            <a:endParaRPr lang="en-GB" dirty="0"/>
          </a:p>
        </p:txBody>
      </p:sp>
    </p:spTree>
    <p:extLst>
      <p:ext uri="{BB962C8B-B14F-4D97-AF65-F5344CB8AC3E}">
        <p14:creationId xmlns:p14="http://schemas.microsoft.com/office/powerpoint/2010/main" val="4163964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34716"/>
            <a:ext cx="8596668" cy="1514006"/>
          </a:xfrm>
        </p:spPr>
        <p:txBody>
          <a:bodyPr>
            <a:normAutofit/>
          </a:bodyPr>
          <a:lstStyle/>
          <a:p>
            <a:pPr algn="ctr"/>
            <a:r>
              <a:rPr lang="en-GB" sz="3600" b="1" dirty="0" smtClean="0">
                <a:solidFill>
                  <a:schemeClr val="tx1"/>
                </a:solidFill>
              </a:rPr>
              <a:t>Progress to Date</a:t>
            </a:r>
            <a:endParaRPr lang="en-GB" sz="3600" b="1" dirty="0">
              <a:solidFill>
                <a:schemeClr val="tx1"/>
              </a:solidFill>
            </a:endParaRPr>
          </a:p>
        </p:txBody>
      </p:sp>
      <p:pic>
        <p:nvPicPr>
          <p:cNvPr id="4" name="Picture 3"/>
          <p:cNvPicPr>
            <a:picLocks noChangeAspect="1"/>
          </p:cNvPicPr>
          <p:nvPr/>
        </p:nvPicPr>
        <p:blipFill>
          <a:blip r:embed="rId2"/>
          <a:stretch>
            <a:fillRect/>
          </a:stretch>
        </p:blipFill>
        <p:spPr>
          <a:xfrm>
            <a:off x="1259174" y="2263514"/>
            <a:ext cx="7715250" cy="3432747"/>
          </a:xfrm>
          <a:prstGeom prst="rect">
            <a:avLst/>
          </a:prstGeom>
        </p:spPr>
      </p:pic>
    </p:spTree>
    <p:extLst>
      <p:ext uri="{BB962C8B-B14F-4D97-AF65-F5344CB8AC3E}">
        <p14:creationId xmlns:p14="http://schemas.microsoft.com/office/powerpoint/2010/main" val="282946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514906"/>
            <a:ext cx="10002502" cy="1731144"/>
          </a:xfrm>
        </p:spPr>
        <p:txBody>
          <a:bodyPr>
            <a:normAutofit fontScale="90000"/>
          </a:bodyPr>
          <a:lstStyle/>
          <a:p>
            <a:pPr algn="ctr"/>
            <a:r>
              <a:rPr lang="en-GB" b="1" dirty="0" smtClean="0">
                <a:solidFill>
                  <a:schemeClr val="tx1"/>
                </a:solidFill>
              </a:rPr>
              <a:t>1.Recruitment </a:t>
            </a:r>
            <a:r>
              <a:rPr lang="en-GB" b="1" dirty="0">
                <a:solidFill>
                  <a:schemeClr val="tx1"/>
                </a:solidFill>
              </a:rPr>
              <a:t>of an Early Years Vulnerability Profiling Officer</a:t>
            </a:r>
            <a:r>
              <a:rPr lang="en-GB" dirty="0"/>
              <a:t/>
            </a:r>
            <a:br>
              <a:rPr lang="en-GB" dirty="0"/>
            </a:br>
            <a:endParaRPr lang="en-GB" dirty="0"/>
          </a:p>
        </p:txBody>
      </p:sp>
      <p:sp>
        <p:nvSpPr>
          <p:cNvPr id="3" name="Text Placeholder 2"/>
          <p:cNvSpPr>
            <a:spLocks noGrp="1"/>
          </p:cNvSpPr>
          <p:nvPr>
            <p:ph type="body" idx="1"/>
          </p:nvPr>
        </p:nvSpPr>
        <p:spPr>
          <a:xfrm>
            <a:off x="677334" y="2246049"/>
            <a:ext cx="10286587" cy="4289661"/>
          </a:xfrm>
        </p:spPr>
        <p:txBody>
          <a:bodyPr>
            <a:normAutofit/>
          </a:bodyPr>
          <a:lstStyle/>
          <a:p>
            <a:r>
              <a:rPr lang="en-GB" dirty="0" smtClean="0">
                <a:solidFill>
                  <a:schemeClr val="tx1"/>
                </a:solidFill>
              </a:rPr>
              <a:t>Appointed </a:t>
            </a:r>
            <a:r>
              <a:rPr lang="en-GB" dirty="0">
                <a:solidFill>
                  <a:schemeClr val="tx1"/>
                </a:solidFill>
              </a:rPr>
              <a:t>M</a:t>
            </a:r>
            <a:r>
              <a:rPr lang="en-GB" dirty="0" smtClean="0">
                <a:solidFill>
                  <a:schemeClr val="tx1"/>
                </a:solidFill>
              </a:rPr>
              <a:t>arch 2019 for 1 year </a:t>
            </a:r>
          </a:p>
          <a:p>
            <a:r>
              <a:rPr lang="en-GB" b="1" dirty="0" smtClean="0">
                <a:solidFill>
                  <a:schemeClr val="tx1"/>
                </a:solidFill>
              </a:rPr>
              <a:t>Background:</a:t>
            </a:r>
          </a:p>
          <a:p>
            <a:r>
              <a:rPr lang="en-GB" dirty="0" smtClean="0">
                <a:solidFill>
                  <a:schemeClr val="tx1"/>
                </a:solidFill>
              </a:rPr>
              <a:t>Senior Midwife Cwm Taf Morgannwg University Health Board</a:t>
            </a:r>
          </a:p>
          <a:p>
            <a:r>
              <a:rPr lang="en-GB" dirty="0" smtClean="0">
                <a:solidFill>
                  <a:schemeClr val="tx1"/>
                </a:solidFill>
              </a:rPr>
              <a:t>Safeguarding</a:t>
            </a:r>
          </a:p>
          <a:p>
            <a:r>
              <a:rPr lang="en-GB" dirty="0" smtClean="0">
                <a:solidFill>
                  <a:schemeClr val="tx1"/>
                </a:solidFill>
              </a:rPr>
              <a:t>Vulnerable Women: Mental Health, Domestic Abuse, Substance Misuse</a:t>
            </a:r>
          </a:p>
          <a:p>
            <a:r>
              <a:rPr lang="en-GB" dirty="0" smtClean="0">
                <a:solidFill>
                  <a:schemeClr val="tx1"/>
                </a:solidFill>
              </a:rPr>
              <a:t>Public Health</a:t>
            </a:r>
          </a:p>
          <a:p>
            <a:r>
              <a:rPr lang="en-GB" dirty="0" smtClean="0">
                <a:solidFill>
                  <a:schemeClr val="tx1"/>
                </a:solidFill>
              </a:rPr>
              <a:t>Maternity Information Technology System</a:t>
            </a:r>
          </a:p>
          <a:p>
            <a:endParaRPr lang="en-GB" dirty="0" smtClean="0">
              <a:solidFill>
                <a:schemeClr val="tx1"/>
              </a:solidFill>
            </a:endParaRPr>
          </a:p>
          <a:p>
            <a:r>
              <a:rPr lang="en-GB" i="1" dirty="0" smtClean="0">
                <a:solidFill>
                  <a:schemeClr val="tx1"/>
                </a:solidFill>
              </a:rPr>
              <a:t>Benefits </a:t>
            </a:r>
            <a:r>
              <a:rPr lang="en-GB" i="1" dirty="0">
                <a:solidFill>
                  <a:schemeClr val="tx1"/>
                </a:solidFill>
              </a:rPr>
              <a:t>of having established relationships across the health board and RCT, Merthyr </a:t>
            </a:r>
            <a:r>
              <a:rPr lang="en-GB" i="1" dirty="0" smtClean="0">
                <a:solidFill>
                  <a:schemeClr val="tx1"/>
                </a:solidFill>
              </a:rPr>
              <a:t>Tydfil CBC</a:t>
            </a:r>
            <a:endParaRPr lang="en-GB" i="1" dirty="0">
              <a:solidFill>
                <a:schemeClr val="tx1"/>
              </a:solidFill>
            </a:endParaRPr>
          </a:p>
          <a:p>
            <a:endParaRPr lang="en-GB" dirty="0" smtClean="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pic>
        <p:nvPicPr>
          <p:cNvPr id="7" name="Picture 6"/>
          <p:cNvPicPr>
            <a:picLocks noChangeAspect="1"/>
          </p:cNvPicPr>
          <p:nvPr/>
        </p:nvPicPr>
        <p:blipFill>
          <a:blip r:embed="rId2"/>
          <a:stretch>
            <a:fillRect/>
          </a:stretch>
        </p:blipFill>
        <p:spPr>
          <a:xfrm>
            <a:off x="7749234" y="1875153"/>
            <a:ext cx="2143125" cy="2143125"/>
          </a:xfrm>
          <a:prstGeom prst="rect">
            <a:avLst/>
          </a:prstGeom>
        </p:spPr>
      </p:pic>
    </p:spTree>
    <p:extLst>
      <p:ext uri="{BB962C8B-B14F-4D97-AF65-F5344CB8AC3E}">
        <p14:creationId xmlns:p14="http://schemas.microsoft.com/office/powerpoint/2010/main" val="447492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14" y="-464694"/>
            <a:ext cx="9603006" cy="3927422"/>
          </a:xfrm>
        </p:spPr>
        <p:txBody>
          <a:bodyPr>
            <a:normAutofit fontScale="90000"/>
          </a:bodyPr>
          <a:lstStyle/>
          <a:p>
            <a:pPr algn="ct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b="1" dirty="0" smtClean="0">
                <a:solidFill>
                  <a:schemeClr val="tx1"/>
                </a:solidFill>
              </a:rPr>
              <a:t>2</a:t>
            </a:r>
            <a:r>
              <a:rPr lang="en-GB" b="1" dirty="0">
                <a:solidFill>
                  <a:schemeClr val="tx1"/>
                </a:solidFill>
              </a:rPr>
              <a:t>.	Establish a steering group to support the Early Years Vulnerability Profiling 	Officer 	and oversee the project</a:t>
            </a:r>
            <a:r>
              <a:rPr lang="en-GB" dirty="0"/>
              <a:t/>
            </a:r>
            <a:br>
              <a:rPr lang="en-GB" dirty="0"/>
            </a:br>
            <a:r>
              <a:rPr lang="en-GB" dirty="0" smtClean="0"/>
              <a:t/>
            </a:r>
            <a:br>
              <a:rPr lang="en-GB" dirty="0" smtClean="0"/>
            </a:br>
            <a:endParaRPr lang="en-GB" dirty="0"/>
          </a:p>
        </p:txBody>
      </p:sp>
      <p:pic>
        <p:nvPicPr>
          <p:cNvPr id="5" name="Picture 4"/>
          <p:cNvPicPr>
            <a:picLocks noChangeAspect="1"/>
          </p:cNvPicPr>
          <p:nvPr/>
        </p:nvPicPr>
        <p:blipFill rotWithShape="1">
          <a:blip r:embed="rId2"/>
          <a:srcRect b="-7384"/>
          <a:stretch/>
        </p:blipFill>
        <p:spPr>
          <a:xfrm>
            <a:off x="6793426" y="3462728"/>
            <a:ext cx="2145978" cy="1933731"/>
          </a:xfrm>
          <a:prstGeom prst="rect">
            <a:avLst/>
          </a:prstGeom>
        </p:spPr>
      </p:pic>
      <p:sp>
        <p:nvSpPr>
          <p:cNvPr id="3" name="Text Placeholder 2"/>
          <p:cNvSpPr>
            <a:spLocks noGrp="1"/>
          </p:cNvSpPr>
          <p:nvPr>
            <p:ph type="body" idx="1"/>
          </p:nvPr>
        </p:nvSpPr>
        <p:spPr>
          <a:xfrm>
            <a:off x="677334" y="2788170"/>
            <a:ext cx="9531986" cy="3822492"/>
          </a:xfrm>
        </p:spPr>
        <p:txBody>
          <a:bodyPr>
            <a:normAutofit/>
          </a:bodyPr>
          <a:lstStyle/>
          <a:p>
            <a:r>
              <a:rPr lang="en-GB" sz="2800" b="1" dirty="0" smtClean="0">
                <a:solidFill>
                  <a:schemeClr val="tx1"/>
                </a:solidFill>
              </a:rPr>
              <a:t>Multi-agency steering group established May 2019:</a:t>
            </a:r>
          </a:p>
          <a:p>
            <a:endParaRPr lang="en-GB" sz="2400" b="1" dirty="0" smtClean="0">
              <a:solidFill>
                <a:schemeClr val="tx1"/>
              </a:solidFill>
            </a:endParaRPr>
          </a:p>
          <a:p>
            <a:pPr marL="342900" indent="-342900">
              <a:buFont typeface="Wingdings" panose="05000000000000000000" pitchFamily="2" charset="2"/>
              <a:buChar char="Ø"/>
            </a:pPr>
            <a:r>
              <a:rPr lang="en-GB" sz="2400" dirty="0" smtClean="0">
                <a:solidFill>
                  <a:schemeClr val="tx1"/>
                </a:solidFill>
              </a:rPr>
              <a:t>Terms of reference</a:t>
            </a:r>
          </a:p>
          <a:p>
            <a:pPr marL="342900" indent="-342900">
              <a:buFont typeface="Wingdings" panose="05000000000000000000" pitchFamily="2" charset="2"/>
              <a:buChar char="Ø"/>
            </a:pPr>
            <a:r>
              <a:rPr lang="en-GB" sz="2400" dirty="0" smtClean="0">
                <a:solidFill>
                  <a:schemeClr val="tx1"/>
                </a:solidFill>
              </a:rPr>
              <a:t>Action Plan</a:t>
            </a:r>
          </a:p>
          <a:p>
            <a:pPr marL="342900" indent="-342900">
              <a:buFont typeface="Wingdings" panose="05000000000000000000" pitchFamily="2" charset="2"/>
              <a:buChar char="Ø"/>
            </a:pPr>
            <a:r>
              <a:rPr lang="en-GB" sz="2400" dirty="0" smtClean="0">
                <a:solidFill>
                  <a:schemeClr val="tx1"/>
                </a:solidFill>
              </a:rPr>
              <a:t>Bi-monthly meetings</a:t>
            </a:r>
          </a:p>
          <a:p>
            <a:pPr marL="342900" indent="-342900">
              <a:buFont typeface="Wingdings" panose="05000000000000000000" pitchFamily="2" charset="2"/>
              <a:buChar char="Ø"/>
            </a:pPr>
            <a:r>
              <a:rPr lang="en-GB" sz="2400" dirty="0" smtClean="0">
                <a:solidFill>
                  <a:schemeClr val="tx1"/>
                </a:solidFill>
              </a:rPr>
              <a:t>1</a:t>
            </a:r>
            <a:r>
              <a:rPr lang="en-GB" sz="2400" baseline="30000" dirty="0" smtClean="0">
                <a:solidFill>
                  <a:schemeClr val="tx1"/>
                </a:solidFill>
              </a:rPr>
              <a:t>st</a:t>
            </a:r>
            <a:r>
              <a:rPr lang="en-GB" sz="2400" dirty="0" smtClean="0">
                <a:solidFill>
                  <a:schemeClr val="tx1"/>
                </a:solidFill>
              </a:rPr>
              <a:t> Task &amp; Finish meeting – Technology</a:t>
            </a:r>
          </a:p>
          <a:p>
            <a:pPr marL="342900" indent="-342900">
              <a:buFont typeface="Wingdings" panose="05000000000000000000" pitchFamily="2" charset="2"/>
              <a:buChar char="Ø"/>
            </a:pPr>
            <a:r>
              <a:rPr lang="en-GB" sz="2400" dirty="0" smtClean="0">
                <a:solidFill>
                  <a:schemeClr val="tx1"/>
                </a:solidFill>
              </a:rPr>
              <a:t>2</a:t>
            </a:r>
            <a:r>
              <a:rPr lang="en-GB" sz="2400" baseline="30000" dirty="0" smtClean="0">
                <a:solidFill>
                  <a:schemeClr val="tx1"/>
                </a:solidFill>
              </a:rPr>
              <a:t>nd</a:t>
            </a:r>
            <a:r>
              <a:rPr lang="en-GB" sz="2400" dirty="0" smtClean="0">
                <a:solidFill>
                  <a:schemeClr val="tx1"/>
                </a:solidFill>
              </a:rPr>
              <a:t> Task &amp; Finish meeting – Vulnerability factors/characteristics </a:t>
            </a:r>
          </a:p>
          <a:p>
            <a:endParaRPr lang="en-GB" sz="2400" dirty="0">
              <a:solidFill>
                <a:schemeClr val="tx1"/>
              </a:solidFill>
            </a:endParaRPr>
          </a:p>
        </p:txBody>
      </p:sp>
    </p:spTree>
    <p:extLst>
      <p:ext uri="{BB962C8B-B14F-4D97-AF65-F5344CB8AC3E}">
        <p14:creationId xmlns:p14="http://schemas.microsoft.com/office/powerpoint/2010/main" val="3857088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899411"/>
            <a:ext cx="10040632" cy="1364104"/>
          </a:xfrm>
        </p:spPr>
        <p:txBody>
          <a:bodyPr>
            <a:normAutofit fontScale="90000"/>
          </a:bodyPr>
          <a:lstStyle/>
          <a:p>
            <a:r>
              <a:rPr lang="en-GB" b="1" dirty="0">
                <a:solidFill>
                  <a:schemeClr val="tx1"/>
                </a:solidFill>
              </a:rPr>
              <a:t>4.	Development of an Evidence Map - Vulnerability factors and interventions in the 	Early Years</a:t>
            </a:r>
          </a:p>
        </p:txBody>
      </p:sp>
      <p:sp>
        <p:nvSpPr>
          <p:cNvPr id="3" name="Text Placeholder 2"/>
          <p:cNvSpPr>
            <a:spLocks noGrp="1"/>
          </p:cNvSpPr>
          <p:nvPr>
            <p:ph type="body" idx="1"/>
          </p:nvPr>
        </p:nvSpPr>
        <p:spPr>
          <a:xfrm>
            <a:off x="677334" y="2473377"/>
            <a:ext cx="9935702" cy="3912433"/>
          </a:xfrm>
        </p:spPr>
        <p:txBody>
          <a:bodyPr>
            <a:normAutofit lnSpcReduction="10000"/>
          </a:bodyPr>
          <a:lstStyle/>
          <a:p>
            <a:r>
              <a:rPr lang="en-GB" dirty="0">
                <a:solidFill>
                  <a:schemeClr val="tx1"/>
                </a:solidFill>
              </a:rPr>
              <a:t>Evidence mapping exercise conducted on potential risk and vulnerability factors which can adversely affect the health of a child in the First 1000 days/early years including at pre-conception, during pregnancy, birth to 2 years and 3-7 years of age</a:t>
            </a:r>
            <a:r>
              <a:rPr lang="en-GB" dirty="0" smtClean="0">
                <a:solidFill>
                  <a:schemeClr val="tx1"/>
                </a:solidFill>
              </a:rPr>
              <a:t>.</a:t>
            </a:r>
          </a:p>
          <a:p>
            <a:endParaRPr lang="en-GB" dirty="0">
              <a:solidFill>
                <a:schemeClr val="tx1"/>
              </a:solidFill>
            </a:endParaRPr>
          </a:p>
          <a:p>
            <a:r>
              <a:rPr lang="en-GB" dirty="0">
                <a:solidFill>
                  <a:schemeClr val="tx1"/>
                </a:solidFill>
              </a:rPr>
              <a:t>Scopes evidence base of potential/good practice interventions to prevent and address these risk factors and their return on investment where possible. </a:t>
            </a:r>
            <a:endParaRPr lang="en-GB" dirty="0" smtClean="0">
              <a:solidFill>
                <a:schemeClr val="tx1"/>
              </a:solidFill>
            </a:endParaRPr>
          </a:p>
          <a:p>
            <a:endParaRPr lang="en-GB" dirty="0">
              <a:solidFill>
                <a:schemeClr val="tx1"/>
              </a:solidFill>
            </a:endParaRPr>
          </a:p>
          <a:p>
            <a:r>
              <a:rPr lang="en-GB" dirty="0">
                <a:solidFill>
                  <a:schemeClr val="tx1"/>
                </a:solidFill>
              </a:rPr>
              <a:t>Identifies current potential sources of data for collection for each risk factor </a:t>
            </a:r>
            <a:r>
              <a:rPr lang="en-GB" dirty="0" smtClean="0">
                <a:solidFill>
                  <a:schemeClr val="tx1"/>
                </a:solidFill>
              </a:rPr>
              <a:t>and </a:t>
            </a:r>
            <a:r>
              <a:rPr lang="en-GB" dirty="0">
                <a:solidFill>
                  <a:schemeClr val="tx1"/>
                </a:solidFill>
              </a:rPr>
              <a:t>potential outcome measures</a:t>
            </a:r>
            <a:r>
              <a:rPr lang="en-GB" dirty="0" smtClean="0">
                <a:solidFill>
                  <a:schemeClr val="tx1"/>
                </a:solidFill>
              </a:rPr>
              <a:t>.</a:t>
            </a:r>
          </a:p>
          <a:p>
            <a:endParaRPr lang="en-GB" dirty="0">
              <a:solidFill>
                <a:schemeClr val="tx1"/>
              </a:solidFill>
            </a:endParaRPr>
          </a:p>
          <a:p>
            <a:r>
              <a:rPr lang="en-GB" dirty="0" smtClean="0">
                <a:solidFill>
                  <a:schemeClr val="tx1"/>
                </a:solidFill>
              </a:rPr>
              <a:t>Adverse Childhood Experiences</a:t>
            </a:r>
            <a:endParaRPr lang="en-GB" dirty="0">
              <a:solidFill>
                <a:schemeClr val="tx1"/>
              </a:solidFill>
            </a:endParaRPr>
          </a:p>
          <a:p>
            <a:endParaRPr lang="en-GB" dirty="0"/>
          </a:p>
        </p:txBody>
      </p:sp>
    </p:spTree>
    <p:extLst>
      <p:ext uri="{BB962C8B-B14F-4D97-AF65-F5344CB8AC3E}">
        <p14:creationId xmlns:p14="http://schemas.microsoft.com/office/powerpoint/2010/main" val="2771173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33996"/>
            <a:ext cx="10073523" cy="1340528"/>
          </a:xfrm>
        </p:spPr>
        <p:txBody>
          <a:bodyPr>
            <a:normAutofit fontScale="90000"/>
          </a:bodyPr>
          <a:lstStyle/>
          <a:p>
            <a:pPr algn="ctr"/>
            <a:r>
              <a:rPr lang="en-GB" b="1" dirty="0">
                <a:solidFill>
                  <a:schemeClr val="tx1"/>
                </a:solidFill>
              </a:rPr>
              <a:t>4.	Development of an Evidence Map - Vulnerability factors and interventions in the 	Early Years</a:t>
            </a:r>
            <a:r>
              <a:rPr lang="en-GB" dirty="0"/>
              <a:t/>
            </a:r>
            <a:br>
              <a:rPr lang="en-GB" dirty="0"/>
            </a:br>
            <a:endParaRPr lang="en-GB" dirty="0"/>
          </a:p>
        </p:txBody>
      </p:sp>
      <p:sp>
        <p:nvSpPr>
          <p:cNvPr id="3" name="Text Placeholder 2"/>
          <p:cNvSpPr>
            <a:spLocks noGrp="1"/>
          </p:cNvSpPr>
          <p:nvPr>
            <p:ph type="body" idx="1"/>
          </p:nvPr>
        </p:nvSpPr>
        <p:spPr>
          <a:xfrm>
            <a:off x="677334" y="2228295"/>
            <a:ext cx="10393119" cy="4517279"/>
          </a:xfrm>
        </p:spPr>
        <p:txBody>
          <a:bodyPr>
            <a:normAutofit fontScale="85000" lnSpcReduction="20000"/>
          </a:bodyPr>
          <a:lstStyle/>
          <a:p>
            <a:r>
              <a:rPr lang="en-GB" sz="2100" dirty="0">
                <a:solidFill>
                  <a:schemeClr val="tx1"/>
                </a:solidFill>
              </a:rPr>
              <a:t>Good evidence to demonstrate how better outcomes for parents and babies start long before birth hence the importance of providing </a:t>
            </a:r>
            <a:r>
              <a:rPr lang="en-GB" sz="2100" dirty="0" smtClean="0">
                <a:solidFill>
                  <a:schemeClr val="tx1"/>
                </a:solidFill>
              </a:rPr>
              <a:t>preconceptual </a:t>
            </a:r>
            <a:r>
              <a:rPr lang="en-GB" sz="2100" dirty="0">
                <a:solidFill>
                  <a:schemeClr val="tx1"/>
                </a:solidFill>
              </a:rPr>
              <a:t>care . Women who are healthier at conception have a better chance of becoming pregnant, having a safer and healthier pregnancy and giving birth to a healthy baby. </a:t>
            </a:r>
          </a:p>
          <a:p>
            <a:endParaRPr lang="en-GB" sz="2100" dirty="0" smtClean="0">
              <a:solidFill>
                <a:schemeClr val="tx1"/>
              </a:solidFill>
            </a:endParaRPr>
          </a:p>
          <a:p>
            <a:r>
              <a:rPr lang="en-GB" sz="2100" dirty="0" smtClean="0">
                <a:solidFill>
                  <a:schemeClr val="tx1"/>
                </a:solidFill>
              </a:rPr>
              <a:t>Strong </a:t>
            </a:r>
            <a:r>
              <a:rPr lang="en-GB" sz="2100" dirty="0">
                <a:solidFill>
                  <a:schemeClr val="tx1"/>
                </a:solidFill>
              </a:rPr>
              <a:t>evidence to demonstrate how Pregnancy is a particularly important period during which the physical and mental well-being of the mother can have lifelong impacts on the child</a:t>
            </a:r>
            <a:r>
              <a:rPr lang="en-GB" sz="2100" dirty="0" smtClean="0">
                <a:solidFill>
                  <a:schemeClr val="tx1"/>
                </a:solidFill>
              </a:rPr>
              <a:t>.</a:t>
            </a:r>
          </a:p>
          <a:p>
            <a:endParaRPr lang="en-GB" sz="2100" dirty="0">
              <a:solidFill>
                <a:schemeClr val="tx1"/>
              </a:solidFill>
            </a:endParaRPr>
          </a:p>
          <a:p>
            <a:r>
              <a:rPr lang="en-GB" sz="2100" dirty="0">
                <a:solidFill>
                  <a:schemeClr val="tx1"/>
                </a:solidFill>
              </a:rPr>
              <a:t>Evidence demonstrates that children’s chances in life are strongly influenced by their experience during the early years. Physical, social, emotional and cognitive development in the early years not only impacts on health outcomes throughout the life course, but also on other domains such as educational attainment, employment or income (Marmot et al., 2010</a:t>
            </a:r>
            <a:r>
              <a:rPr lang="en-GB" sz="2100" dirty="0" smtClean="0">
                <a:solidFill>
                  <a:schemeClr val="tx1"/>
                </a:solidFill>
              </a:rPr>
              <a:t>).</a:t>
            </a:r>
          </a:p>
          <a:p>
            <a:endParaRPr lang="en-GB" sz="2100" dirty="0">
              <a:solidFill>
                <a:schemeClr val="tx1"/>
              </a:solidFill>
            </a:endParaRPr>
          </a:p>
          <a:p>
            <a:r>
              <a:rPr lang="en-GB" sz="2100" dirty="0">
                <a:solidFill>
                  <a:schemeClr val="tx1"/>
                </a:solidFill>
              </a:rPr>
              <a:t>Evidence demonstrates that risk factors can continue to be present for the child after 2 years of age (Emond 2019). According to Bellis et al (2015) there is a growing body of evidence that our experiences during childhood can affect health throughout the life course. </a:t>
            </a:r>
          </a:p>
          <a:p>
            <a:endParaRPr lang="en-GB" dirty="0"/>
          </a:p>
        </p:txBody>
      </p:sp>
    </p:spTree>
    <p:extLst>
      <p:ext uri="{BB962C8B-B14F-4D97-AF65-F5344CB8AC3E}">
        <p14:creationId xmlns:p14="http://schemas.microsoft.com/office/powerpoint/2010/main" val="415059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FF3C5B18883D4E21973B57C2EEED7FD1" version="1.0.0">
  <systemFields>
    <field name="Objective-Id">
      <value order="0">A28141135</value>
    </field>
    <field name="Objective-Title">
      <value order="0">Julie Evans pathfinder presentation 18th November 2019</value>
    </field>
    <field name="Objective-Description">
      <value order="0"/>
    </field>
    <field name="Objective-CreationStamp">
      <value order="0">2019-11-15T16:22:20Z</value>
    </field>
    <field name="Objective-IsApproved">
      <value order="0">false</value>
    </field>
    <field name="Objective-IsPublished">
      <value order="0">true</value>
    </field>
    <field name="Objective-DatePublished">
      <value order="0">2019-11-15T16:22:34Z</value>
    </field>
    <field name="Objective-ModificationStamp">
      <value order="0">2019-11-15T16:22:44Z</value>
    </field>
    <field name="Objective-Owner">
      <value order="0">Faulkner, Karen (EPS - CYP&amp;F)</value>
    </field>
    <field name="Objective-Path">
      <value order="0">Objective Global Folder:Business File Plan:Education &amp; Public Services (EPS):Education &amp; Public Services (EPS) - Communities &amp; Tackling Poverty - Childcare, Play and Early Years:1 - Save:Childcare Play and Early Years Division:Early Years Branch (Sharon West):Programmes and Policies:Early Years Integration:Early Years Team - Pathfinder Workshops - 2019-2024:Early Years Pathfinders Workshop 18 November 2019</value>
    </field>
    <field name="Objective-Parent">
      <value order="0">Early Years Pathfinders Workshop 18 November 2019</value>
    </field>
    <field name="Objective-State">
      <value order="0">Published</value>
    </field>
    <field name="Objective-VersionId">
      <value order="0">vA56053314</value>
    </field>
    <field name="Objective-Version">
      <value order="0">1.0</value>
    </field>
    <field name="Objective-VersionNumber">
      <value order="0">2</value>
    </field>
    <field name="Objective-VersionComment">
      <value order="0">Version 2</value>
    </field>
    <field name="Objective-FileNumber">
      <value order="0">qA1397418</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2019-11-15T00:00:00Z</value>
      </field>
      <field name="Objective-What to Keep">
        <value order="0">No</value>
      </field>
      <field name="Objective-Official Translation">
        <value order="0"/>
      </field>
      <field name="Objective-Connect Creator">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205D88DC4F44CB1CA8437F92B0221" ma:contentTypeVersion="2" ma:contentTypeDescription="Create a new document." ma:contentTypeScope="" ma:versionID="ee953414a105caec5d5ebd98fa796fc5">
  <xsd:schema xmlns:xsd="http://www.w3.org/2001/XMLSchema" xmlns:xs="http://www.w3.org/2001/XMLSchema" xmlns:p="http://schemas.microsoft.com/office/2006/metadata/properties" xmlns:ns3="ef277e87-290d-49c5-91d0-3912be04ccbd" targetNamespace="http://schemas.microsoft.com/office/2006/metadata/properties" ma:root="true" ma:fieldsID="2575d9042484ab4094b1267df60a1861" ns3:_="">
    <xsd:import namespace="ef277e87-290d-49c5-91d0-3912be04ccb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77e87-290d-49c5-91d0-3912be04c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C3E953-CC4C-4704-9E50-65E54AE23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77e87-290d-49c5-91d0-3912be04c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B5DA0B-5ED7-4986-BF19-22CAD0B8486F}">
  <ds:schemaRefs>
    <ds:schemaRef ds:uri="http://schemas.microsoft.com/sharepoint/v3/contenttype/forms"/>
  </ds:schemaRefs>
</ds:datastoreItem>
</file>

<file path=customXml/itemProps3.xml><?xml version="1.0" encoding="utf-8"?>
<ds:datastoreItem xmlns:ds="http://schemas.openxmlformats.org/officeDocument/2006/customXml" ds:itemID="{544721E3-FA5B-4BDA-9318-258026BE491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f277e87-290d-49c5-91d0-3912be04ccbd"/>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3843</TotalTime>
  <Words>1114</Words>
  <Application>Microsoft Office PowerPoint</Application>
  <PresentationFormat>Widescreen</PresentationFormat>
  <Paragraphs>156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Cambria Math</vt:lpstr>
      <vt:lpstr>Courier New</vt:lpstr>
      <vt:lpstr>Trebuchet MS</vt:lpstr>
      <vt:lpstr>Wingdings</vt:lpstr>
      <vt:lpstr>Wingdings 3</vt:lpstr>
      <vt:lpstr>Facet</vt:lpstr>
      <vt:lpstr>   Early Years Vulnerability Profiling (Preconception – Pregnancy – Birth - 0-7 years)    </vt:lpstr>
      <vt:lpstr>AIM </vt:lpstr>
      <vt:lpstr>Research Proposal</vt:lpstr>
      <vt:lpstr>Primary Milestones </vt:lpstr>
      <vt:lpstr>Progress to Date</vt:lpstr>
      <vt:lpstr>1.Recruitment of an Early Years Vulnerability Profiling Officer </vt:lpstr>
      <vt:lpstr>  2. Establish a steering group to support the Early Years Vulnerability Profiling  Officer  and oversee the project  </vt:lpstr>
      <vt:lpstr>4. Development of an Evidence Map - Vulnerability factors and interventions in the  Early Years</vt:lpstr>
      <vt:lpstr>4. Development of an Evidence Map - Vulnerability factors and interventions in the  Early Years </vt:lpstr>
      <vt:lpstr>3. Development of an agreed list of data sets from across all partner organisations </vt:lpstr>
      <vt:lpstr>Agreed Early Years Vulnerability Risk Factors/Characteristics</vt:lpstr>
      <vt:lpstr> Pregnancy Vulnerability Factors </vt:lpstr>
      <vt:lpstr> New-born/Infant Vulnerability Factors  </vt:lpstr>
      <vt:lpstr> Infant / Child Vulnerability Factors </vt:lpstr>
      <vt:lpstr>Safeguarding Vulnerability Factors</vt:lpstr>
      <vt:lpstr>Education Vulnerability Profiling Factors  </vt:lpstr>
      <vt:lpstr>5. Development of an Information Sharing Protocol with partner organisations </vt:lpstr>
      <vt:lpstr>6. Draft Vulnerability Profiling model developed and piloted in RCT </vt:lpstr>
      <vt:lpstr>Pilot</vt:lpstr>
      <vt:lpstr>Next Stages</vt:lpstr>
      <vt:lpstr>Thank you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Stephens</dc:creator>
  <cp:lastModifiedBy>Faulkner, Karen (EPS - CYP&amp;F)</cp:lastModifiedBy>
  <cp:revision>193</cp:revision>
  <cp:lastPrinted>2019-11-15T16:21:37Z</cp:lastPrinted>
  <dcterms:created xsi:type="dcterms:W3CDTF">2017-07-06T07:57:38Z</dcterms:created>
  <dcterms:modified xsi:type="dcterms:W3CDTF">2019-11-15T16:22:20Z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cac0eee8-fba4-4204-9843-6094be03c68e</vt:lpwstr>
  </property>
  <property fmtid="{D5CDD505-2E9C-101B-9397-08002B2CF9AE}" pid="3" name="Classification">
    <vt:lpwstr>OFFICIAL</vt:lpwstr>
  </property>
  <property fmtid="{D5CDD505-2E9C-101B-9397-08002B2CF9AE}" pid="4" name="Visibility">
    <vt:lpwstr>NOT VISIBLE</vt:lpwstr>
  </property>
  <property fmtid="{D5CDD505-2E9C-101B-9397-08002B2CF9AE}" pid="5" name="ContentTypeId">
    <vt:lpwstr>0x010100739205D88DC4F44CB1CA8437F92B0221</vt:lpwstr>
  </property>
  <property fmtid="{D5CDD505-2E9C-101B-9397-08002B2CF9AE}" pid="6" name="Objective-Id">
    <vt:lpwstr>A28141135</vt:lpwstr>
  </property>
  <property fmtid="{D5CDD505-2E9C-101B-9397-08002B2CF9AE}" pid="7" name="Objective-Title">
    <vt:lpwstr>Julie Evans pathfinder presentation 18th November 2019</vt:lpwstr>
  </property>
  <property fmtid="{D5CDD505-2E9C-101B-9397-08002B2CF9AE}" pid="8" name="Objective-Description">
    <vt:lpwstr/>
  </property>
  <property fmtid="{D5CDD505-2E9C-101B-9397-08002B2CF9AE}" pid="9" name="Objective-CreationStamp">
    <vt:filetime>2019-11-15T16:22:26Z</vt:filetime>
  </property>
  <property fmtid="{D5CDD505-2E9C-101B-9397-08002B2CF9AE}" pid="10" name="Objective-IsApproved">
    <vt:bool>false</vt:bool>
  </property>
  <property fmtid="{D5CDD505-2E9C-101B-9397-08002B2CF9AE}" pid="11" name="Objective-IsPublished">
    <vt:bool>true</vt:bool>
  </property>
  <property fmtid="{D5CDD505-2E9C-101B-9397-08002B2CF9AE}" pid="12" name="Objective-DatePublished">
    <vt:filetime>2019-11-15T16:22:34Z</vt:filetime>
  </property>
  <property fmtid="{D5CDD505-2E9C-101B-9397-08002B2CF9AE}" pid="13" name="Objective-ModificationStamp">
    <vt:filetime>2019-11-15T16:22:44Z</vt:filetime>
  </property>
  <property fmtid="{D5CDD505-2E9C-101B-9397-08002B2CF9AE}" pid="14" name="Objective-Owner">
    <vt:lpwstr>Faulkner, Karen (EPS - CYP&amp;F)</vt:lpwstr>
  </property>
  <property fmtid="{D5CDD505-2E9C-101B-9397-08002B2CF9AE}" pid="15" name="Objective-Path">
    <vt:lpwstr>Objective Global Folder:Business File Plan:Education &amp; Public Services (EPS):Education &amp; Public Services (EPS) - Communities &amp; Tackling Poverty - Childcare, Play and Early Years:1 - Save:Childcare Play and Early Years Division:Early Years Branch (Sharon West):Programmes and Policies:Early Years Integration:Early Years Team - Pathfinder Workshops - 2019-2024:Early Years Pathfinders Workshop 18 November 2019:</vt:lpwstr>
  </property>
  <property fmtid="{D5CDD505-2E9C-101B-9397-08002B2CF9AE}" pid="16" name="Objective-Parent">
    <vt:lpwstr>Early Years Pathfinders Workshop 18 November 2019</vt:lpwstr>
  </property>
  <property fmtid="{D5CDD505-2E9C-101B-9397-08002B2CF9AE}" pid="17" name="Objective-State">
    <vt:lpwstr>Published</vt:lpwstr>
  </property>
  <property fmtid="{D5CDD505-2E9C-101B-9397-08002B2CF9AE}" pid="18" name="Objective-VersionId">
    <vt:lpwstr>vA56053314</vt:lpwstr>
  </property>
  <property fmtid="{D5CDD505-2E9C-101B-9397-08002B2CF9AE}" pid="19" name="Objective-Version">
    <vt:lpwstr>1.0</vt:lpwstr>
  </property>
  <property fmtid="{D5CDD505-2E9C-101B-9397-08002B2CF9AE}" pid="20" name="Objective-VersionNumber">
    <vt:r8>2</vt:r8>
  </property>
  <property fmtid="{D5CDD505-2E9C-101B-9397-08002B2CF9AE}" pid="21" name="Objective-VersionComment">
    <vt:lpwstr>Version 2</vt:lpwstr>
  </property>
  <property fmtid="{D5CDD505-2E9C-101B-9397-08002B2CF9AE}" pid="22" name="Objective-FileNumber">
    <vt:lpwstr/>
  </property>
  <property fmtid="{D5CDD505-2E9C-101B-9397-08002B2CF9AE}" pid="23" name="Objective-Classification">
    <vt:lpwstr>[Inherited - Official]</vt:lpwstr>
  </property>
  <property fmtid="{D5CDD505-2E9C-101B-9397-08002B2CF9AE}" pid="24" name="Objective-Caveats">
    <vt:lpwstr/>
  </property>
  <property fmtid="{D5CDD505-2E9C-101B-9397-08002B2CF9AE}" pid="25" name="Objective-Language">
    <vt:lpwstr>English (eng)</vt:lpwstr>
  </property>
  <property fmtid="{D5CDD505-2E9C-101B-9397-08002B2CF9AE}" pid="26" name="Objective-Date Acquired">
    <vt:filetime>2019-11-15T00:00:00Z</vt:filetime>
  </property>
  <property fmtid="{D5CDD505-2E9C-101B-9397-08002B2CF9AE}" pid="27" name="Objective-What to Keep">
    <vt:lpwstr>No</vt:lpwstr>
  </property>
  <property fmtid="{D5CDD505-2E9C-101B-9397-08002B2CF9AE}" pid="28" name="Objective-Official Translation">
    <vt:lpwstr/>
  </property>
  <property fmtid="{D5CDD505-2E9C-101B-9397-08002B2CF9AE}" pid="29" name="Objective-Connect Creator">
    <vt:lpwstr/>
  </property>
  <property fmtid="{D5CDD505-2E9C-101B-9397-08002B2CF9AE}" pid="30" name="Objective-Comment">
    <vt:lpwstr/>
  </property>
</Properties>
</file>