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21"/>
  </p:notesMasterIdLst>
  <p:sldIdLst>
    <p:sldId id="263" r:id="rId3"/>
    <p:sldId id="271" r:id="rId4"/>
    <p:sldId id="291" r:id="rId5"/>
    <p:sldId id="280" r:id="rId6"/>
    <p:sldId id="295" r:id="rId7"/>
    <p:sldId id="274" r:id="rId8"/>
    <p:sldId id="296" r:id="rId9"/>
    <p:sldId id="297" r:id="rId10"/>
    <p:sldId id="281" r:id="rId11"/>
    <p:sldId id="283" r:id="rId12"/>
    <p:sldId id="284" r:id="rId13"/>
    <p:sldId id="292" r:id="rId14"/>
    <p:sldId id="293" r:id="rId15"/>
    <p:sldId id="277" r:id="rId16"/>
    <p:sldId id="278" r:id="rId17"/>
    <p:sldId id="279" r:id="rId18"/>
    <p:sldId id="290" r:id="rId19"/>
    <p:sldId id="294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2A7"/>
    <a:srgbClr val="17B2C7"/>
    <a:srgbClr val="48D7EA"/>
    <a:srgbClr val="95925D"/>
    <a:srgbClr val="DAC9A6"/>
    <a:srgbClr val="012C41"/>
    <a:srgbClr val="FD1B1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76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1.xml" Id="rId3" /><Relationship Type="http://schemas.openxmlformats.org/officeDocument/2006/relationships/notesMaster" Target="notesMasters/notesMaster1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tableStyles" Target="tableStyles.xml" Id="rId25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theme" Target="theme/theme1.xml" Id="rId24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viewProps" Target="viewProps.xml" Id="rId23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presProps" Target="presProps.xml" Id="rId22" /><Relationship Type="http://schemas.openxmlformats.org/officeDocument/2006/relationships/customXml" Target="/customXML/item3.xml" Id="Rfd4df7c046a44b97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E4D984-B5E4-4D56-8A26-6881A0B3A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515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0"/>
              </a:spcBef>
            </a:pPr>
            <a:fld id="{E8EBDEFB-99C6-43D2-BB77-DF7517F4543C}" type="slidenum">
              <a:rPr lang="en-US" altLang="en-US" smtClean="0"/>
              <a:pPr algn="r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Inputs - What goes into the programme?</a:t>
            </a:r>
          </a:p>
          <a:p>
            <a:r>
              <a:rPr lang="en-GB" dirty="0" smtClean="0"/>
              <a:t>Staff</a:t>
            </a:r>
          </a:p>
          <a:p>
            <a:r>
              <a:rPr lang="en-GB" dirty="0" smtClean="0"/>
              <a:t>Time </a:t>
            </a:r>
          </a:p>
          <a:p>
            <a:r>
              <a:rPr lang="en-GB" dirty="0" smtClean="0"/>
              <a:t>Money</a:t>
            </a:r>
          </a:p>
          <a:p>
            <a:r>
              <a:rPr lang="en-GB" dirty="0" smtClean="0"/>
              <a:t>Equipment</a:t>
            </a:r>
          </a:p>
          <a:p>
            <a:r>
              <a:rPr lang="en-GB" dirty="0" smtClean="0"/>
              <a:t>Partnerships</a:t>
            </a:r>
          </a:p>
          <a:p>
            <a:r>
              <a:rPr lang="en-GB" dirty="0" smtClean="0"/>
              <a:t>The evidence base</a:t>
            </a:r>
          </a:p>
          <a:p>
            <a:endParaRPr lang="en-GB" dirty="0" smtClean="0"/>
          </a:p>
          <a:p>
            <a:r>
              <a:rPr lang="en-GB" dirty="0" smtClean="0"/>
              <a:t>Activities:</a:t>
            </a:r>
          </a:p>
          <a:p>
            <a:r>
              <a:rPr lang="en-GB" dirty="0" smtClean="0"/>
              <a:t>What is done and who is reached?</a:t>
            </a:r>
          </a:p>
          <a:p>
            <a:r>
              <a:rPr lang="en-GB" dirty="0" smtClean="0"/>
              <a:t>Activities</a:t>
            </a:r>
          </a:p>
          <a:p>
            <a:r>
              <a:rPr lang="en-GB" dirty="0" smtClean="0"/>
              <a:t>Services</a:t>
            </a:r>
          </a:p>
          <a:p>
            <a:r>
              <a:rPr lang="en-GB" dirty="0" smtClean="0"/>
              <a:t>Events</a:t>
            </a:r>
          </a:p>
          <a:p>
            <a:r>
              <a:rPr lang="en-GB" dirty="0" smtClean="0"/>
              <a:t>Products.</a:t>
            </a:r>
          </a:p>
          <a:p>
            <a:endParaRPr lang="en-GB" dirty="0" smtClean="0"/>
          </a:p>
          <a:p>
            <a:r>
              <a:rPr lang="en-GB" dirty="0" smtClean="0"/>
              <a:t>Outputs:</a:t>
            </a:r>
          </a:p>
          <a:p>
            <a:r>
              <a:rPr lang="en-GB" dirty="0" smtClean="0"/>
              <a:t>Direct products resulting from the programme</a:t>
            </a:r>
          </a:p>
          <a:p>
            <a:r>
              <a:rPr lang="en-GB" dirty="0" smtClean="0"/>
              <a:t>Number of people seen</a:t>
            </a:r>
          </a:p>
          <a:p>
            <a:r>
              <a:rPr lang="en-GB" dirty="0" smtClean="0"/>
              <a:t>Guidance produced</a:t>
            </a:r>
          </a:p>
          <a:p>
            <a:endParaRPr lang="en-GB" dirty="0" smtClean="0"/>
          </a:p>
          <a:p>
            <a:r>
              <a:rPr lang="en-GB" dirty="0" smtClean="0"/>
              <a:t>Outcomes:</a:t>
            </a:r>
          </a:p>
          <a:p>
            <a:r>
              <a:rPr lang="en-GB" dirty="0" smtClean="0"/>
              <a:t>The result or change that happened.</a:t>
            </a:r>
          </a:p>
          <a:p>
            <a:r>
              <a:rPr lang="en-GB" dirty="0" smtClean="0"/>
              <a:t>Useful to think in terms of short-, medium and long.</a:t>
            </a:r>
          </a:p>
          <a:p>
            <a:r>
              <a:rPr lang="en-GB" dirty="0" smtClean="0"/>
              <a:t>Useful markers of change along the way to impact</a:t>
            </a:r>
          </a:p>
          <a:p>
            <a:r>
              <a:rPr lang="en-GB" dirty="0" smtClean="0"/>
              <a:t>Long term outcomes are usually discussed as impact</a:t>
            </a:r>
          </a:p>
          <a:p>
            <a:endParaRPr lang="en-GB" dirty="0" smtClean="0"/>
          </a:p>
          <a:p>
            <a:r>
              <a:rPr lang="en-GB" dirty="0" smtClean="0"/>
              <a:t>Impacts</a:t>
            </a:r>
          </a:p>
          <a:p>
            <a:r>
              <a:rPr lang="en-GB" dirty="0" smtClean="0"/>
              <a:t>Long-term results.</a:t>
            </a:r>
          </a:p>
          <a:p>
            <a:r>
              <a:rPr lang="en-GB" dirty="0" smtClean="0"/>
              <a:t>Can often take many years to materialise</a:t>
            </a:r>
          </a:p>
          <a:p>
            <a:r>
              <a:rPr lang="en-GB" dirty="0" smtClean="0"/>
              <a:t>Wider societal and economic impacts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4D984-B5E4-4D56-8A26-6881A0B3AB0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80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0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Gwasanaethau Gwybodaeth a Dadansoddi </a:t>
            </a:r>
          </a:p>
          <a:p>
            <a:pPr>
              <a:defRPr/>
            </a:pPr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46906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9375"/>
            <a:ext cx="2286000" cy="6046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9375"/>
            <a:ext cx="6705600" cy="6046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Gwasanaethau Gwybodaeth a Dadansoddi </a:t>
            </a:r>
          </a:p>
          <a:p>
            <a:pPr>
              <a:defRPr/>
            </a:pPr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333895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Gwasanaethau Gwybodaeth a Dadansoddi </a:t>
            </a:r>
          </a:p>
          <a:p>
            <a:pPr>
              <a:defRPr/>
            </a:pPr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268934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Gwasanaethau Gwybodaeth a Dadansoddi </a:t>
            </a:r>
          </a:p>
          <a:p>
            <a:pPr>
              <a:defRPr/>
            </a:pPr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338484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Gwasanaethau Gwybodaeth a Dadansoddi </a:t>
            </a:r>
          </a:p>
          <a:p>
            <a:pPr>
              <a:defRPr/>
            </a:pPr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274225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Gwasanaethau Gwybodaeth a Dadansoddi </a:t>
            </a:r>
          </a:p>
          <a:p>
            <a:pPr>
              <a:defRPr/>
            </a:pPr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246617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Gwasanaethau Gwybodaeth a Dadansoddi </a:t>
            </a:r>
          </a:p>
          <a:p>
            <a:pPr>
              <a:defRPr/>
            </a:pPr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65418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Gwasanaethau Gwybodaeth a Dadansoddi </a:t>
            </a:r>
          </a:p>
          <a:p>
            <a:pPr>
              <a:defRPr/>
            </a:pPr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55015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Gwasanaethau Gwybodaeth a Dadansoddi </a:t>
            </a:r>
          </a:p>
          <a:p>
            <a:pPr>
              <a:defRPr/>
            </a:pPr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0415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Gwasanaethau Gwybodaeth a Dadansoddi </a:t>
            </a:r>
          </a:p>
          <a:p>
            <a:pPr>
              <a:defRPr/>
            </a:pPr>
            <a:r>
              <a:rPr lang="en-GB" altLang="en-US"/>
              <a:t>Knowledge and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369343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ChangeArrowheads="1"/>
          </p:cNvSpPr>
          <p:nvPr/>
        </p:nvSpPr>
        <p:spPr bwMode="auto">
          <a:xfrm>
            <a:off x="0" y="0"/>
            <a:ext cx="1898650" cy="1098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57925"/>
            <a:ext cx="9144000" cy="600075"/>
          </a:xfrm>
          <a:prstGeom prst="rect">
            <a:avLst/>
          </a:prstGeom>
          <a:solidFill>
            <a:srgbClr val="012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ts val="500"/>
              </a:spcBef>
              <a:spcAft>
                <a:spcPts val="5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Gwasanaethau Gwybodaeth a Dadansoddi </a:t>
            </a:r>
          </a:p>
          <a:p>
            <a:pPr>
              <a:defRPr/>
            </a:pPr>
            <a:r>
              <a:rPr lang="en-GB" altLang="en-US"/>
              <a:t>Knowledge and Analytical Services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0" y="79375"/>
            <a:ext cx="91440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1B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30" name="Picture 21" descr="GSR Welsh socail science in go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3975"/>
            <a:ext cx="10874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evaluation.org/" TargetMode="External"/><Relationship Id="rId2" Type="http://schemas.openxmlformats.org/officeDocument/2006/relationships/hyperlink" Target="https://www.gov.uk/government/publications/the-magenta-b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evaluation-in-health-and-well-being-overview/introduction-to-logic-models#introduction-to-logic-model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auna.Anderson@llyw.cymru" TargetMode="External"/><Relationship Id="rId2" Type="http://schemas.openxmlformats.org/officeDocument/2006/relationships/hyperlink" Target="mailto:Launa.Anderson@gov.wal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2D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folHlink"/>
              </a:solidFill>
            </a:endParaRP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781050" y="1835417"/>
            <a:ext cx="75819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dirty="0" smtClean="0"/>
              <a:t>Early Years Integration Pathfinder Workshop (Swansea, 02/05/19)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dirty="0" smtClean="0"/>
              <a:t>An Introduction to Theory of Change &amp; Logic Models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Launa Anderson (Head of Social Justice Research)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200" dirty="0"/>
          </a:p>
        </p:txBody>
      </p:sp>
      <p:pic>
        <p:nvPicPr>
          <p:cNvPr id="3079" name="Picture 32" descr="GSR Welsh socail science in g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333375"/>
            <a:ext cx="151765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 model – a worked example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1" y="1659286"/>
            <a:ext cx="8151058" cy="44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simple example of a logic model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3" y="931492"/>
            <a:ext cx="8229600" cy="291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4009388"/>
            <a:ext cx="771842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6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 models can: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 developed before a programme starts, and used for planning, to develop monitoring systems, and for evaluation and reporting</a:t>
            </a:r>
          </a:p>
          <a:p>
            <a:r>
              <a:rPr lang="en-GB" dirty="0" smtClean="0"/>
              <a:t>be developed during implementation and even after a programme has finished</a:t>
            </a:r>
          </a:p>
          <a:p>
            <a:r>
              <a:rPr lang="en-GB" dirty="0" smtClean="0"/>
              <a:t>be developed by programme staff, an external evaluator, by programme designers, or collaboratively with a community or user group</a:t>
            </a:r>
          </a:p>
          <a:p>
            <a:r>
              <a:rPr lang="en-GB" dirty="0" smtClean="0"/>
              <a:t>be a very useful way of bringing together existing evidence about a programme, and clarifying where there is agreement and disagreement about how the programme is understood to work, and where there are gaps in the evidence</a:t>
            </a:r>
          </a:p>
          <a:p>
            <a:r>
              <a:rPr lang="en-GB" b="1" dirty="0" smtClean="0"/>
              <a:t>change</a:t>
            </a:r>
            <a:r>
              <a:rPr lang="en-GB" dirty="0" smtClean="0"/>
              <a:t> as we learn more and refine our theory of change.  They need not be set in stone and there needn’t be a single view.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437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Articulating mental models – talking individually or in groups with key informants (policy-makers, service deliverers and service users) about how they understand an intervention works.</a:t>
            </a:r>
          </a:p>
          <a:p>
            <a:r>
              <a:rPr lang="en-GB" dirty="0" smtClean="0"/>
              <a:t>Back-casting – working backwards from a desirable future, to the present in order to determine the feasibility of an idea.</a:t>
            </a:r>
          </a:p>
          <a:p>
            <a:r>
              <a:rPr lang="en-GB" dirty="0" smtClean="0"/>
              <a:t>Using existing evidence – using the findings from previously conducted evaluations and research, or even anecdotal/descriptive evidence.</a:t>
            </a:r>
          </a:p>
          <a:p>
            <a:r>
              <a:rPr lang="en-GB" dirty="0" smtClean="0"/>
              <a:t>Project/programme documents and guidance to develop the model during implementation.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80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components of a Logic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66" y="993448"/>
            <a:ext cx="8229600" cy="4525963"/>
          </a:xfrm>
        </p:spPr>
        <p:txBody>
          <a:bodyPr/>
          <a:lstStyle/>
          <a:p>
            <a:r>
              <a:rPr lang="en-GB" dirty="0" smtClean="0"/>
              <a:t>Inputs → Outputs → Outcomes</a:t>
            </a:r>
          </a:p>
          <a:p>
            <a:r>
              <a:rPr lang="en-GB" dirty="0" smtClean="0"/>
              <a:t>Inputs</a:t>
            </a:r>
          </a:p>
          <a:p>
            <a:pPr lvl="1"/>
            <a:r>
              <a:rPr lang="en-GB" dirty="0" smtClean="0"/>
              <a:t>Certain resources are needed to operate a programme.</a:t>
            </a:r>
          </a:p>
          <a:p>
            <a:r>
              <a:rPr lang="en-GB" dirty="0" smtClean="0"/>
              <a:t>Activities</a:t>
            </a:r>
          </a:p>
          <a:p>
            <a:pPr lvl="1"/>
            <a:r>
              <a:rPr lang="en-GB" dirty="0" smtClean="0"/>
              <a:t>Planned and delivered activities using these resources.</a:t>
            </a:r>
          </a:p>
          <a:p>
            <a:r>
              <a:rPr lang="en-GB" dirty="0" smtClean="0"/>
              <a:t>Outputs</a:t>
            </a:r>
          </a:p>
          <a:p>
            <a:pPr lvl="1"/>
            <a:r>
              <a:rPr lang="en-GB" dirty="0" smtClean="0"/>
              <a:t>If the activities are accomplished certain things will be delivered.</a:t>
            </a:r>
          </a:p>
          <a:p>
            <a:r>
              <a:rPr lang="en-GB" dirty="0" smtClean="0"/>
              <a:t>Intermediate outcomes</a:t>
            </a:r>
          </a:p>
          <a:p>
            <a:pPr lvl="1"/>
            <a:r>
              <a:rPr lang="en-GB" dirty="0" smtClean="0"/>
              <a:t>If you accomplish the activities to the extent you wish then recipients will benefit in a certain way.</a:t>
            </a:r>
          </a:p>
          <a:p>
            <a:r>
              <a:rPr lang="en-GB" dirty="0" smtClean="0"/>
              <a:t>Impacts</a:t>
            </a:r>
          </a:p>
          <a:p>
            <a:pPr lvl="1"/>
            <a:r>
              <a:rPr lang="en-GB" dirty="0" smtClean="0"/>
              <a:t>The achieved benefits will lead to wider societal impacts.</a:t>
            </a:r>
            <a:endParaRPr lang="en-GB" dirty="0"/>
          </a:p>
          <a:p>
            <a:r>
              <a:rPr lang="en-GB" dirty="0" smtClean="0"/>
              <a:t>Assumptions</a:t>
            </a:r>
          </a:p>
          <a:p>
            <a:r>
              <a:rPr lang="en-GB" dirty="0" smtClean="0"/>
              <a:t>External Factors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err="1" smtClean="0"/>
              <a:t>Gwasanaethau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Gwybodaeth</a:t>
            </a:r>
            <a:r>
              <a:rPr lang="en-GB" altLang="en-US" dirty="0" smtClean="0"/>
              <a:t> a </a:t>
            </a:r>
            <a:r>
              <a:rPr lang="en-GB" altLang="en-US" dirty="0" err="1" smtClean="0"/>
              <a:t>Dadansoddi</a:t>
            </a:r>
            <a:r>
              <a:rPr lang="en-GB" altLang="en-US" dirty="0" smtClean="0"/>
              <a:t> </a:t>
            </a:r>
          </a:p>
          <a:p>
            <a:pPr>
              <a:defRPr/>
            </a:pPr>
            <a:r>
              <a:rPr lang="en-GB" altLang="en-US" dirty="0" smtClean="0"/>
              <a:t>Knowledge and Analytical Services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520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Factors &amp;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External factors </a:t>
            </a:r>
            <a:r>
              <a:rPr lang="en-GB" dirty="0" smtClean="0"/>
              <a:t>are outside the control of the programme but can influence the way in which it works.  Think here of systems, culture, economic factors, demography, political backdrop. 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Assumptions, </a:t>
            </a:r>
            <a:r>
              <a:rPr lang="en-GB" dirty="0" smtClean="0"/>
              <a:t>implicit and explicit beliefs about the way things work.  Also values and moral imperatives.  Faulty assumptions can be the reason why something doesn’t work.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9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</a:t>
            </a:r>
            <a:r>
              <a:rPr lang="en-GB" dirty="0"/>
              <a:t>d</a:t>
            </a:r>
            <a:r>
              <a:rPr lang="en-GB" dirty="0" smtClean="0"/>
              <a:t>iscussions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46" y="950719"/>
            <a:ext cx="8229600" cy="4525963"/>
          </a:xfrm>
        </p:spPr>
        <p:txBody>
          <a:bodyPr/>
          <a:lstStyle/>
          <a:p>
            <a:r>
              <a:rPr lang="en-GB" dirty="0" smtClean="0"/>
              <a:t>In your tables, consider what you think the theory of change for the Early Years System in your local area is? 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Consider the logic model components as a way to articulate the theory of change.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are the assumptions that you hold?  Should these be challenged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What practical steps would you need to take to be able to do this in your local area?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Do you think this approach would work for you?</a:t>
            </a:r>
          </a:p>
          <a:p>
            <a:endParaRPr lang="en-GB" dirty="0" smtClean="0"/>
          </a:p>
          <a:p>
            <a:r>
              <a:rPr lang="en-GB" dirty="0" smtClean="0"/>
              <a:t>What support do you think would be helpful?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72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Magenta Book (</a:t>
            </a:r>
            <a:r>
              <a:rPr lang="en-GB" dirty="0"/>
              <a:t>HM Treasury) -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www.gov.uk/government/publications/the-magenta-book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Better Evaluation - </a:t>
            </a:r>
            <a:r>
              <a:rPr lang="en-GB" dirty="0">
                <a:hlinkClick r:id="rId3"/>
              </a:rPr>
              <a:t>https://www.betterevaluation.org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Public Health </a:t>
            </a:r>
            <a:r>
              <a:rPr lang="en-GB" dirty="0"/>
              <a:t>England Guidance on Logic Models -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www.gov.uk/government/publications/evaluation-in-health-and-well-being-overview/introduction-to-logic-models#introduction-to-logic-models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4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>
                <a:hlinkClick r:id="rId2"/>
              </a:rPr>
              <a:t>Launa.Anderson@gov.wales</a:t>
            </a:r>
            <a:r>
              <a:rPr lang="en-GB" dirty="0" smtClean="0"/>
              <a:t>  </a:t>
            </a:r>
            <a:r>
              <a:rPr lang="en-GB" dirty="0"/>
              <a:t>/ </a:t>
            </a:r>
            <a:r>
              <a:rPr lang="en-GB" dirty="0" err="1" smtClean="0">
                <a:hlinkClick r:id="rId3"/>
              </a:rPr>
              <a:t>Launa.Anderson@llyw.cymru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SocialJusticeResearch@gov.wales</a:t>
            </a:r>
            <a:r>
              <a:rPr lang="en-GB" dirty="0" smtClean="0"/>
              <a:t> </a:t>
            </a:r>
            <a:r>
              <a:rPr lang="en-GB" dirty="0"/>
              <a:t>/ </a:t>
            </a:r>
            <a:r>
              <a:rPr lang="en-GB" dirty="0" err="1"/>
              <a:t>YmchwilCyfiawnderCymdeithasol.llyw.cymru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83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92" y="1155818"/>
            <a:ext cx="8229600" cy="4525963"/>
          </a:xfrm>
        </p:spPr>
        <p:txBody>
          <a:bodyPr/>
          <a:lstStyle/>
          <a:p>
            <a:r>
              <a:rPr lang="en-GB" dirty="0" smtClean="0"/>
              <a:t>Provide an introduction to these concepts, but it is not exhaustive and it is not formal training!</a:t>
            </a:r>
          </a:p>
          <a:p>
            <a:endParaRPr lang="en-GB" dirty="0"/>
          </a:p>
          <a:p>
            <a:r>
              <a:rPr lang="en-GB" dirty="0" smtClean="0"/>
              <a:t>Build your knowledge and confidence around the use of theory of change tools.</a:t>
            </a:r>
          </a:p>
          <a:p>
            <a:endParaRPr lang="en-GB" dirty="0" smtClean="0"/>
          </a:p>
          <a:p>
            <a:r>
              <a:rPr lang="en-GB" dirty="0" smtClean="0"/>
              <a:t>To provide an opportunity for discussion and reflection around the programme theory / logic model components for Early Years System Transformation in your area.</a:t>
            </a:r>
          </a:p>
          <a:p>
            <a:endParaRPr lang="en-GB" dirty="0"/>
          </a:p>
          <a:p>
            <a:r>
              <a:rPr lang="en-GB" dirty="0" smtClean="0"/>
              <a:t>Encourage you to take this thinking back to your areas and how you could apply it.</a:t>
            </a:r>
          </a:p>
          <a:p>
            <a:endParaRPr lang="en-GB" dirty="0"/>
          </a:p>
          <a:p>
            <a:r>
              <a:rPr lang="en-GB" dirty="0" smtClean="0"/>
              <a:t>Provide a signpost to some resources you can use.</a:t>
            </a:r>
          </a:p>
          <a:p>
            <a:endParaRPr lang="en-GB" dirty="0"/>
          </a:p>
          <a:p>
            <a:r>
              <a:rPr lang="en-GB" dirty="0" smtClean="0"/>
              <a:t>Think about what support you might need.</a:t>
            </a:r>
            <a:endParaRPr lang="en-GB" dirty="0"/>
          </a:p>
          <a:p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endParaRPr lang="en-GB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theory of change?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“…a story about how the activities included in a project are going to lead to their intended outcomes – early on, and in the intermediate and the longer term.”</a:t>
            </a:r>
          </a:p>
          <a:p>
            <a:pPr marL="2286000" lvl="5" indent="0">
              <a:buNone/>
            </a:pPr>
            <a:r>
              <a:rPr lang="en-GB" dirty="0" smtClean="0"/>
              <a:t>Jim Connell and Anne </a:t>
            </a:r>
            <a:r>
              <a:rPr lang="en-GB" dirty="0" err="1" smtClean="0"/>
              <a:t>Kubisch</a:t>
            </a:r>
            <a:r>
              <a:rPr lang="en-GB" dirty="0" smtClean="0"/>
              <a:t> (2002)</a:t>
            </a:r>
            <a:endParaRPr lang="en-GB" dirty="0"/>
          </a:p>
          <a:p>
            <a:pPr marL="2286000" lvl="5" indent="0">
              <a:buNone/>
            </a:pPr>
            <a:endParaRPr lang="en-GB" dirty="0" smtClean="0"/>
          </a:p>
          <a:p>
            <a:pPr marL="2286000" lvl="5" indent="0">
              <a:buNone/>
            </a:pPr>
            <a:endParaRPr lang="en-GB" dirty="0"/>
          </a:p>
          <a:p>
            <a:pPr marL="457200"/>
            <a:r>
              <a:rPr lang="en-GB" i="1" dirty="0" smtClean="0"/>
              <a:t>“A program is a theory and an evaluation is its test.  In order to organize the evaluation to provide a responsible test, the evaluator needs to understand the theoretical premises on which the program is based.”</a:t>
            </a:r>
          </a:p>
          <a:p>
            <a:pPr marL="457200"/>
            <a:endParaRPr lang="en-GB" i="1" dirty="0"/>
          </a:p>
          <a:p>
            <a:pPr marL="2400300" lvl="5" indent="0">
              <a:buNone/>
            </a:pPr>
            <a:r>
              <a:rPr lang="en-GB" dirty="0" smtClean="0"/>
              <a:t>Carol Weiss (1972)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err="1" smtClean="0"/>
              <a:t>Gwasanaethau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Gwybodaeth</a:t>
            </a:r>
            <a:r>
              <a:rPr lang="en-GB" altLang="en-US" dirty="0" smtClean="0"/>
              <a:t> a </a:t>
            </a:r>
            <a:r>
              <a:rPr lang="en-GB" altLang="en-US" dirty="0" err="1" smtClean="0"/>
              <a:t>Dadansoddi</a:t>
            </a:r>
            <a:r>
              <a:rPr lang="en-GB" altLang="en-US" dirty="0" smtClean="0"/>
              <a:t> </a:t>
            </a:r>
          </a:p>
          <a:p>
            <a:pPr>
              <a:defRPr/>
            </a:pPr>
            <a:r>
              <a:rPr lang="en-GB" altLang="en-US" dirty="0" smtClean="0"/>
              <a:t>Knowledge and Analytical Services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27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of Change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Theory of Change is essentially a comprehensive description and illustration of how and why a desired change is expected to happen in a particular context.  It is focussed in particular on mapping out what has been described as the ‘missing middle’ between what a programme or change initiative does and how these lead to desired goals being achieved.  It does this by identifying long-term goals and then works backwards to identify all the conditions (outcomes) that must be in place for the goals to occur.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000" dirty="0" smtClean="0"/>
              <a:t>Resource: </a:t>
            </a:r>
            <a:r>
              <a:rPr lang="en-GB" sz="1000" dirty="0" err="1" smtClean="0"/>
              <a:t>Center</a:t>
            </a:r>
            <a:r>
              <a:rPr lang="en-GB" sz="1000" dirty="0" smtClean="0"/>
              <a:t> for Theory of Change</a:t>
            </a:r>
            <a:endParaRPr lang="en-GB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57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of change definitions continued…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programme theory can be used to provide a conceptual framework for monitoring, for evaluation, or for an integrated monitoring and evaluation framework.</a:t>
            </a:r>
          </a:p>
          <a:p>
            <a:r>
              <a:rPr lang="en-GB" dirty="0" smtClean="0"/>
              <a:t>A programme theory can be a very useful way of bringing together existing evidence about a programme, and clarifying where there is agreement and disagreement about how the programme is understood to work, and where there are gaps in the evidence.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1000" dirty="0" smtClean="0"/>
              <a:t>	Source: Better Evaluation</a:t>
            </a:r>
            <a:endParaRPr lang="en-GB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33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of change definitions continued…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theory of change explains how interventions are understood to contribute to a chain of results that produce the intended or actual impacts.</a:t>
            </a:r>
          </a:p>
          <a:p>
            <a:r>
              <a:rPr lang="en-GB" dirty="0" smtClean="0"/>
              <a:t>Impacts can be positive or negative.</a:t>
            </a:r>
          </a:p>
          <a:p>
            <a:r>
              <a:rPr lang="en-GB" dirty="0" smtClean="0"/>
              <a:t>It can also show the other factors which contribute to producing impacts, such as context and other projects and programmes.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10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 Model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Different types of diagrams can be used to represent a theory of change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These diagrams are often referred to as logic models, as they show the overall logic of how the intervention is understood to work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logic model </a:t>
            </a:r>
            <a:r>
              <a:rPr lang="en-GB" dirty="0"/>
              <a:t>is a graphical way of describing the theory of change not the theory of change itself.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47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a Theory of Change can help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Reach consensus on how something is intended to work and identify areas of disagreement or uncertainty.</a:t>
            </a:r>
          </a:p>
          <a:p>
            <a:r>
              <a:rPr lang="en-GB" dirty="0" smtClean="0"/>
              <a:t>Communicate ideas to stakeholders about your intentions and the logic behind your approach.</a:t>
            </a:r>
          </a:p>
          <a:p>
            <a:r>
              <a:rPr lang="en-GB" dirty="0" smtClean="0"/>
              <a:t>Make sense of other people’s ideas and replay them in a logical way.</a:t>
            </a:r>
          </a:p>
          <a:p>
            <a:r>
              <a:rPr lang="en-GB" dirty="0" smtClean="0"/>
              <a:t>Make links between components of a programme/policy/initiative.</a:t>
            </a:r>
          </a:p>
          <a:p>
            <a:r>
              <a:rPr lang="en-GB" dirty="0" smtClean="0"/>
              <a:t>Identify alternative explanations and make sense of unintended results or counterintuitive findings.</a:t>
            </a:r>
          </a:p>
          <a:p>
            <a:r>
              <a:rPr lang="en-GB" dirty="0" smtClean="0"/>
              <a:t>Clarify who is responsible for what and what is actually feasible (managing expectations).</a:t>
            </a:r>
          </a:p>
          <a:p>
            <a:r>
              <a:rPr lang="en-GB" dirty="0" smtClean="0"/>
              <a:t>Compare the observed reality to ‘something’ and refine the theory.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62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example of a theory of change logic model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Gwasanaethau Gwybodaeth a Dadansoddi </a:t>
            </a:r>
          </a:p>
          <a:p>
            <a:pPr>
              <a:defRPr/>
            </a:pPr>
            <a:r>
              <a:rPr lang="en-GB" altLang="en-US" smtClean="0"/>
              <a:t>Knowledge and Analytical Services</a:t>
            </a:r>
            <a:endParaRPr lang="en-GB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6" y="2253698"/>
            <a:ext cx="7712108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0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5 - GSR presentation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d3c4172d526e4b2384ade4b889302c76" /></Relationships>
</file>

<file path=customXML/item3.xml><?xml version="1.0" encoding="utf-8"?>
<metadata xmlns="http://www.objective.com/ecm/document/metadata/FF3C5B18883D4E21973B57C2EEED7FD1" version="1.0.0">
  <systemFields>
    <field name="Objective-Id">
      <value order="0">A26112845</value>
    </field>
    <field name="Objective-Title">
      <value order="0">EY integration pathfinders workshop logic model - English version</value>
    </field>
    <field name="Objective-Description">
      <value order="0"/>
    </field>
    <field name="Objective-CreationStamp">
      <value order="0">2019-05-01T15:55:28Z</value>
    </field>
    <field name="Objective-IsApproved">
      <value order="0">false</value>
    </field>
    <field name="Objective-IsPublished">
      <value order="0">true</value>
    </field>
    <field name="Objective-DatePublished">
      <value order="0">2019-05-30T08:44:15Z</value>
    </field>
    <field name="Objective-ModificationStamp">
      <value order="0">2019-07-02T08:57:29Z</value>
    </field>
    <field name="Objective-Owner">
      <value order="0">Harris, Yee Ling (EPS - CYP&amp;F)</value>
    </field>
    <field name="Objective-Path">
      <value order="0"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Policies:Building a Brighter Future- Review 2016 - 2016:Early Years Pathfinders Workshop 2 May 2019</value>
    </field>
    <field name="Objective-Parent">
      <value order="0">Early Years Pathfinders Workshop 2 May 2019</value>
    </field>
    <field name="Objective-State">
      <value order="0">Published</value>
    </field>
    <field name="Objective-VersionId">
      <value order="0">vA52414776</value>
    </field>
    <field name="Objective-Version">
      <value order="0">2.0</value>
    </field>
    <field name="Objective-VersionNumber">
      <value order="0">3</value>
    </field>
    <field name="Objective-VersionComment">
      <value order="0"/>
    </field>
    <field name="Objective-FileNumber">
      <value order="0">qA1252917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2019-05-01T22:59:59Z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3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S5 - GSR presentations</Template>
  <TotalTime>693</TotalTime>
  <Words>1358</Words>
  <Application>Microsoft Office PowerPoint</Application>
  <PresentationFormat>On-screen Show (4:3)</PresentationFormat>
  <Paragraphs>180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S5 - GSR presentations</vt:lpstr>
      <vt:lpstr>PowerPoint Presentation</vt:lpstr>
      <vt:lpstr>Session Purpose</vt:lpstr>
      <vt:lpstr>What is a theory of change?</vt:lpstr>
      <vt:lpstr>Theory of Change definition</vt:lpstr>
      <vt:lpstr>Theory of change definitions continued…</vt:lpstr>
      <vt:lpstr>Theory of change definitions continued…</vt:lpstr>
      <vt:lpstr>Logic Model definition</vt:lpstr>
      <vt:lpstr>Developing a Theory of Change can help to…</vt:lpstr>
      <vt:lpstr>Simple example of a theory of change logic model</vt:lpstr>
      <vt:lpstr>Logic model – a worked example</vt:lpstr>
      <vt:lpstr>A simple example of a logic model</vt:lpstr>
      <vt:lpstr>Logic models can:</vt:lpstr>
      <vt:lpstr>Logic models</vt:lpstr>
      <vt:lpstr>Key components of a Logic Model</vt:lpstr>
      <vt:lpstr>External Factors &amp; Assumptions</vt:lpstr>
      <vt:lpstr>Group discussions</vt:lpstr>
      <vt:lpstr>Resources</vt:lpstr>
      <vt:lpstr>Contact</vt:lpstr>
    </vt:vector>
  </TitlesOfParts>
  <Company>NAfW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Spence, Alison</dc:creator>
  <cp:lastModifiedBy>Harris Yee Ling</cp:lastModifiedBy>
  <cp:revision>32</cp:revision>
  <dcterms:created xsi:type="dcterms:W3CDTF">2015-05-18T09:09:28Z</dcterms:created>
  <dcterms:modified xsi:type="dcterms:W3CDTF">2019-05-01T15:55:28Z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A26112845</vt:lpwstr>
  </property>
  <property fmtid="{D5CDD505-2E9C-101B-9397-08002B2CF9AE}" pid="3" name="Objective-Title">
    <vt:lpwstr>EY integration pathfinders workshop logic model - English version</vt:lpwstr>
  </property>
  <property fmtid="{D5CDD505-2E9C-101B-9397-08002B2CF9AE}" pid="4" name="Objective-Comment">
    <vt:lpwstr/>
  </property>
  <property fmtid="{D5CDD505-2E9C-101B-9397-08002B2CF9AE}" pid="5" name="Objective-CreationStamp">
    <vt:filetime>2019-05-01T15:55:34Z</vt:filetime>
  </property>
  <property fmtid="{D5CDD505-2E9C-101B-9397-08002B2CF9AE}" pid="6" name="Objective-IsApproved">
    <vt:bool>false</vt:bool>
  </property>
  <property fmtid="{D5CDD505-2E9C-101B-9397-08002B2CF9AE}" pid="7" name="Objective-IsPublished">
    <vt:bool>true</vt:bool>
  </property>
  <property fmtid="{D5CDD505-2E9C-101B-9397-08002B2CF9AE}" pid="8" name="Objective-DatePublished">
    <vt:filetime>2019-05-30T08:44:15Z</vt:filetime>
  </property>
  <property fmtid="{D5CDD505-2E9C-101B-9397-08002B2CF9AE}" pid="9" name="Objective-ModificationStamp">
    <vt:filetime>2019-07-02T08:57:29Z</vt:filetime>
  </property>
  <property fmtid="{D5CDD505-2E9C-101B-9397-08002B2CF9AE}" pid="10" name="Objective-Owner">
    <vt:lpwstr>Harris, Yee Ling (EPS - CYP&amp;F)</vt:lpwstr>
  </property>
  <property fmtid="{D5CDD505-2E9C-101B-9397-08002B2CF9AE}" pid="11" name="Objective-Path">
    <vt:lpwstr>Objective Global Folder:Business File Plan:Education &amp; Public Services (EPS):Education &amp; Public Services (EPS) - Communities &amp; Tackling Poverty - Childcare, Play and Early Years:1 - Save:Childcare Play and Early Years Division:Early Years Branch (Sharon West):Programmes and Policies:Building a Brighter Future- Review 2016 - 2016:Early Years Pathfinders Workshop 2 May 2019:</vt:lpwstr>
  </property>
  <property fmtid="{D5CDD505-2E9C-101B-9397-08002B2CF9AE}" pid="12" name="Objective-Parent">
    <vt:lpwstr>Early Years Pathfinders Workshop 2 May 2019</vt:lpwstr>
  </property>
  <property fmtid="{D5CDD505-2E9C-101B-9397-08002B2CF9AE}" pid="13" name="Objective-State">
    <vt:lpwstr>Published</vt:lpwstr>
  </property>
  <property fmtid="{D5CDD505-2E9C-101B-9397-08002B2CF9AE}" pid="14" name="Objective-Version">
    <vt:lpwstr>2.0</vt:lpwstr>
  </property>
  <property fmtid="{D5CDD505-2E9C-101B-9397-08002B2CF9AE}" pid="15" name="Objective-VersionNumber">
    <vt:r8>3</vt:r8>
  </property>
  <property fmtid="{D5CDD505-2E9C-101B-9397-08002B2CF9AE}" pid="16" name="Objective-VersionComment">
    <vt:lpwstr/>
  </property>
  <property fmtid="{D5CDD505-2E9C-101B-9397-08002B2CF9AE}" pid="17" name="Objective-FileNumber">
    <vt:lpwstr/>
  </property>
  <property fmtid="{D5CDD505-2E9C-101B-9397-08002B2CF9AE}" pid="18" name="Objective-Classification">
    <vt:lpwstr>[Inherited - Official]</vt:lpwstr>
  </property>
  <property fmtid="{D5CDD505-2E9C-101B-9397-08002B2CF9AE}" pid="19" name="Objective-Caveats">
    <vt:lpwstr/>
  </property>
  <property fmtid="{D5CDD505-2E9C-101B-9397-08002B2CF9AE}" pid="20" name="Objective-Language [system]">
    <vt:lpwstr>English (eng)</vt:lpwstr>
  </property>
  <property fmtid="{D5CDD505-2E9C-101B-9397-08002B2CF9AE}" pid="21" name="Objective-Date Acquired [system]">
    <vt:lpwstr/>
  </property>
  <property fmtid="{D5CDD505-2E9C-101B-9397-08002B2CF9AE}" pid="22" name="Objective-What to Keep [system]">
    <vt:lpwstr>No</vt:lpwstr>
  </property>
  <property fmtid="{D5CDD505-2E9C-101B-9397-08002B2CF9AE}" pid="23" name="Objective-Official Translation [system]">
    <vt:lpwstr/>
  </property>
  <property fmtid="{D5CDD505-2E9C-101B-9397-08002B2CF9AE}" pid="24" name="Objective-Connect Creator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vA52414776</vt:lpwstr>
  </property>
  <property fmtid="{D5CDD505-2E9C-101B-9397-08002B2CF9AE}" pid="27" name="Objective-Language">
    <vt:lpwstr>English (eng)</vt:lpwstr>
  </property>
  <property fmtid="{D5CDD505-2E9C-101B-9397-08002B2CF9AE}" pid="28" name="Objective-Date Acquired">
    <vt:filetime>2019-04-30T23:00:00Z</vt:filetime>
  </property>
  <property fmtid="{D5CDD505-2E9C-101B-9397-08002B2CF9AE}" pid="29" name="Objective-What to Keep">
    <vt:lpwstr>No</vt:lpwstr>
  </property>
  <property fmtid="{D5CDD505-2E9C-101B-9397-08002B2CF9AE}" pid="30" name="Objective-Official Translation">
    <vt:lpwstr/>
  </property>
  <property fmtid="{D5CDD505-2E9C-101B-9397-08002B2CF9AE}" pid="31" name="Objective-Connect Creator">
    <vt:lpwstr/>
  </property>
</Properties>
</file>