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2"/>
  </p:sldMasterIdLst>
  <p:notesMasterIdLst>
    <p:notesMasterId r:id="rId21"/>
  </p:notesMasterIdLst>
  <p:sldIdLst>
    <p:sldId id="263" r:id="rId3"/>
    <p:sldId id="271" r:id="rId4"/>
    <p:sldId id="291" r:id="rId5"/>
    <p:sldId id="280" r:id="rId6"/>
    <p:sldId id="295" r:id="rId7"/>
    <p:sldId id="274" r:id="rId8"/>
    <p:sldId id="296" r:id="rId9"/>
    <p:sldId id="297" r:id="rId10"/>
    <p:sldId id="281" r:id="rId11"/>
    <p:sldId id="283" r:id="rId12"/>
    <p:sldId id="284" r:id="rId13"/>
    <p:sldId id="292" r:id="rId14"/>
    <p:sldId id="293" r:id="rId15"/>
    <p:sldId id="277" r:id="rId16"/>
    <p:sldId id="278" r:id="rId17"/>
    <p:sldId id="279" r:id="rId18"/>
    <p:sldId id="290" r:id="rId19"/>
    <p:sldId id="294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ＭＳ Ｐゴシック" pitchFamily="1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ＭＳ Ｐゴシック" pitchFamily="1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ＭＳ Ｐゴシック" pitchFamily="1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ＭＳ Ｐゴシック" pitchFamily="1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2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2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2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2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62A7"/>
    <a:srgbClr val="17B2C7"/>
    <a:srgbClr val="48D7EA"/>
    <a:srgbClr val="95925D"/>
    <a:srgbClr val="DAC9A6"/>
    <a:srgbClr val="012C41"/>
    <a:srgbClr val="FD1B14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76" autoAdjust="0"/>
  </p:normalViewPr>
  <p:slideViewPr>
    <p:cSldViewPr snapToGrid="0">
      <p:cViewPr varScale="1">
        <p:scale>
          <a:sx n="75" d="100"/>
          <a:sy n="75" d="100"/>
        </p:scale>
        <p:origin x="-370" y="-72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6.xml" Id="rId8" /><Relationship Type="http://schemas.openxmlformats.org/officeDocument/2006/relationships/slide" Target="slides/slide11.xml" Id="rId13" /><Relationship Type="http://schemas.openxmlformats.org/officeDocument/2006/relationships/slide" Target="slides/slide16.xml" Id="rId18" /><Relationship Type="http://schemas.openxmlformats.org/officeDocument/2006/relationships/tableStyles" Target="tableStyles.xml" Id="rId26" /><Relationship Type="http://schemas.openxmlformats.org/officeDocument/2006/relationships/slide" Target="slides/slide1.xml" Id="rId3" /><Relationship Type="http://schemas.openxmlformats.org/officeDocument/2006/relationships/notesMaster" Target="notesMasters/notesMaster1.xml" Id="rId21" /><Relationship Type="http://schemas.openxmlformats.org/officeDocument/2006/relationships/slide" Target="slides/slide5.xml" Id="rId7" /><Relationship Type="http://schemas.openxmlformats.org/officeDocument/2006/relationships/slide" Target="slides/slide10.xml" Id="rId12" /><Relationship Type="http://schemas.openxmlformats.org/officeDocument/2006/relationships/slide" Target="slides/slide15.xml" Id="rId17" /><Relationship Type="http://schemas.openxmlformats.org/officeDocument/2006/relationships/theme" Target="theme/theme1.xml" Id="rId25" /><Relationship Type="http://schemas.openxmlformats.org/officeDocument/2006/relationships/slideMaster" Target="slideMasters/slideMaster1.xml" Id="rId2" /><Relationship Type="http://schemas.openxmlformats.org/officeDocument/2006/relationships/slide" Target="slides/slide14.xml" Id="rId16" /><Relationship Type="http://schemas.openxmlformats.org/officeDocument/2006/relationships/slide" Target="slides/slide18.xml" Id="rId20" /><Relationship Type="http://schemas.openxmlformats.org/officeDocument/2006/relationships/slide" Target="slides/slide4.xml" Id="rId6" /><Relationship Type="http://schemas.openxmlformats.org/officeDocument/2006/relationships/slide" Target="slides/slide9.xml" Id="rId11" /><Relationship Type="http://schemas.openxmlformats.org/officeDocument/2006/relationships/viewProps" Target="viewProps.xml" Id="rId24" /><Relationship Type="http://schemas.openxmlformats.org/officeDocument/2006/relationships/slide" Target="slides/slide3.xml" Id="rId5" /><Relationship Type="http://schemas.openxmlformats.org/officeDocument/2006/relationships/slide" Target="slides/slide13.xml" Id="rId15" /><Relationship Type="http://schemas.openxmlformats.org/officeDocument/2006/relationships/presProps" Target="presProps.xml" Id="rId23" /><Relationship Type="http://schemas.openxmlformats.org/officeDocument/2006/relationships/slide" Target="slides/slide8.xml" Id="rId10" /><Relationship Type="http://schemas.openxmlformats.org/officeDocument/2006/relationships/slide" Target="slides/slide17.xml" Id="rId19" /><Relationship Type="http://schemas.openxmlformats.org/officeDocument/2006/relationships/slide" Target="slides/slide2.xml" Id="rId4" /><Relationship Type="http://schemas.openxmlformats.org/officeDocument/2006/relationships/slide" Target="slides/slide7.xml" Id="rId9" /><Relationship Type="http://schemas.openxmlformats.org/officeDocument/2006/relationships/slide" Target="slides/slide12.xml" Id="rId14" /><Relationship Type="http://schemas.openxmlformats.org/officeDocument/2006/relationships/tags" Target="tags/tag1.xml" Id="rId22" /><Relationship Type="http://schemas.openxmlformats.org/officeDocument/2006/relationships/customXml" Target="/customXML/item2.xml" Id="R5b09137f377f4a80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</a:defRPr>
            </a:lvl1pPr>
          </a:lstStyle>
          <a:p>
            <a:fld id="{3EE4D984-B5E4-4D56-8A26-6881A0B3AB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15153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0"/>
              </a:spcBef>
            </a:pPr>
            <a:fld id="{E8EBDEFB-99C6-43D2-BB77-DF7517F4543C}" type="slidenum">
              <a:rPr lang="en-US" altLang="en-US" smtClean="0"/>
              <a:pPr algn="r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1200" kern="12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rPr>
              <a:t>Mewnbynnau – Beth sy'n mynd i mewn i'r rhaglen? </a:t>
            </a:r>
            <a:endParaRPr lang="en-GB" sz="1200" kern="1200" dirty="0" smtClean="0">
              <a:solidFill>
                <a:schemeClr val="tx1"/>
              </a:solidFill>
              <a:latin typeface="Arial" charset="0"/>
              <a:ea typeface="ＭＳ Ｐゴシック" pitchFamily="1" charset="-128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rPr>
              <a:t>Staff</a:t>
            </a:r>
            <a:endParaRPr lang="en-GB" sz="1200" kern="1200" dirty="0" smtClean="0">
              <a:solidFill>
                <a:schemeClr val="tx1"/>
              </a:solidFill>
              <a:latin typeface="Arial" charset="0"/>
              <a:ea typeface="ＭＳ Ｐゴシック" pitchFamily="1" charset="-128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rPr>
              <a:t>Amser </a:t>
            </a:r>
            <a:endParaRPr lang="en-GB" sz="1200" kern="1200" dirty="0" smtClean="0">
              <a:solidFill>
                <a:schemeClr val="tx1"/>
              </a:solidFill>
              <a:latin typeface="Arial" charset="0"/>
              <a:ea typeface="ＭＳ Ｐゴシック" pitchFamily="1" charset="-128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rPr>
              <a:t>Arian</a:t>
            </a:r>
            <a:endParaRPr lang="en-GB" sz="1200" kern="1200" dirty="0" smtClean="0">
              <a:solidFill>
                <a:schemeClr val="tx1"/>
              </a:solidFill>
              <a:latin typeface="Arial" charset="0"/>
              <a:ea typeface="ＭＳ Ｐゴシック" pitchFamily="1" charset="-128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rPr>
              <a:t>Cyfarpar</a:t>
            </a:r>
            <a:endParaRPr lang="en-GB" sz="1200" kern="1200" dirty="0" smtClean="0">
              <a:solidFill>
                <a:schemeClr val="tx1"/>
              </a:solidFill>
              <a:latin typeface="Arial" charset="0"/>
              <a:ea typeface="ＭＳ Ｐゴシック" pitchFamily="1" charset="-128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rPr>
              <a:t>Partneriaethau</a:t>
            </a:r>
            <a:endParaRPr lang="en-GB" sz="1200" kern="1200" dirty="0" smtClean="0">
              <a:solidFill>
                <a:schemeClr val="tx1"/>
              </a:solidFill>
              <a:latin typeface="Arial" charset="0"/>
              <a:ea typeface="ＭＳ Ｐゴシック" pitchFamily="1" charset="-128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rPr>
              <a:t>Y sylfaen dystiolaeth</a:t>
            </a:r>
            <a:endParaRPr lang="en-GB" sz="1200" kern="1200" dirty="0" smtClean="0">
              <a:solidFill>
                <a:schemeClr val="tx1"/>
              </a:solidFill>
              <a:latin typeface="Arial" charset="0"/>
              <a:ea typeface="ＭＳ Ｐゴシック" pitchFamily="1" charset="-128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rPr>
              <a:t>Gweithgareddau:</a:t>
            </a:r>
            <a:endParaRPr lang="en-GB" sz="1200" kern="1200" dirty="0" smtClean="0">
              <a:solidFill>
                <a:schemeClr val="tx1"/>
              </a:solidFill>
              <a:latin typeface="Arial" charset="0"/>
              <a:ea typeface="ＭＳ Ｐゴシック" pitchFamily="1" charset="-128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rPr>
              <a:t>Beth mae'r rhaglen yn ei wneud a phwy y mae'n eu cyrraedd? </a:t>
            </a:r>
            <a:endParaRPr lang="en-GB" sz="1200" kern="1200" dirty="0" smtClean="0">
              <a:solidFill>
                <a:schemeClr val="tx1"/>
              </a:solidFill>
              <a:latin typeface="Arial" charset="0"/>
              <a:ea typeface="ＭＳ Ｐゴシック" pitchFamily="1" charset="-128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rPr>
              <a:t>Gweithgareddau</a:t>
            </a:r>
            <a:endParaRPr lang="en-GB" sz="1200" kern="1200" dirty="0" smtClean="0">
              <a:solidFill>
                <a:schemeClr val="tx1"/>
              </a:solidFill>
              <a:latin typeface="Arial" charset="0"/>
              <a:ea typeface="ＭＳ Ｐゴシック" pitchFamily="1" charset="-128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rPr>
              <a:t>Gwasanaethau</a:t>
            </a:r>
            <a:endParaRPr lang="en-GB" sz="1200" kern="1200" dirty="0" smtClean="0">
              <a:solidFill>
                <a:schemeClr val="tx1"/>
              </a:solidFill>
              <a:latin typeface="Arial" charset="0"/>
              <a:ea typeface="ＭＳ Ｐゴシック" pitchFamily="1" charset="-128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rPr>
              <a:t>Digwyddiadau</a:t>
            </a:r>
            <a:endParaRPr lang="en-GB" sz="1200" kern="1200" dirty="0" smtClean="0">
              <a:solidFill>
                <a:schemeClr val="tx1"/>
              </a:solidFill>
              <a:latin typeface="Arial" charset="0"/>
              <a:ea typeface="ＭＳ Ｐゴシック" pitchFamily="1" charset="-128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rPr>
              <a:t>Cynhyrchion</a:t>
            </a:r>
            <a:endParaRPr lang="en-GB" sz="1200" kern="1200" dirty="0" smtClean="0">
              <a:solidFill>
                <a:schemeClr val="tx1"/>
              </a:solidFill>
              <a:latin typeface="Arial" charset="0"/>
              <a:ea typeface="ＭＳ Ｐゴシック" pitchFamily="1" charset="-128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rPr>
              <a:t>Allbynnau:</a:t>
            </a:r>
            <a:endParaRPr lang="en-GB" sz="1200" kern="1200" dirty="0" smtClean="0">
              <a:solidFill>
                <a:schemeClr val="tx1"/>
              </a:solidFill>
              <a:latin typeface="Arial" charset="0"/>
              <a:ea typeface="ＭＳ Ｐゴシック" pitchFamily="1" charset="-128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rPr>
              <a:t>Cynhyrchion uniongyrchol sy'n deillio o'r rhaglen</a:t>
            </a:r>
            <a:endParaRPr lang="en-GB" sz="1200" kern="1200" dirty="0" smtClean="0">
              <a:solidFill>
                <a:schemeClr val="tx1"/>
              </a:solidFill>
              <a:latin typeface="Arial" charset="0"/>
              <a:ea typeface="ＭＳ Ｐゴシック" pitchFamily="1" charset="-128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rPr>
              <a:t>Nifer y bobl a welwyd</a:t>
            </a:r>
            <a:endParaRPr lang="en-GB" sz="1200" kern="1200" dirty="0" smtClean="0">
              <a:solidFill>
                <a:schemeClr val="tx1"/>
              </a:solidFill>
              <a:latin typeface="Arial" charset="0"/>
              <a:ea typeface="ＭＳ Ｐゴシック" pitchFamily="1" charset="-128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rPr>
              <a:t>Canllawiau a luniwyd</a:t>
            </a:r>
            <a:endParaRPr lang="en-GB" sz="1200" kern="1200" dirty="0" smtClean="0">
              <a:solidFill>
                <a:schemeClr val="tx1"/>
              </a:solidFill>
              <a:latin typeface="Arial" charset="0"/>
              <a:ea typeface="ＭＳ Ｐゴシック" pitchFamily="1" charset="-128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rPr>
              <a:t>Canlyniadau:  </a:t>
            </a:r>
            <a:endParaRPr lang="en-GB" sz="1200" kern="1200" dirty="0" smtClean="0">
              <a:solidFill>
                <a:schemeClr val="tx1"/>
              </a:solidFill>
              <a:latin typeface="Arial" charset="0"/>
              <a:ea typeface="ＭＳ Ｐゴシック" pitchFamily="1" charset="-128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rPr>
              <a:t>Y canlyniad neu'r newid a ddigwyddodd.</a:t>
            </a:r>
            <a:endParaRPr lang="en-GB" sz="1200" kern="1200" dirty="0" smtClean="0">
              <a:solidFill>
                <a:schemeClr val="tx1"/>
              </a:solidFill>
              <a:latin typeface="Arial" charset="0"/>
              <a:ea typeface="ＭＳ Ｐゴシック" pitchFamily="1" charset="-128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rPr>
              <a:t>Mae'n ddefnyddiol meddwl yn y byrdymor, y tymor canolig a'r hirdymor.</a:t>
            </a:r>
            <a:endParaRPr lang="en-GB" sz="1200" kern="1200" dirty="0" smtClean="0">
              <a:solidFill>
                <a:schemeClr val="tx1"/>
              </a:solidFill>
              <a:latin typeface="Arial" charset="0"/>
              <a:ea typeface="ＭＳ Ｐゴシック" pitchFamily="1" charset="-128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rPr>
              <a:t>Marcwyr newid defnyddiol ar hyd y daith tuag at effaith</a:t>
            </a:r>
            <a:endParaRPr lang="en-GB" sz="1200" kern="1200" dirty="0" smtClean="0">
              <a:solidFill>
                <a:schemeClr val="tx1"/>
              </a:solidFill>
              <a:latin typeface="Arial" charset="0"/>
              <a:ea typeface="ＭＳ Ｐゴシック" pitchFamily="1" charset="-128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rPr>
              <a:t>Caiff canlyniadau hirdymor fel arfer eu trafod fel effaith</a:t>
            </a:r>
            <a:endParaRPr lang="en-GB" sz="1200" kern="1200" dirty="0" smtClean="0">
              <a:solidFill>
                <a:schemeClr val="tx1"/>
              </a:solidFill>
              <a:latin typeface="Arial" charset="0"/>
              <a:ea typeface="ＭＳ Ｐゴシック" pitchFamily="1" charset="-128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rPr>
              <a:t>Effeithiau</a:t>
            </a:r>
            <a:endParaRPr lang="en-GB" sz="1200" kern="1200" dirty="0" smtClean="0">
              <a:solidFill>
                <a:schemeClr val="tx1"/>
              </a:solidFill>
              <a:latin typeface="Arial" charset="0"/>
              <a:ea typeface="ＭＳ Ｐゴシック" pitchFamily="1" charset="-128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rPr>
              <a:t>Canlyniadau hirdymor.</a:t>
            </a:r>
            <a:endParaRPr lang="en-GB" sz="1200" kern="1200" dirty="0" smtClean="0">
              <a:solidFill>
                <a:schemeClr val="tx1"/>
              </a:solidFill>
              <a:latin typeface="Arial" charset="0"/>
              <a:ea typeface="ＭＳ Ｐゴシック" pitchFamily="1" charset="-128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rPr>
              <a:t>Yn aml, gall gymryd blynyddoedd i'w cyflawni</a:t>
            </a:r>
            <a:endParaRPr lang="en-GB" sz="1200" kern="1200" dirty="0" smtClean="0">
              <a:solidFill>
                <a:schemeClr val="tx1"/>
              </a:solidFill>
              <a:latin typeface="Arial" charset="0"/>
              <a:ea typeface="ＭＳ Ｐゴシック" pitchFamily="1" charset="-128"/>
              <a:cs typeface="+mn-cs"/>
            </a:endParaRPr>
          </a:p>
          <a:p>
            <a:r>
              <a:rPr lang="cy-GB" sz="1200" kern="120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rPr>
              <a:t>Effeithiau cymdeithasol ac economaidd ehangach</a:t>
            </a:r>
            <a:endParaRPr lang="en-GB" sz="1200" kern="1200">
              <a:solidFill>
                <a:schemeClr val="tx1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4D984-B5E4-4D56-8A26-6881A0B3AB01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804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0199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/>
              <a:t>Gwasanaethau Gwybodaeth a Dadansoddi </a:t>
            </a:r>
          </a:p>
          <a:p>
            <a:r>
              <a:rPr lang="en-GB" altLang="en-US"/>
              <a:t>Knowledge and Analytical Services</a:t>
            </a:r>
          </a:p>
        </p:txBody>
      </p:sp>
    </p:spTree>
    <p:extLst>
      <p:ext uri="{BB962C8B-B14F-4D97-AF65-F5344CB8AC3E}">
        <p14:creationId xmlns:p14="http://schemas.microsoft.com/office/powerpoint/2010/main" val="146906168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9375"/>
            <a:ext cx="2286000" cy="60467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79375"/>
            <a:ext cx="6705600" cy="60467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/>
              <a:t>Gwasanaethau Gwybodaeth a Dadansoddi </a:t>
            </a:r>
          </a:p>
          <a:p>
            <a:r>
              <a:rPr lang="en-GB" altLang="en-US"/>
              <a:t>Knowledge and Analytical Services</a:t>
            </a:r>
          </a:p>
        </p:txBody>
      </p:sp>
    </p:spTree>
    <p:extLst>
      <p:ext uri="{BB962C8B-B14F-4D97-AF65-F5344CB8AC3E}">
        <p14:creationId xmlns:p14="http://schemas.microsoft.com/office/powerpoint/2010/main" val="33389597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/>
              <a:t>Gwasanaethau Gwybodaeth a Dadansoddi </a:t>
            </a:r>
          </a:p>
          <a:p>
            <a:r>
              <a:rPr lang="en-GB" altLang="en-US"/>
              <a:t>Knowledge and Analytical Services</a:t>
            </a:r>
          </a:p>
        </p:txBody>
      </p:sp>
    </p:spTree>
    <p:extLst>
      <p:ext uri="{BB962C8B-B14F-4D97-AF65-F5344CB8AC3E}">
        <p14:creationId xmlns:p14="http://schemas.microsoft.com/office/powerpoint/2010/main" val="268934604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/>
              <a:t>Gwasanaethau Gwybodaeth a Dadansoddi </a:t>
            </a:r>
          </a:p>
          <a:p>
            <a:r>
              <a:rPr lang="en-GB" altLang="en-US"/>
              <a:t>Knowledge and Analytical Services</a:t>
            </a:r>
          </a:p>
        </p:txBody>
      </p:sp>
    </p:spTree>
    <p:extLst>
      <p:ext uri="{BB962C8B-B14F-4D97-AF65-F5344CB8AC3E}">
        <p14:creationId xmlns:p14="http://schemas.microsoft.com/office/powerpoint/2010/main" val="338484901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/>
              <a:t>Gwasanaethau Gwybodaeth a Dadansoddi </a:t>
            </a:r>
          </a:p>
          <a:p>
            <a:r>
              <a:rPr lang="en-GB" altLang="en-US"/>
              <a:t>Knowledge and Analytical Services</a:t>
            </a:r>
          </a:p>
        </p:txBody>
      </p:sp>
    </p:spTree>
    <p:extLst>
      <p:ext uri="{BB962C8B-B14F-4D97-AF65-F5344CB8AC3E}">
        <p14:creationId xmlns:p14="http://schemas.microsoft.com/office/powerpoint/2010/main" val="274225447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/>
              <a:t>Gwasanaethau Gwybodaeth a Dadansoddi </a:t>
            </a:r>
          </a:p>
          <a:p>
            <a:r>
              <a:rPr lang="en-GB" altLang="en-US"/>
              <a:t>Knowledge and Analytical Services</a:t>
            </a:r>
          </a:p>
        </p:txBody>
      </p:sp>
    </p:spTree>
    <p:extLst>
      <p:ext uri="{BB962C8B-B14F-4D97-AF65-F5344CB8AC3E}">
        <p14:creationId xmlns:p14="http://schemas.microsoft.com/office/powerpoint/2010/main" val="246617103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/>
              <a:t>Gwasanaethau Gwybodaeth a Dadansoddi </a:t>
            </a:r>
          </a:p>
          <a:p>
            <a:r>
              <a:rPr lang="en-GB" altLang="en-US"/>
              <a:t>Knowledge and Analytical Services</a:t>
            </a:r>
          </a:p>
        </p:txBody>
      </p:sp>
    </p:spTree>
    <p:extLst>
      <p:ext uri="{BB962C8B-B14F-4D97-AF65-F5344CB8AC3E}">
        <p14:creationId xmlns:p14="http://schemas.microsoft.com/office/powerpoint/2010/main" val="165418767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/>
              <a:t>Gwasanaethau Gwybodaeth a Dadansoddi </a:t>
            </a:r>
          </a:p>
          <a:p>
            <a:r>
              <a:rPr lang="en-GB" altLang="en-US"/>
              <a:t>Knowledge and Analytical Services</a:t>
            </a:r>
          </a:p>
        </p:txBody>
      </p:sp>
    </p:spTree>
    <p:extLst>
      <p:ext uri="{BB962C8B-B14F-4D97-AF65-F5344CB8AC3E}">
        <p14:creationId xmlns:p14="http://schemas.microsoft.com/office/powerpoint/2010/main" val="155015083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/>
              <a:t>Gwasanaethau Gwybodaeth a Dadansoddi </a:t>
            </a:r>
          </a:p>
          <a:p>
            <a:r>
              <a:rPr lang="en-GB" altLang="en-US"/>
              <a:t>Knowledge and Analytical Services</a:t>
            </a:r>
          </a:p>
        </p:txBody>
      </p:sp>
    </p:spTree>
    <p:extLst>
      <p:ext uri="{BB962C8B-B14F-4D97-AF65-F5344CB8AC3E}">
        <p14:creationId xmlns:p14="http://schemas.microsoft.com/office/powerpoint/2010/main" val="10415640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/>
              <a:t>Gwasanaethau Gwybodaeth a Dadansoddi </a:t>
            </a:r>
          </a:p>
          <a:p>
            <a:r>
              <a:rPr lang="en-GB" altLang="en-US"/>
              <a:t>Knowledge and Analytical Services</a:t>
            </a:r>
          </a:p>
        </p:txBody>
      </p:sp>
    </p:spTree>
    <p:extLst>
      <p:ext uri="{BB962C8B-B14F-4D97-AF65-F5344CB8AC3E}">
        <p14:creationId xmlns:p14="http://schemas.microsoft.com/office/powerpoint/2010/main" val="369343626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5"/>
          <p:cNvSpPr>
            <a:spLocks noChangeArrowheads="1"/>
          </p:cNvSpPr>
          <p:nvPr/>
        </p:nvSpPr>
        <p:spPr>
          <a:xfrm>
            <a:off x="0" y="0"/>
            <a:ext cx="1898650" cy="1098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endParaRPr lang="en-GB" altLang="en-US" smtClean="0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257925"/>
            <a:ext cx="9144000" cy="600075"/>
          </a:xfrm>
          <a:prstGeom prst="rect">
            <a:avLst/>
          </a:prstGeom>
          <a:solidFill>
            <a:srgbClr val="012C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ts val="500"/>
              </a:spcBef>
              <a:spcAft>
                <a:spcPts val="500"/>
              </a:spcAft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altLang="en-US"/>
              <a:t>Gwasanaethau Gwybodaeth a Dadansoddi </a:t>
            </a:r>
          </a:p>
          <a:p>
            <a:r>
              <a:rPr lang="en-GB" altLang="en-US"/>
              <a:t>Knowledge and Analytical Services</a:t>
            </a:r>
          </a:p>
        </p:txBody>
      </p:sp>
      <p:sp>
        <p:nvSpPr>
          <p:cNvPr id="1028" name="Rectangle 20"/>
          <p:cNvSpPr>
            <a:spLocks noGrp="1" noChangeArrowheads="1"/>
          </p:cNvSpPr>
          <p:nvPr>
            <p:ph type="title"/>
          </p:nvPr>
        </p:nvSpPr>
        <p:spPr>
          <a:xfrm>
            <a:off x="0" y="79375"/>
            <a:ext cx="914400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D1B1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9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pic>
        <p:nvPicPr>
          <p:cNvPr id="1030" name="Picture 21" descr="GSR Welsh socail science in gov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39725" y="53975"/>
            <a:ext cx="1087438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Launa.Anderson@gov.wal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91440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2D2D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 b="0" i="0"/>
            </a:pPr>
            <a:endParaRPr lang="en-GB" altLang="en-US" sz="2400">
              <a:solidFill>
                <a:schemeClr val="folHlink"/>
              </a:solidFill>
            </a:endParaRPr>
          </a:p>
        </p:txBody>
      </p:sp>
      <p:sp>
        <p:nvSpPr>
          <p:cNvPr id="3078" name="Text Box 16"/>
          <p:cNvSpPr txBox="1">
            <a:spLocks noChangeArrowheads="1"/>
          </p:cNvSpPr>
          <p:nvPr/>
        </p:nvSpPr>
        <p:spPr>
          <a:xfrm>
            <a:off x="781050" y="1835417"/>
            <a:ext cx="7589482" cy="524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 b="0" i="0"/>
            </a:pPr>
            <a:endParaRPr lang="en-US" altLang="en-US" sz="1400"/>
          </a:p>
          <a:p>
            <a:pPr>
              <a:spcBef>
                <a:spcPct val="0"/>
              </a:spcBef>
              <a:buFontTx/>
              <a:buNone/>
              <a:defRPr b="0" i="0"/>
            </a:pPr>
            <a:endParaRPr lang="en-US" altLang="en-US" sz="1400"/>
          </a:p>
          <a:p>
            <a:pPr>
              <a:spcBef>
                <a:spcPct val="50000"/>
              </a:spcBef>
              <a:buFontTx/>
              <a:buNone/>
              <a:defRPr b="0" i="0"/>
            </a:pPr>
            <a:r>
              <a:rPr lang="x-none" altLang="en-US" sz="3200" smtClean="0"/>
              <a:t>Gweithdy Braenaru ar Integreiddio'r Blynyddoedd Cynnar (Abertawe, 02/05/19)</a:t>
            </a:r>
          </a:p>
          <a:p>
            <a:pPr>
              <a:spcBef>
                <a:spcPct val="50000"/>
              </a:spcBef>
              <a:buFontTx/>
              <a:buNone/>
              <a:defRPr b="0" i="0"/>
            </a:pPr>
            <a:r>
              <a:rPr lang="x-none" altLang="en-US" sz="3200" smtClean="0"/>
              <a:t>Cyflwyniad i Ddamcaniaeth Newid a Modelau Rhesymeg</a:t>
            </a:r>
          </a:p>
          <a:p>
            <a:pPr>
              <a:spcBef>
                <a:spcPct val="50000"/>
              </a:spcBef>
              <a:buFontTx/>
              <a:buNone/>
              <a:defRPr b="0" i="0"/>
            </a:pPr>
            <a:r>
              <a:rPr lang="x-none" altLang="en-US" sz="2800" smtClean="0"/>
              <a:t>Launa Anderson (Pennaeth Ymchwil Cyfiawnder Cymdeithasol)</a:t>
            </a:r>
          </a:p>
          <a:p>
            <a:pPr>
              <a:spcBef>
                <a:spcPct val="50000"/>
              </a:spcBef>
              <a:buFontTx/>
              <a:buNone/>
              <a:defRPr b="0" i="0"/>
            </a:pPr>
            <a:endParaRPr lang="en-US" altLang="en-US" sz="3200"/>
          </a:p>
        </p:txBody>
      </p:sp>
      <p:pic>
        <p:nvPicPr>
          <p:cNvPr id="3079" name="Picture 32" descr="GSR Welsh socail science in go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19162" y="333375"/>
            <a:ext cx="151765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0" i="0"/>
            </a:pPr>
            <a:r>
              <a:rPr lang="x-none" b="1" smtClean="0"/>
              <a:t>Model rhesymeg – enghraifft cam wrth gam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 b="0" i="0"/>
            </a:pPr>
            <a:r>
              <a:rPr lang="x-none" altLang="en-US" b="1" smtClean="0"/>
              <a:t>Gwasanaethau Gwybodaeth a Dadansoddi </a:t>
            </a:r>
          </a:p>
          <a:p>
            <a:pPr>
              <a:defRPr b="0" i="0"/>
            </a:pPr>
            <a:r>
              <a:rPr lang="x-none" altLang="en-US" b="1" smtClean="0"/>
              <a:t>Knowledge and Analytical Services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96471" y="1659286"/>
            <a:ext cx="8151058" cy="440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92284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0" i="0"/>
            </a:pPr>
            <a:r>
              <a:rPr lang="x-none" b="1" smtClean="0"/>
              <a:t>Enghraifft syml o fodel rhesymeg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 b="0" i="0"/>
            </a:pPr>
            <a:r>
              <a:rPr lang="x-none" altLang="en-US" b="1" smtClean="0"/>
              <a:t>Gwasanaethau Gwybodaeth a Dadansoddi </a:t>
            </a:r>
          </a:p>
          <a:p>
            <a:pPr>
              <a:defRPr b="0" i="0"/>
            </a:pPr>
            <a:r>
              <a:rPr lang="x-none" altLang="en-US" b="1" smtClean="0"/>
              <a:t>Knowledge and Analytical Services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71743" y="931492"/>
            <a:ext cx="8229600" cy="291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12787" y="4009388"/>
            <a:ext cx="7718425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65217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0" i="0"/>
            </a:pPr>
            <a:r>
              <a:rPr lang="x-none" b="1" smtClean="0"/>
              <a:t>Gall modelau rhesymeg: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b="0" i="0"/>
            </a:pPr>
            <a:r>
              <a:rPr lang="x-none" smtClean="0"/>
              <a:t>gael eu datblygu cyn i raglen ddechrau, a'u defnyddio i gynllunio, datblygu systemau monitro, a gwerthuso ac adrodd</a:t>
            </a:r>
          </a:p>
          <a:p>
            <a:pPr>
              <a:defRPr b="0" i="0"/>
            </a:pPr>
            <a:r>
              <a:rPr lang="x-none" smtClean="0"/>
              <a:t>cael eu datblygu yn ystod y broses o</a:t>
            </a:r>
            <a:r>
              <a:rPr lang="en-GB" dirty="0" smtClean="0"/>
              <a:t> </a:t>
            </a:r>
            <a:r>
              <a:rPr lang="en-GB" dirty="0" err="1" smtClean="0"/>
              <a:t>ro</a:t>
            </a:r>
            <a:r>
              <a:rPr lang="x-none" smtClean="0"/>
              <a:t>i</a:t>
            </a:r>
            <a:r>
              <a:rPr lang="en-GB" dirty="0" smtClean="0"/>
              <a:t>’r</a:t>
            </a:r>
            <a:r>
              <a:rPr lang="x-none" smtClean="0"/>
              <a:t> rhaglen ar waith, a hyd yn oed ar ôl i'r rhaglen ddod i ben</a:t>
            </a:r>
          </a:p>
          <a:p>
            <a:pPr>
              <a:defRPr b="0" i="0"/>
            </a:pPr>
            <a:r>
              <a:rPr lang="x-none" smtClean="0"/>
              <a:t>cael eu datblygu gan staff y rhaglen, gwerthuswr allanol, dylunwyr y rhaglen, neu ar y cyd â chymuned neu grŵp o ddefnyddwyr</a:t>
            </a:r>
          </a:p>
          <a:p>
            <a:pPr>
              <a:defRPr b="0" i="0"/>
            </a:pPr>
            <a:r>
              <a:rPr lang="x-none" smtClean="0"/>
              <a:t>bod yn ffordd ddefnyddiol iawn o ddwyn ynghyd dystiolaeth sy'n bodoli eisoes am raglen, ac egluro lle y ceir cytundeb ac anghytundeb ynghylch y ffordd y deellir bod y rhaglen yn gweithio, ynghyd ag unrhyw fylchau yn y dystiolaeth. </a:t>
            </a:r>
          </a:p>
          <a:p>
            <a:pPr>
              <a:defRPr b="0" i="0"/>
            </a:pPr>
            <a:r>
              <a:rPr lang="x-none" b="1" smtClean="0"/>
              <a:t>newid</a:t>
            </a:r>
            <a:r>
              <a:rPr lang="x-none" b="0" smtClean="0"/>
              <a:t> wrth i ni ddysgu mwy a mireinio ein damcaniaeth newid.  Nid oes angen iddynt fod yn </a:t>
            </a:r>
            <a:r>
              <a:rPr lang="en-GB" b="0" dirty="0" err="1" smtClean="0"/>
              <a:t>bethau</a:t>
            </a:r>
            <a:r>
              <a:rPr lang="en-GB" b="0" dirty="0" smtClean="0"/>
              <a:t> </a:t>
            </a:r>
            <a:r>
              <a:rPr lang="en-GB" b="0" dirty="0" err="1" smtClean="0"/>
              <a:t>nad</a:t>
            </a:r>
            <a:r>
              <a:rPr lang="en-GB" b="0" dirty="0" smtClean="0"/>
              <a:t> </a:t>
            </a:r>
            <a:r>
              <a:rPr lang="en-GB" b="0" dirty="0" err="1" smtClean="0"/>
              <a:t>oes</a:t>
            </a:r>
            <a:r>
              <a:rPr lang="en-GB" b="0" dirty="0" smtClean="0"/>
              <a:t> </a:t>
            </a:r>
            <a:r>
              <a:rPr lang="en-GB" b="0" dirty="0" err="1" smtClean="0"/>
              <a:t>modd</a:t>
            </a:r>
            <a:r>
              <a:rPr lang="en-GB" b="0" dirty="0" smtClean="0"/>
              <a:t> </a:t>
            </a:r>
            <a:r>
              <a:rPr lang="en-GB" b="0" dirty="0" err="1" smtClean="0"/>
              <a:t>eu</a:t>
            </a:r>
            <a:r>
              <a:rPr lang="en-GB" b="0" dirty="0" smtClean="0"/>
              <a:t> </a:t>
            </a:r>
            <a:r>
              <a:rPr lang="en-GB" b="0" dirty="0" err="1" smtClean="0"/>
              <a:t>newid</a:t>
            </a:r>
            <a:r>
              <a:rPr lang="en-GB" b="0" dirty="0" smtClean="0"/>
              <a:t> </a:t>
            </a:r>
            <a:r>
              <a:rPr lang="en-GB" b="0" dirty="0" err="1" smtClean="0"/>
              <a:t>byth</a:t>
            </a:r>
            <a:r>
              <a:rPr lang="en-GB" b="0" dirty="0" smtClean="0"/>
              <a:t> </a:t>
            </a:r>
            <a:r>
              <a:rPr lang="x-none" b="0" smtClean="0"/>
              <a:t>na chynrychioli un safbwynt yn unig.</a:t>
            </a:r>
          </a:p>
          <a:p>
            <a:pPr>
              <a:defRPr b="0" i="0"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 b="0" i="0"/>
            </a:pPr>
            <a:r>
              <a:rPr lang="x-none" altLang="en-US" b="1" smtClean="0"/>
              <a:t>Gwasanaethau Gwybodaeth a Dadansoddi </a:t>
            </a:r>
          </a:p>
          <a:p>
            <a:pPr>
              <a:defRPr b="0" i="0"/>
            </a:pPr>
            <a:r>
              <a:rPr lang="x-none" altLang="en-US" b="1" smtClean="0"/>
              <a:t>Knowledge and Analytical Services</a:t>
            </a:r>
          </a:p>
        </p:txBody>
      </p:sp>
    </p:spTree>
    <p:extLst>
      <p:ext uri="{BB962C8B-B14F-4D97-AF65-F5344CB8AC3E}">
        <p14:creationId xmlns:p14="http://schemas.microsoft.com/office/powerpoint/2010/main" val="28343738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0" i="0"/>
            </a:pPr>
            <a:r>
              <a:rPr lang="x-none" b="1" smtClean="0"/>
              <a:t>Modelau rhesymeg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b="0" i="0"/>
            </a:pPr>
            <a:r>
              <a:rPr lang="x-none" smtClean="0"/>
              <a:t>Egluro modelau meddyliol – siarad yn unigol neu mewn grwpiau â hysbyswyr allweddol (gwneuthurwyr polisi, darparwyr gwasanaethau a defnyddwyr gwasanaethau) am eu dealltwriaeth o'r ffordd y mae ymyriad yn gweithio.</a:t>
            </a:r>
          </a:p>
          <a:p>
            <a:pPr>
              <a:defRPr b="0" i="0"/>
            </a:pPr>
            <a:r>
              <a:rPr lang="x-none" smtClean="0"/>
              <a:t>Gweithio'n ôl o'r dyfodol a ddymunir i'r presennol er mwyn canfod ymarferoldeb syniad. </a:t>
            </a:r>
          </a:p>
          <a:p>
            <a:pPr>
              <a:defRPr b="0" i="0"/>
            </a:pPr>
            <a:r>
              <a:rPr lang="x-none" smtClean="0"/>
              <a:t>Defnyddio tystiolaeth sy'n bodoli eisoes – defnyddio canfyddiadau gwerthusiadau ac ymchwil blaenorol, neu hyd yn oed dystiolaeth anecdotaidd/disgrifiadol.</a:t>
            </a:r>
          </a:p>
          <a:p>
            <a:pPr>
              <a:defRPr b="0" i="0"/>
            </a:pPr>
            <a:r>
              <a:rPr lang="x-none" smtClean="0"/>
              <a:t>Canllawiau a dogfennau prosiect/rhaglen er mwyn datblygu'r model yn ystod y broses weithredu.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 b="0" i="0"/>
            </a:pPr>
            <a:r>
              <a:rPr lang="x-none" altLang="en-US" b="1" smtClean="0"/>
              <a:t>Gwasanaethau Gwybodaeth a Dadansoddi </a:t>
            </a:r>
          </a:p>
          <a:p>
            <a:pPr>
              <a:defRPr b="0" i="0"/>
            </a:pPr>
            <a:r>
              <a:rPr lang="x-none" altLang="en-US" b="1" smtClean="0"/>
              <a:t>Knowledge and Analytical Services</a:t>
            </a:r>
          </a:p>
        </p:txBody>
      </p:sp>
    </p:spTree>
    <p:extLst>
      <p:ext uri="{BB962C8B-B14F-4D97-AF65-F5344CB8AC3E}">
        <p14:creationId xmlns:p14="http://schemas.microsoft.com/office/powerpoint/2010/main" val="267801419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0" i="0"/>
            </a:pPr>
            <a:r>
              <a:rPr lang="x-none" b="1" smtClean="0"/>
              <a:t>Elfennau allweddol Model Rhesymeg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66" y="993448"/>
            <a:ext cx="8229600" cy="4525963"/>
          </a:xfrm>
        </p:spPr>
        <p:txBody>
          <a:bodyPr/>
          <a:lstStyle/>
          <a:p>
            <a:pPr>
              <a:defRPr b="0" i="0"/>
            </a:pPr>
            <a:r>
              <a:rPr lang="x-none" smtClean="0"/>
              <a:t>Mewnbynnau → Allbynnau → Canlyniadau</a:t>
            </a:r>
          </a:p>
          <a:p>
            <a:pPr>
              <a:defRPr b="0" i="0"/>
            </a:pPr>
            <a:r>
              <a:rPr lang="x-none" smtClean="0"/>
              <a:t>Mewnbynnau</a:t>
            </a:r>
          </a:p>
          <a:p>
            <a:pPr lvl="1">
              <a:defRPr b="0" i="0"/>
            </a:pPr>
            <a:r>
              <a:rPr lang="x-none" smtClean="0"/>
              <a:t>Mae angen adnoddau penodol er mwyn rhoi rhaglen ar waith. </a:t>
            </a:r>
          </a:p>
          <a:p>
            <a:pPr>
              <a:defRPr b="0" i="0"/>
            </a:pPr>
            <a:r>
              <a:rPr lang="x-none" smtClean="0"/>
              <a:t>Gweithgareddau</a:t>
            </a:r>
          </a:p>
          <a:p>
            <a:pPr lvl="1">
              <a:defRPr b="0" i="0"/>
            </a:pPr>
            <a:r>
              <a:rPr lang="x-none" smtClean="0"/>
              <a:t>Y gweithgareddau arfaethedig a'r rhai a gyflawnir gan ddefnyddio'r adnoddau hyn. </a:t>
            </a:r>
          </a:p>
          <a:p>
            <a:pPr>
              <a:defRPr b="0" i="0"/>
            </a:pPr>
            <a:r>
              <a:rPr lang="x-none" smtClean="0"/>
              <a:t>Allbynnau</a:t>
            </a:r>
          </a:p>
          <a:p>
            <a:pPr lvl="1">
              <a:defRPr b="0" i="0"/>
            </a:pPr>
            <a:r>
              <a:rPr lang="x-none" smtClean="0"/>
              <a:t>Os caiff y gweithgareddau eu cyflawni, caiff pethau penodol eu cyflawni. </a:t>
            </a:r>
          </a:p>
          <a:p>
            <a:pPr>
              <a:defRPr b="0" i="0"/>
            </a:pPr>
            <a:r>
              <a:rPr lang="x-none" smtClean="0"/>
              <a:t>Canlyniadau canolraddol</a:t>
            </a:r>
          </a:p>
          <a:p>
            <a:pPr lvl="1">
              <a:defRPr b="0" i="0"/>
            </a:pPr>
            <a:r>
              <a:rPr lang="x-none" smtClean="0"/>
              <a:t>Os byddwch yn cyflawni'r gweithgareddau i'r graddau a ddymunir, bydd y derbynyddion yn elwa mewn ffordd benodol.  </a:t>
            </a:r>
          </a:p>
          <a:p>
            <a:pPr>
              <a:defRPr b="0" i="0"/>
            </a:pPr>
            <a:r>
              <a:rPr lang="x-none" smtClean="0"/>
              <a:t>Effeithiau</a:t>
            </a:r>
          </a:p>
          <a:p>
            <a:pPr lvl="1">
              <a:defRPr b="0" i="0"/>
            </a:pPr>
            <a:r>
              <a:rPr lang="x-none" smtClean="0"/>
              <a:t>Bydd y buddiannau a gyflawnir yn arwain at effeithiau cymdeithasol ehangach. </a:t>
            </a:r>
          </a:p>
          <a:p>
            <a:pPr>
              <a:defRPr b="0" i="0"/>
            </a:pPr>
            <a:r>
              <a:rPr lang="x-none" smtClean="0"/>
              <a:t>Tybiaethau</a:t>
            </a:r>
          </a:p>
          <a:p>
            <a:pPr>
              <a:defRPr b="0" i="0"/>
            </a:pPr>
            <a:r>
              <a:rPr lang="x-none" smtClean="0"/>
              <a:t>Ffactorau Allanol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 b="0" i="0"/>
            </a:pPr>
            <a:r>
              <a:rPr lang="x-none" altLang="en-US" b="1" smtClean="0"/>
              <a:t>Gwasanaethau Gwybodaeth a Dadansoddi </a:t>
            </a:r>
          </a:p>
          <a:p>
            <a:pPr>
              <a:defRPr b="0" i="0"/>
            </a:pPr>
            <a:r>
              <a:rPr lang="x-none" altLang="en-US" b="1" smtClean="0"/>
              <a:t>Knowledge and Analytical Services</a:t>
            </a:r>
          </a:p>
        </p:txBody>
      </p:sp>
    </p:spTree>
    <p:extLst>
      <p:ext uri="{BB962C8B-B14F-4D97-AF65-F5344CB8AC3E}">
        <p14:creationId xmlns:p14="http://schemas.microsoft.com/office/powerpoint/2010/main" val="1752037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0" i="0"/>
            </a:pPr>
            <a:r>
              <a:rPr lang="x-none" b="1" smtClean="0"/>
              <a:t>Ffactorau Allanol a Thybiaethau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b="0" i="0"/>
            </a:pPr>
            <a:r>
              <a:rPr lang="x-none" b="0" smtClean="0"/>
              <a:t>Mae </a:t>
            </a:r>
            <a:r>
              <a:rPr lang="x-none" b="1" smtClean="0"/>
              <a:t>ffactorau allanol </a:t>
            </a:r>
            <a:r>
              <a:rPr lang="x-none" b="0" smtClean="0"/>
              <a:t>y tu hwnt i reolaeth y rhaglen ond gallant ddylanwadu ar y ffordd y mae'n gweithio. Meddyliwch yma am systemau, diwylliant, ffactorau economaidd, </a:t>
            </a:r>
            <a:r>
              <a:rPr lang="en-GB" b="0" dirty="0" err="1" smtClean="0"/>
              <a:t>demograffeg</a:t>
            </a:r>
            <a:r>
              <a:rPr lang="x-none" b="0" smtClean="0"/>
              <a:t>, cefndir gwleidyddol. </a:t>
            </a:r>
          </a:p>
          <a:p>
            <a:pPr>
              <a:defRPr b="0" i="0"/>
            </a:pPr>
            <a:endParaRPr lang="en-GB" dirty="0" smtClean="0"/>
          </a:p>
          <a:p>
            <a:pPr>
              <a:defRPr b="0" i="0"/>
            </a:pPr>
            <a:endParaRPr lang="en-GB" dirty="0" smtClean="0"/>
          </a:p>
          <a:p>
            <a:pPr>
              <a:defRPr b="0" i="0"/>
            </a:pPr>
            <a:r>
              <a:rPr lang="x-none" b="1" smtClean="0"/>
              <a:t>Tybiaethau </a:t>
            </a:r>
            <a:r>
              <a:rPr lang="x-none" b="0" smtClean="0"/>
              <a:t>- safbwyntiau ymhlyg a phenodol am y ffordd y mae pethau'n gweithio  Hefyd, gwerthoedd a hanfodion moesol. Gall tybiaethau gwallus olygu y bydd rhywbeth yn methu. </a:t>
            </a:r>
          </a:p>
          <a:p>
            <a:pPr>
              <a:defRPr b="0" i="0"/>
            </a:pP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 b="0" i="0"/>
            </a:pPr>
            <a:r>
              <a:rPr lang="x-none" altLang="en-US" b="1" smtClean="0"/>
              <a:t>Gwasanaethau Gwybodaeth a Dadansoddi </a:t>
            </a:r>
          </a:p>
          <a:p>
            <a:pPr>
              <a:defRPr b="0" i="0"/>
            </a:pPr>
            <a:r>
              <a:rPr lang="x-none" altLang="en-US" b="1" smtClean="0"/>
              <a:t>Knowledge and Analytical Services</a:t>
            </a:r>
          </a:p>
        </p:txBody>
      </p:sp>
    </p:spTree>
    <p:extLst>
      <p:ext uri="{BB962C8B-B14F-4D97-AF65-F5344CB8AC3E}">
        <p14:creationId xmlns:p14="http://schemas.microsoft.com/office/powerpoint/2010/main" val="19092092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0" i="0"/>
            </a:pPr>
            <a:r>
              <a:rPr lang="x-none" b="1" smtClean="0"/>
              <a:t>Trafodaethau grŵp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46" y="950719"/>
            <a:ext cx="8229600" cy="4525963"/>
          </a:xfrm>
        </p:spPr>
        <p:txBody>
          <a:bodyPr/>
          <a:lstStyle/>
          <a:p>
            <a:pPr>
              <a:defRPr b="0" i="0"/>
            </a:pPr>
            <a:r>
              <a:rPr lang="x-none" smtClean="0"/>
              <a:t>Yn eich tablau, ystyriwch beth yw'r ddamcaniaeth newid ar gyfer System y Blynyddoedd Cynnar yn eich ardal leol, yn eich barn chi? </a:t>
            </a:r>
          </a:p>
          <a:p>
            <a:pPr marL="0" indent="0">
              <a:buNone/>
              <a:defRPr b="0" i="0"/>
            </a:pPr>
            <a:endParaRPr lang="en-GB" smtClean="0"/>
          </a:p>
          <a:p>
            <a:pPr>
              <a:defRPr b="0" i="0"/>
            </a:pPr>
            <a:r>
              <a:rPr lang="x-none" smtClean="0"/>
              <a:t>Ystyriwch elfennau'r model rhesymeg fel ffordd o egluro'r ddamcaniaeth newid. </a:t>
            </a:r>
          </a:p>
          <a:p>
            <a:pPr marL="0" indent="0">
              <a:buNone/>
              <a:defRPr b="0" i="0"/>
            </a:pPr>
            <a:endParaRPr lang="en-GB" smtClean="0"/>
          </a:p>
          <a:p>
            <a:pPr>
              <a:defRPr b="0" i="0"/>
            </a:pPr>
            <a:r>
              <a:rPr lang="x-none" smtClean="0"/>
              <a:t>Beth yw eich tybiaethau? A ddylid herio'r rhain? </a:t>
            </a:r>
          </a:p>
          <a:p>
            <a:pPr marL="0" indent="0">
              <a:buNone/>
              <a:defRPr b="0" i="0"/>
            </a:pPr>
            <a:endParaRPr lang="en-GB"/>
          </a:p>
          <a:p>
            <a:pPr>
              <a:defRPr b="0" i="0"/>
            </a:pPr>
            <a:r>
              <a:rPr lang="x-none" smtClean="0"/>
              <a:t>Pa gamau ymarferol y byddai angen i chi eu cymryd er mwyn gallu gwneud hyn yn eich ardal leol? </a:t>
            </a:r>
          </a:p>
          <a:p>
            <a:pPr marL="0" indent="0">
              <a:buNone/>
              <a:defRPr b="0" i="0"/>
            </a:pPr>
            <a:endParaRPr lang="en-GB" smtClean="0"/>
          </a:p>
          <a:p>
            <a:pPr>
              <a:defRPr b="0" i="0"/>
            </a:pPr>
            <a:r>
              <a:rPr lang="x-none" smtClean="0"/>
              <a:t>A fyddai'r dull gweithredu hwn yn gweithio i chi? </a:t>
            </a:r>
          </a:p>
          <a:p>
            <a:pPr>
              <a:defRPr b="0" i="0"/>
            </a:pPr>
            <a:endParaRPr lang="en-GB" smtClean="0"/>
          </a:p>
          <a:p>
            <a:pPr>
              <a:defRPr b="0" i="0"/>
            </a:pPr>
            <a:r>
              <a:rPr lang="x-none" smtClean="0"/>
              <a:t>Pa gymorth fyddai'n ddefnyddiol, yn eich barn chi? </a:t>
            </a:r>
          </a:p>
          <a:p>
            <a:pPr>
              <a:defRPr b="0" i="0"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 b="0" i="0"/>
            </a:pPr>
            <a:r>
              <a:rPr lang="x-none" altLang="en-US" b="1" smtClean="0"/>
              <a:t>Gwasanaethau Gwybodaeth a Dadansoddi </a:t>
            </a:r>
          </a:p>
          <a:p>
            <a:pPr>
              <a:defRPr b="0" i="0"/>
            </a:pPr>
            <a:r>
              <a:rPr lang="x-none" altLang="en-US" b="1" smtClean="0"/>
              <a:t>Knowledge and Analytical Services</a:t>
            </a:r>
          </a:p>
        </p:txBody>
      </p:sp>
    </p:spTree>
    <p:extLst>
      <p:ext uri="{BB962C8B-B14F-4D97-AF65-F5344CB8AC3E}">
        <p14:creationId xmlns:p14="http://schemas.microsoft.com/office/powerpoint/2010/main" val="368723106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0" i="0"/>
            </a:pPr>
            <a:r>
              <a:rPr lang="x-none" b="1" smtClean="0"/>
              <a:t>Adnoddau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b="0" i="0"/>
            </a:pPr>
            <a:r>
              <a:rPr lang="x-none" smtClean="0"/>
              <a:t>The Magenta Book (Trysorlys EM) – </a:t>
            </a:r>
            <a:r>
              <a:rPr lang="x-none" u="sng" smtClean="0"/>
              <a:t>https://www.gov.uk/government/publications/the-magenta-book</a:t>
            </a:r>
          </a:p>
          <a:p>
            <a:pPr marL="0" indent="0">
              <a:buNone/>
              <a:defRPr b="0" i="0"/>
            </a:pPr>
            <a:endParaRPr lang="en-GB" dirty="0" smtClean="0"/>
          </a:p>
          <a:p>
            <a:pPr>
              <a:defRPr b="0" i="0"/>
            </a:pPr>
            <a:r>
              <a:rPr lang="x-none"/>
              <a:t>Better Evaluation </a:t>
            </a:r>
            <a:r>
              <a:rPr lang="en-GB" dirty="0" smtClean="0"/>
              <a:t>–</a:t>
            </a:r>
            <a:r>
              <a:rPr lang="x-none" smtClean="0"/>
              <a:t> </a:t>
            </a:r>
            <a:r>
              <a:rPr lang="x-none" u="sng"/>
              <a:t>https://www.betterevaluation.org/</a:t>
            </a:r>
          </a:p>
          <a:p>
            <a:pPr marL="0" indent="0">
              <a:buNone/>
              <a:defRPr b="0" i="0"/>
            </a:pPr>
            <a:endParaRPr lang="en-GB" dirty="0" smtClean="0"/>
          </a:p>
          <a:p>
            <a:pPr>
              <a:defRPr b="0" i="0"/>
            </a:pPr>
            <a:r>
              <a:rPr lang="x-none" smtClean="0"/>
              <a:t>Canllawiau Public Health England ar Fodelau Rhesymeg – </a:t>
            </a:r>
            <a:r>
              <a:rPr lang="x-none" u="sng" smtClean="0"/>
              <a:t>https://www.gov.uk/government/publications/evaluation-in-health-and-well-being-overview/introduction-to-logic-models#introduction-to-logic-models</a:t>
            </a:r>
          </a:p>
          <a:p>
            <a:pPr>
              <a:defRPr b="0" i="0"/>
            </a:pPr>
            <a:endParaRPr lang="en-GB" dirty="0" smtClean="0"/>
          </a:p>
          <a:p>
            <a:pPr marL="0" indent="0">
              <a:buNone/>
              <a:defRPr b="0" i="0"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 b="0" i="0"/>
            </a:pPr>
            <a:r>
              <a:rPr lang="x-none" altLang="en-US" b="1" smtClean="0"/>
              <a:t>Gwasanaethau Gwybodaeth a Dadansoddi </a:t>
            </a:r>
          </a:p>
          <a:p>
            <a:pPr>
              <a:defRPr b="0" i="0"/>
            </a:pPr>
            <a:r>
              <a:rPr lang="x-none" altLang="en-US" b="1" smtClean="0"/>
              <a:t>Knowledge and Analytical Services</a:t>
            </a:r>
          </a:p>
        </p:txBody>
      </p:sp>
    </p:spTree>
    <p:extLst>
      <p:ext uri="{BB962C8B-B14F-4D97-AF65-F5344CB8AC3E}">
        <p14:creationId xmlns:p14="http://schemas.microsoft.com/office/powerpoint/2010/main" val="265145873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0" i="0"/>
            </a:pPr>
            <a:r>
              <a:rPr lang="x-none" b="1" smtClean="0"/>
              <a:t>Cysylltu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 b="0" i="0"/>
            </a:pPr>
            <a:endParaRPr lang="en-GB" smtClean="0"/>
          </a:p>
          <a:p>
            <a:pPr marL="0" indent="0">
              <a:buNone/>
              <a:defRPr b="0" i="0"/>
            </a:pPr>
            <a:endParaRPr lang="en-GB" smtClean="0"/>
          </a:p>
          <a:p>
            <a:pPr marL="0" indent="0">
              <a:buNone/>
              <a:defRPr b="0" i="0"/>
            </a:pPr>
            <a:r>
              <a:rPr lang="x-none" smtClean="0">
                <a:hlinkClick r:id="rId2"/>
              </a:rPr>
              <a:t>Launa.Anderson@gov.wales  / Launa.Anderson@llyw.cymru</a:t>
            </a:r>
          </a:p>
          <a:p>
            <a:pPr marL="0" indent="0">
              <a:buNone/>
              <a:defRPr b="0" i="0"/>
            </a:pPr>
            <a:endParaRPr lang="en-GB" smtClean="0"/>
          </a:p>
          <a:p>
            <a:pPr marL="0" indent="0">
              <a:buNone/>
              <a:defRPr b="0" i="0"/>
            </a:pPr>
            <a:r>
              <a:rPr lang="x-none" smtClean="0"/>
              <a:t>SocialJusticeResearch@gov.wales / YmchwilCyfiawnderCymdeithasol.llyw.cymru </a:t>
            </a:r>
          </a:p>
          <a:p>
            <a:pPr>
              <a:defRPr b="0" i="0"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 b="0" i="0"/>
            </a:pPr>
            <a:r>
              <a:rPr lang="x-none" altLang="en-US" b="1" smtClean="0"/>
              <a:t>Gwasanaethau Gwybodaeth a Dadansoddi </a:t>
            </a:r>
          </a:p>
          <a:p>
            <a:pPr>
              <a:defRPr b="0" i="0"/>
            </a:pPr>
            <a:r>
              <a:rPr lang="x-none" altLang="en-US" b="1" smtClean="0"/>
              <a:t>Knowledge and Analytical Services</a:t>
            </a:r>
          </a:p>
        </p:txBody>
      </p:sp>
    </p:spTree>
    <p:extLst>
      <p:ext uri="{BB962C8B-B14F-4D97-AF65-F5344CB8AC3E}">
        <p14:creationId xmlns:p14="http://schemas.microsoft.com/office/powerpoint/2010/main" val="307832977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0" i="0"/>
            </a:pPr>
            <a:r>
              <a:rPr lang="x-none" b="1" smtClean="0"/>
              <a:t>Diben y Sesiwn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92" y="1155818"/>
            <a:ext cx="8229600" cy="4525963"/>
          </a:xfrm>
        </p:spPr>
        <p:txBody>
          <a:bodyPr/>
          <a:lstStyle/>
          <a:p>
            <a:pPr>
              <a:defRPr b="0" i="0"/>
            </a:pPr>
            <a:r>
              <a:rPr lang="x-none" smtClean="0"/>
              <a:t>Rhoi cyflwyniad i'r cysyniadau hyn, ond nid yw'n hollgynhwysfawr nac yn hyfforddiant ffurfiol!</a:t>
            </a:r>
          </a:p>
          <a:p>
            <a:pPr>
              <a:defRPr b="0" i="0"/>
            </a:pPr>
            <a:endParaRPr lang="en-GB" dirty="0"/>
          </a:p>
          <a:p>
            <a:pPr>
              <a:defRPr b="0" i="0"/>
            </a:pPr>
            <a:r>
              <a:rPr lang="x-none" smtClean="0"/>
              <a:t>Meithrin eich gwybodaeth am adnoddau damcaniaeth newid ac ennyn eich hyder </a:t>
            </a:r>
            <a:r>
              <a:rPr lang="en-GB" dirty="0" err="1" smtClean="0"/>
              <a:t>i’w</a:t>
            </a:r>
            <a:r>
              <a:rPr lang="en-GB" dirty="0" smtClean="0"/>
              <a:t> </a:t>
            </a:r>
            <a:r>
              <a:rPr lang="en-GB" dirty="0" err="1" smtClean="0"/>
              <a:t>defnyddio</a:t>
            </a:r>
            <a:r>
              <a:rPr lang="x-none" smtClean="0"/>
              <a:t>.</a:t>
            </a:r>
          </a:p>
          <a:p>
            <a:pPr>
              <a:defRPr b="0" i="0"/>
            </a:pPr>
            <a:endParaRPr lang="en-GB" dirty="0" smtClean="0"/>
          </a:p>
          <a:p>
            <a:pPr>
              <a:defRPr b="0" i="0"/>
            </a:pPr>
            <a:r>
              <a:rPr lang="x-none" smtClean="0"/>
              <a:t>Cynnig cyfle i drafod a myfyrio ar ddamcaniaeth rhaglen/elfennau model rhesymeg ar gyfer Trawsnewid System y Blynyddoedd Cynnar yn eich ardal. </a:t>
            </a:r>
          </a:p>
          <a:p>
            <a:pPr>
              <a:defRPr b="0" i="0"/>
            </a:pPr>
            <a:endParaRPr lang="en-GB" dirty="0"/>
          </a:p>
          <a:p>
            <a:pPr>
              <a:defRPr b="0" i="0"/>
            </a:pPr>
            <a:r>
              <a:rPr lang="x-none" smtClean="0"/>
              <a:t>Eich annog i gymhwyso'r meddylfryd hwn at eich </a:t>
            </a:r>
            <a:r>
              <a:rPr lang="en-GB" dirty="0" err="1" smtClean="0"/>
              <a:t>ardaloedd</a:t>
            </a:r>
            <a:r>
              <a:rPr lang="en-GB" dirty="0" smtClean="0"/>
              <a:t> </a:t>
            </a:r>
            <a:r>
              <a:rPr lang="x-none" smtClean="0"/>
              <a:t>a chynnig ffyrdd o wneud hynny. </a:t>
            </a:r>
          </a:p>
          <a:p>
            <a:pPr>
              <a:defRPr b="0" i="0"/>
            </a:pPr>
            <a:endParaRPr lang="en-GB" dirty="0"/>
          </a:p>
          <a:p>
            <a:pPr>
              <a:defRPr b="0" i="0"/>
            </a:pPr>
            <a:r>
              <a:rPr lang="x-none" smtClean="0"/>
              <a:t>Eich cyfeirio at rai adnoddau y gallwch eu defnyddio. </a:t>
            </a:r>
          </a:p>
          <a:p>
            <a:pPr>
              <a:defRPr b="0" i="0"/>
            </a:pPr>
            <a:endParaRPr lang="en-GB" dirty="0"/>
          </a:p>
          <a:p>
            <a:pPr>
              <a:defRPr b="0" i="0"/>
            </a:pPr>
            <a:r>
              <a:rPr lang="x-none" smtClean="0"/>
              <a:t>Ystyried y cymorth y gallai fod ei angen arnoch.</a:t>
            </a:r>
          </a:p>
          <a:p>
            <a:pPr>
              <a:defRPr b="0" i="0"/>
            </a:pPr>
            <a:endParaRPr lang="en-GB" sz="1200" dirty="0"/>
          </a:p>
          <a:p>
            <a:pPr marL="0" indent="0">
              <a:buNone/>
              <a:defRPr b="0" i="0"/>
            </a:pPr>
            <a:endParaRPr lang="en-GB" sz="1200" dirty="0"/>
          </a:p>
          <a:p>
            <a:pPr>
              <a:defRPr b="0" i="0"/>
            </a:pPr>
            <a:endParaRPr lang="en-GB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 b="0" i="0"/>
            </a:pPr>
            <a:r>
              <a:rPr lang="x-none" altLang="en-US" b="1" smtClean="0"/>
              <a:t>Gwasanaethau Gwybodaeth a Dadansoddi </a:t>
            </a:r>
          </a:p>
          <a:p>
            <a:pPr>
              <a:defRPr b="0" i="0"/>
            </a:pPr>
            <a:r>
              <a:rPr lang="x-none" altLang="en-US" b="1" smtClean="0"/>
              <a:t>Knowledge and Analytical Services</a:t>
            </a:r>
          </a:p>
        </p:txBody>
      </p:sp>
    </p:spTree>
    <p:extLst>
      <p:ext uri="{BB962C8B-B14F-4D97-AF65-F5344CB8AC3E}">
        <p14:creationId xmlns:p14="http://schemas.microsoft.com/office/powerpoint/2010/main" val="283882887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0" i="0"/>
            </a:pPr>
            <a:r>
              <a:rPr lang="x-none" b="1" smtClean="0"/>
              <a:t>Beth yw damcaniaeth newid?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b="0" i="0"/>
            </a:pPr>
            <a:r>
              <a:rPr lang="x-none" i="1" smtClean="0"/>
              <a:t>“…a story about how the activities included in a project are going to lead to their intended outcomes – early on, and in the intermediate and the longer term.”</a:t>
            </a:r>
          </a:p>
          <a:p>
            <a:pPr marL="2286000" lvl="5" indent="0">
              <a:buNone/>
              <a:defRPr b="0" i="0"/>
            </a:pPr>
            <a:r>
              <a:rPr lang="x-none" smtClean="0"/>
              <a:t>Jim Connell ac Anne Kubisch (2002)</a:t>
            </a:r>
          </a:p>
          <a:p>
            <a:pPr marL="2286000" lvl="5" indent="0">
              <a:buNone/>
              <a:defRPr b="0" i="0"/>
            </a:pPr>
            <a:endParaRPr lang="en-GB" smtClean="0"/>
          </a:p>
          <a:p>
            <a:pPr marL="2286000" lvl="5" indent="0">
              <a:buNone/>
              <a:defRPr b="0" i="0"/>
            </a:pPr>
            <a:endParaRPr lang="en-GB"/>
          </a:p>
          <a:p>
            <a:pPr marL="457200">
              <a:defRPr b="0" i="0"/>
            </a:pPr>
            <a:r>
              <a:rPr lang="x-none" i="1" smtClean="0"/>
              <a:t>“A program is a theory and an evaluation is its test.  In order to organize the evaluation to provide a responsible test, the evaluator needs to understand the theoretical premises on which the program is based.”</a:t>
            </a:r>
          </a:p>
          <a:p>
            <a:pPr marL="457200">
              <a:defRPr b="0" i="0"/>
            </a:pPr>
            <a:endParaRPr lang="x-none" i="1"/>
          </a:p>
          <a:p>
            <a:pPr marL="2400300" lvl="5" indent="0">
              <a:buNone/>
              <a:defRPr b="0" i="0"/>
            </a:pPr>
            <a:r>
              <a:rPr lang="x-none" smtClean="0"/>
              <a:t>Carol Weiss (1972)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 b="0" i="0"/>
            </a:pPr>
            <a:r>
              <a:rPr lang="x-none" altLang="en-US" b="1" smtClean="0"/>
              <a:t>Gwasanaethau Gwybodaeth a Dadansoddi </a:t>
            </a:r>
          </a:p>
          <a:p>
            <a:pPr>
              <a:defRPr b="0" i="0"/>
            </a:pPr>
            <a:r>
              <a:rPr lang="x-none" altLang="en-US" b="1" smtClean="0"/>
              <a:t>Knowledge and Analytical Services</a:t>
            </a:r>
          </a:p>
        </p:txBody>
      </p:sp>
    </p:spTree>
    <p:extLst>
      <p:ext uri="{BB962C8B-B14F-4D97-AF65-F5344CB8AC3E}">
        <p14:creationId xmlns:p14="http://schemas.microsoft.com/office/powerpoint/2010/main" val="332275443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0" i="0"/>
            </a:pPr>
            <a:r>
              <a:rPr lang="x-none" b="1" smtClean="0"/>
              <a:t>Diffiniad o Ddamcaniaeth Newid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b="0" i="0"/>
            </a:pPr>
            <a:r>
              <a:rPr lang="x-none" smtClean="0"/>
              <a:t>Yn ei hanfod, ystyr Damcaniaeth Newid yw disgrifiad cynhwysfawr o sut a pham y disgwylir i newid a ddymunir ddigwydd mewn cyd-destun penodol. Mae'n canolbwyntio'n arbennig ar fapio'r hyn a ddisgrifiwyd fel y 'canol coll' rhwng yr hyn y mae rhaglen neu fenter newid yn ei wneud a'r ffordd y mae'r rhain yn arwain at gyflawni'r nodau a ddymunir. Mae'n gwneud hyn drwy nodi nodau hirdymor ac yna'n gweithio'n ôl i nodi'r holl amodau (canlyniadau) a ddylai fod ar waith er mwyn cyflawni'r nodau.  </a:t>
            </a:r>
          </a:p>
          <a:p>
            <a:pPr>
              <a:defRPr b="0" i="0"/>
            </a:pPr>
            <a:endParaRPr lang="en-GB"/>
          </a:p>
          <a:p>
            <a:pPr marL="0" indent="0">
              <a:buNone/>
              <a:defRPr b="0" i="0"/>
            </a:pPr>
            <a:r>
              <a:rPr lang="x-none" sz="1000" smtClean="0"/>
              <a:t>Adnodd: Center for Theory of Change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 b="0" i="0"/>
            </a:pPr>
            <a:r>
              <a:rPr lang="x-none" altLang="en-US" b="1" smtClean="0"/>
              <a:t>Gwasanaethau Gwybodaeth a Dadansoddi </a:t>
            </a:r>
          </a:p>
          <a:p>
            <a:pPr>
              <a:defRPr b="0" i="0"/>
            </a:pPr>
            <a:r>
              <a:rPr lang="x-none" altLang="en-US" b="1" smtClean="0"/>
              <a:t>Knowledge and Analytical Services</a:t>
            </a:r>
          </a:p>
        </p:txBody>
      </p:sp>
    </p:spTree>
    <p:extLst>
      <p:ext uri="{BB962C8B-B14F-4D97-AF65-F5344CB8AC3E}">
        <p14:creationId xmlns:p14="http://schemas.microsoft.com/office/powerpoint/2010/main" val="186570811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0" i="0"/>
            </a:pPr>
            <a:r>
              <a:rPr lang="x-none" b="1" smtClean="0"/>
              <a:t>Diffiniad o Ddamcaniaeth Newid – parhad 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b="0" i="0"/>
            </a:pPr>
            <a:r>
              <a:rPr lang="x-none" smtClean="0"/>
              <a:t>Gellir defnyddio damcaniaeth rhaglen i ddarparu fframwaith cysyniadol ar gyfer monitro neu werthuso, neu fframwaith monitro a gwerthuso integredig.</a:t>
            </a:r>
          </a:p>
          <a:p>
            <a:pPr>
              <a:defRPr b="0" i="0"/>
            </a:pPr>
            <a:r>
              <a:rPr lang="x-none" smtClean="0"/>
              <a:t>Gall damcaniaeth rhaglen fod yn ffordd ddefnyddiol o ddwyn ynghyd dystiolaeth sy'n bodoli eisoes am raglen, ac egluro lle y ceir cytundeb ac anghytundeb ynghylch y ffordd y deellir bod y rhaglen yn gweithio, ynghyd ag unrhyw fylchau yn y dystiolaeth. </a:t>
            </a:r>
          </a:p>
          <a:p>
            <a:pPr>
              <a:defRPr b="0" i="0"/>
            </a:pPr>
            <a:endParaRPr lang="en-GB"/>
          </a:p>
          <a:p>
            <a:pPr>
              <a:defRPr b="0" i="0"/>
            </a:pPr>
            <a:endParaRPr lang="en-GB" smtClean="0"/>
          </a:p>
          <a:p>
            <a:pPr marL="0" indent="0">
              <a:buNone/>
              <a:defRPr b="0" i="0"/>
            </a:pPr>
            <a:r>
              <a:rPr lang="x-none" sz="1000" smtClean="0"/>
              <a:t>	Ffynhonnell: Better Evaluation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 b="0" i="0"/>
            </a:pPr>
            <a:r>
              <a:rPr lang="x-none" altLang="en-US" b="1" smtClean="0"/>
              <a:t>Gwasanaethau Gwybodaeth a Dadansoddi </a:t>
            </a:r>
          </a:p>
          <a:p>
            <a:pPr>
              <a:defRPr b="0" i="0"/>
            </a:pPr>
            <a:r>
              <a:rPr lang="x-none" altLang="en-US" b="1" smtClean="0"/>
              <a:t>Knowledge and Analytical Services</a:t>
            </a:r>
          </a:p>
        </p:txBody>
      </p:sp>
    </p:spTree>
    <p:extLst>
      <p:ext uri="{BB962C8B-B14F-4D97-AF65-F5344CB8AC3E}">
        <p14:creationId xmlns:p14="http://schemas.microsoft.com/office/powerpoint/2010/main" val="182334710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0" i="0"/>
            </a:pPr>
            <a:r>
              <a:rPr lang="x-none" b="1" smtClean="0"/>
              <a:t>Diffiniad o Ddamcaniaeth Newid – parhad 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b="0" i="0"/>
            </a:pPr>
            <a:r>
              <a:rPr lang="x-none" smtClean="0"/>
              <a:t>Mae damcaniaeth newid yn egluro'r ffordd y deellir ymyriadau er mwyn cyfrannu at gyfres o ganlyniadau sy'n arwain at yr effeithiau a fwriedir neu'r effeithiau gwirioneddol. </a:t>
            </a:r>
          </a:p>
          <a:p>
            <a:pPr>
              <a:defRPr b="0" i="0"/>
            </a:pPr>
            <a:r>
              <a:rPr lang="x-none" smtClean="0"/>
              <a:t>Gall yr effeithiau fod yn rhai ‘cadarnhaol’ neu ‘negyddol.</a:t>
            </a:r>
          </a:p>
          <a:p>
            <a:pPr>
              <a:defRPr b="0" i="0"/>
            </a:pPr>
            <a:r>
              <a:rPr lang="x-none" smtClean="0"/>
              <a:t>Gall hefyd ddangos y ffactorau eraill sy'n cyfrannu at yr effeithiau, er enghraifft cyd-destun a phrosiectau a rhaglenn</a:t>
            </a:r>
            <a:r>
              <a:rPr lang="en-GB" dirty="0" err="1" smtClean="0"/>
              <a:t>i</a:t>
            </a:r>
            <a:r>
              <a:rPr lang="x-none" smtClean="0"/>
              <a:t> eraill.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 b="0" i="0"/>
            </a:pPr>
            <a:r>
              <a:rPr lang="x-none" altLang="en-US" b="1" smtClean="0"/>
              <a:t>Gwasanaethau Gwybodaeth a Dadansoddi </a:t>
            </a:r>
          </a:p>
          <a:p>
            <a:pPr>
              <a:defRPr b="0" i="0"/>
            </a:pPr>
            <a:r>
              <a:rPr lang="x-none" altLang="en-US" b="1" smtClean="0"/>
              <a:t>Knowledge and Analytical Services</a:t>
            </a:r>
          </a:p>
        </p:txBody>
      </p:sp>
    </p:spTree>
    <p:extLst>
      <p:ext uri="{BB962C8B-B14F-4D97-AF65-F5344CB8AC3E}">
        <p14:creationId xmlns:p14="http://schemas.microsoft.com/office/powerpoint/2010/main" val="46104817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0" i="0"/>
            </a:pPr>
            <a:r>
              <a:rPr lang="x-none" b="1" smtClean="0"/>
              <a:t>Diffiniad o Fodel Rhesymeg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b="0" i="0"/>
            </a:pPr>
            <a:r>
              <a:rPr lang="x-none"/>
              <a:t>Gellir defnyddio mathau gwahanol o ddiagramau i gynrychioli damcaniaeth newid. </a:t>
            </a:r>
          </a:p>
          <a:p>
            <a:pPr marL="0" indent="0">
              <a:buNone/>
              <a:defRPr b="0" i="0"/>
            </a:pPr>
            <a:endParaRPr lang="en-GB"/>
          </a:p>
          <a:p>
            <a:pPr>
              <a:defRPr b="0" i="0"/>
            </a:pPr>
            <a:r>
              <a:rPr lang="x-none"/>
              <a:t>Cyfeirir at y diagramau hyn yn aml fel modelau rhesymeg, gan eu bod yn dangos rhesymeg gyffredinol y ffordd y deellir bod yr ymyrraeth yn gweithio. </a:t>
            </a:r>
          </a:p>
          <a:p>
            <a:pPr marL="0" indent="0">
              <a:buNone/>
              <a:defRPr b="0" i="0"/>
            </a:pPr>
            <a:endParaRPr lang="en-GB"/>
          </a:p>
          <a:p>
            <a:pPr>
              <a:defRPr b="0" i="0"/>
            </a:pPr>
            <a:r>
              <a:rPr lang="x-none"/>
              <a:t>Ffordd graffigol o ddisgrifio'r ddamcaniaeth newid yw'r </a:t>
            </a:r>
            <a:r>
              <a:rPr lang="x-none" b="1"/>
              <a:t>model rhesymeg</a:t>
            </a:r>
            <a:r>
              <a:rPr lang="x-none"/>
              <a:t>, yn hytrach na'r ddamcaniaeth newid ei hun. </a:t>
            </a:r>
          </a:p>
          <a:p>
            <a:pPr>
              <a:defRPr b="0" i="0"/>
            </a:pPr>
            <a:endParaRPr lang="en-GB"/>
          </a:p>
          <a:p>
            <a:pPr>
              <a:defRPr b="0" i="0"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 b="0" i="0"/>
            </a:pPr>
            <a:r>
              <a:rPr lang="x-none" altLang="en-US" b="1" smtClean="0"/>
              <a:t>Gwasanaethau Gwybodaeth a Dadansoddi </a:t>
            </a:r>
          </a:p>
          <a:p>
            <a:pPr>
              <a:defRPr b="0" i="0"/>
            </a:pPr>
            <a:r>
              <a:rPr lang="x-none" altLang="en-US" b="1" smtClean="0"/>
              <a:t>Knowledge and Analytical Services</a:t>
            </a:r>
          </a:p>
        </p:txBody>
      </p:sp>
    </p:spTree>
    <p:extLst>
      <p:ext uri="{BB962C8B-B14F-4D97-AF65-F5344CB8AC3E}">
        <p14:creationId xmlns:p14="http://schemas.microsoft.com/office/powerpoint/2010/main" val="314475979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0" i="0"/>
            </a:pPr>
            <a:r>
              <a:rPr lang="x-none" b="1" smtClean="0"/>
              <a:t>Gall datblygu Damcaniaeth Newid helpu i 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b="0" i="0"/>
            </a:pPr>
            <a:r>
              <a:rPr lang="x-none" smtClean="0"/>
              <a:t>Ddod i gonsensws ynghylch y ffordd y bwriedir i rywbeth weithio a nodi meysydd o anghytundeb neu ansicrwydd. </a:t>
            </a:r>
          </a:p>
          <a:p>
            <a:pPr>
              <a:defRPr b="0" i="0"/>
            </a:pPr>
            <a:r>
              <a:rPr lang="x-none" smtClean="0"/>
              <a:t>Rhannu syniadau â rhanddeiliaid am eich </a:t>
            </a:r>
            <a:r>
              <a:rPr lang="en-GB" dirty="0" err="1" smtClean="0"/>
              <a:t>bwriadon</a:t>
            </a:r>
            <a:r>
              <a:rPr lang="en-GB" dirty="0" smtClean="0"/>
              <a:t> </a:t>
            </a:r>
            <a:r>
              <a:rPr lang="x-none" smtClean="0"/>
              <a:t>a'r rhesymeg sy'n sail i'ch dull gweithredu. </a:t>
            </a:r>
          </a:p>
          <a:p>
            <a:pPr>
              <a:defRPr b="0" i="0"/>
            </a:pPr>
            <a:r>
              <a:rPr lang="x-none" smtClean="0"/>
              <a:t>Gwneud synnwy</a:t>
            </a:r>
            <a:r>
              <a:rPr lang="en-GB" dirty="0" smtClean="0"/>
              <a:t>r</a:t>
            </a:r>
            <a:r>
              <a:rPr lang="x-none" smtClean="0"/>
              <a:t> o syniadau pobl a'u cyfleu mewn ffordd resymegol. </a:t>
            </a:r>
          </a:p>
          <a:p>
            <a:pPr>
              <a:defRPr b="0" i="0"/>
            </a:pPr>
            <a:r>
              <a:rPr lang="x-none" smtClean="0"/>
              <a:t>Nodi cysylltiadau rhwng elfennau o raglen/polisi/menter.</a:t>
            </a:r>
          </a:p>
          <a:p>
            <a:pPr>
              <a:defRPr b="0" i="0"/>
            </a:pPr>
            <a:r>
              <a:rPr lang="x-none" smtClean="0"/>
              <a:t>Nodi esboniadau amgen a gwneud synnwyr o ganlyniadau anfwriadol neu ganfyddiadau annisgwyl.</a:t>
            </a:r>
          </a:p>
          <a:p>
            <a:pPr>
              <a:defRPr b="0" i="0"/>
            </a:pPr>
            <a:r>
              <a:rPr lang="x-none" smtClean="0"/>
              <a:t>Egluro pwy sy'n gyfrifol am yr hyn sy'n ymarferol mewn gwirionedd (rheoli disgwyliadau).</a:t>
            </a:r>
          </a:p>
          <a:p>
            <a:pPr>
              <a:defRPr b="0" i="0"/>
            </a:pPr>
            <a:r>
              <a:rPr lang="x-none" smtClean="0"/>
              <a:t>Cymharu'r realiti â 'rhywbeth' a mireinio'r ddamcaniaeth. </a:t>
            </a:r>
          </a:p>
          <a:p>
            <a:pPr>
              <a:defRPr b="0" i="0"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 b="0" i="0"/>
            </a:pPr>
            <a:r>
              <a:rPr lang="x-none" altLang="en-US" b="1" smtClean="0"/>
              <a:t>Gwasanaethau Gwybodaeth a Dadansoddi </a:t>
            </a:r>
          </a:p>
          <a:p>
            <a:pPr>
              <a:defRPr b="0" i="0"/>
            </a:pPr>
            <a:r>
              <a:rPr lang="x-none" altLang="en-US" b="1" smtClean="0"/>
              <a:t>Knowledge and Analytical Services</a:t>
            </a:r>
          </a:p>
        </p:txBody>
      </p:sp>
    </p:spTree>
    <p:extLst>
      <p:ext uri="{BB962C8B-B14F-4D97-AF65-F5344CB8AC3E}">
        <p14:creationId xmlns:p14="http://schemas.microsoft.com/office/powerpoint/2010/main" val="35162769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06" y="222811"/>
            <a:ext cx="9144000" cy="1100138"/>
          </a:xfrm>
        </p:spPr>
        <p:txBody>
          <a:bodyPr/>
          <a:lstStyle/>
          <a:p>
            <a:pPr>
              <a:defRPr b="0" i="0"/>
            </a:pPr>
            <a:r>
              <a:rPr lang="x-none" b="1" smtClean="0"/>
              <a:t>Enghraifft syml o fodel rhesymeg damcaniaeth newid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 b="0" i="0"/>
            </a:pPr>
            <a:r>
              <a:rPr lang="x-none" altLang="en-US" b="1" smtClean="0"/>
              <a:t>Gwasanaethau Gwybodaeth a Dadansoddi </a:t>
            </a:r>
          </a:p>
          <a:p>
            <a:pPr>
              <a:defRPr b="0" i="0"/>
            </a:pPr>
            <a:r>
              <a:rPr lang="x-none" altLang="en-US" b="1" smtClean="0"/>
              <a:t>Knowledge and Analytical Services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15946" y="2253698"/>
            <a:ext cx="7712108" cy="321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05529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18444"/>
  <p:tag name="AS_OS" val="Microsoft Windows NT 6.1.7601 Service Pack 1"/>
  <p:tag name="AS_RELEASE_DATE" val="2014.10.24"/>
  <p:tag name="AS_TITLE" val="Aspose.Slides for .NET 4.0 Client Profile"/>
  <p:tag name="AS_VERSION" val="14.8.1.0"/>
</p:tagLst>
</file>

<file path=ppt/theme/theme1.xml><?xml version="1.0" encoding="utf-8"?>
<a:theme xmlns:a="http://schemas.openxmlformats.org/drawingml/2006/main" name="S5 - GSR presentations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d3c4172d526e4b2384ade4b889302c76" /></Relationships>
</file>

<file path=customXML/item2.xml><?xml version="1.0" encoding="utf-8"?>
<metadata xmlns="http://www.objective.com/ecm/document/metadata/FF3C5B18883D4E21973B57C2EEED7FD1" version="1.0.0">
  <systemFields>
    <field name="Objective-Id">
      <value order="0">A26722961</value>
    </field>
    <field name="Objective-Title">
      <value order="0">EY integration pathfinders workshop logic model - Welsh version</value>
    </field>
    <field name="Objective-Description">
      <value order="0"/>
    </field>
    <field name="Objective-CreationStamp">
      <value order="0">2019-07-02T08:55:50Z</value>
    </field>
    <field name="Objective-IsApproved">
      <value order="0">false</value>
    </field>
    <field name="Objective-IsPublished">
      <value order="0">true</value>
    </field>
    <field name="Objective-DatePublished">
      <value order="0">2019-07-02T08:56:07Z</value>
    </field>
    <field name="Objective-ModificationStamp">
      <value order="0">2019-07-02T08:57:05Z</value>
    </field>
    <field name="Objective-Owner">
      <value order="0">Faulkner, Karen (EPS - CYP&amp;F)</value>
    </field>
    <field name="Objective-Path">
      <value order="0">Objective Global Folder:Business File Plan:Education &amp; Public Services (EPS):Education &amp; Public Services (EPS) - Communities &amp; Tackling Poverty - Childcare, Play and Early Years:1 - Save:Childcare Play and Early Years Division:Early Years Branch (Sharon West):Programmes and Policies:Building a Brighter Future- Review 2016 - 2016:Early Years Pathfinders Workshop 2 May 2019</value>
    </field>
    <field name="Objective-Parent">
      <value order="0">Early Years Pathfinders Workshop 2 May 2019</value>
    </field>
    <field name="Objective-State">
      <value order="0">Published</value>
    </field>
    <field name="Objective-VersionId">
      <value order="0">vA53134935</value>
    </field>
    <field name="Objective-Version">
      <value order="0">1.0</value>
    </field>
    <field name="Objective-VersionNumber">
      <value order="0">2</value>
    </field>
    <field name="Objective-VersionComment">
      <value order="0">Version 2</value>
    </field>
    <field name="Objective-FileNumber">
      <value order="0">qA1252917</value>
    </field>
    <field name="Objective-Classification">
      <value order="0">Official</value>
    </field>
    <field name="Objective-Caveats">
      <value order="0"/>
    </field>
  </systemFields>
  <catalogues>
    <catalogue name="Document Type Catalogue" type="type" ori="id:cA14">
      <field name="Objective-Language">
        <value order="0">English (eng)</value>
      </field>
      <field name="Objective-Date Acquired">
        <value order="0">2019-07-01T23:00:00Z</value>
      </field>
      <field name="Objective-What to Keep">
        <value order="0">No</value>
      </field>
      <field name="Objective-Official Translation">
        <value order="0"/>
      </field>
      <field name="Objective-Connect Creator">
        <value order="0"/>
      </field>
    </catalogue>
  </catalogues>
</metadata>
</file>

<file path=customXML/itemProps2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FF3C5B18883D4E21973B57C2EEED7FD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S5 - GSR presentations</Template>
  <TotalTime>716</TotalTime>
  <Words>1388</Words>
  <Application>Microsoft Office PowerPoint</Application>
  <PresentationFormat>On-screen Show (4:3)</PresentationFormat>
  <Paragraphs>173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S5 - GSR presentations</vt:lpstr>
      <vt:lpstr>PowerPoint Presentation</vt:lpstr>
      <vt:lpstr>Diben y Sesiwn</vt:lpstr>
      <vt:lpstr>Beth yw damcaniaeth newid? </vt:lpstr>
      <vt:lpstr>Diffiniad o Ddamcaniaeth Newid</vt:lpstr>
      <vt:lpstr>Diffiniad o Ddamcaniaeth Newid – parhad ...</vt:lpstr>
      <vt:lpstr>Diffiniad o Ddamcaniaeth Newid – parhad ...</vt:lpstr>
      <vt:lpstr>Diffiniad o Fodel Rhesymeg</vt:lpstr>
      <vt:lpstr>Gall datblygu Damcaniaeth Newid helpu i ...</vt:lpstr>
      <vt:lpstr>Enghraifft syml o fodel rhesymeg damcaniaeth newid</vt:lpstr>
      <vt:lpstr>Model rhesymeg – enghraifft cam wrth gam</vt:lpstr>
      <vt:lpstr>Enghraifft syml o fodel rhesymeg </vt:lpstr>
      <vt:lpstr>Gall modelau rhesymeg:</vt:lpstr>
      <vt:lpstr>Modelau rhesymeg</vt:lpstr>
      <vt:lpstr>Elfennau allweddol Model Rhesymeg</vt:lpstr>
      <vt:lpstr>Ffactorau Allanol a Thybiaethau</vt:lpstr>
      <vt:lpstr>Trafodaethau grŵp</vt:lpstr>
      <vt:lpstr>Adnoddau </vt:lpstr>
      <vt:lpstr>Cysylltu</vt:lpstr>
    </vt:vector>
  </TitlesOfParts>
  <Company>NAfW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Spence, Alison</dc:creator>
  <cp:lastModifiedBy>Faulkner,Karen</cp:lastModifiedBy>
  <cp:revision>37</cp:revision>
  <dcterms:created xsi:type="dcterms:W3CDTF">2015-05-18T09:09:28Z</dcterms:created>
  <dcterms:modified xsi:type="dcterms:W3CDTF">2019-07-02T08:55:50Z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bjective-Caveats">
    <vt:lpwstr/>
  </property>
  <property fmtid="{D5CDD505-2E9C-101B-9397-08002B2CF9AE}" pid="3" name="Objective-Id">
    <vt:lpwstr>A26722961</vt:lpwstr>
  </property>
  <property fmtid="{D5CDD505-2E9C-101B-9397-08002B2CF9AE}" pid="4" name="Objective-Title">
    <vt:lpwstr>EY integration pathfinders workshop logic model - Welsh version</vt:lpwstr>
  </property>
  <property fmtid="{D5CDD505-2E9C-101B-9397-08002B2CF9AE}" pid="5" name="Objective-Description">
    <vt:lpwstr/>
  </property>
  <property fmtid="{D5CDD505-2E9C-101B-9397-08002B2CF9AE}" pid="6" name="Objective-CreationStamp">
    <vt:filetime>2019-07-02T08:55:57Z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2019-07-02T08:56:07Z</vt:filetime>
  </property>
  <property fmtid="{D5CDD505-2E9C-101B-9397-08002B2CF9AE}" pid="10" name="Objective-ModificationStamp">
    <vt:filetime>2019-07-02T08:57:05Z</vt:filetime>
  </property>
  <property fmtid="{D5CDD505-2E9C-101B-9397-08002B2CF9AE}" pid="11" name="Objective-Owner">
    <vt:lpwstr>Faulkner, Karen (EPS - CYP&amp;F)</vt:lpwstr>
  </property>
  <property fmtid="{D5CDD505-2E9C-101B-9397-08002B2CF9AE}" pid="12" name="Objective-Path">
    <vt:lpwstr>Objective Global Folder:Business File Plan:Education &amp; Public Services (EPS):Education &amp; Public Services (EPS) - Communities &amp; Tackling Poverty - Childcare, Play and Early Years:1 - Save:Childcare Play and Early Years Division:Early Years Branch (Sharon West):Programmes and Policies:Building a Brighter Future- Review 2016 - 2016:Early Years Pathfinders Workshop 2 May 2019:</vt:lpwstr>
  </property>
  <property fmtid="{D5CDD505-2E9C-101B-9397-08002B2CF9AE}" pid="13" name="Objective-Parent">
    <vt:lpwstr>Early Years Pathfinders Workshop 2 May 2019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vA53134935</vt:lpwstr>
  </property>
  <property fmtid="{D5CDD505-2E9C-101B-9397-08002B2CF9AE}" pid="16" name="Objective-Version">
    <vt:lpwstr>1.0</vt:lpwstr>
  </property>
  <property fmtid="{D5CDD505-2E9C-101B-9397-08002B2CF9AE}" pid="17" name="Objective-VersionNumber">
    <vt:r8>2</vt:r8>
  </property>
  <property fmtid="{D5CDD505-2E9C-101B-9397-08002B2CF9AE}" pid="18" name="Objective-VersionComment">
    <vt:lpwstr>Version 2</vt:lpwstr>
  </property>
  <property fmtid="{D5CDD505-2E9C-101B-9397-08002B2CF9AE}" pid="19" name="Objective-FileNumber">
    <vt:lpwstr/>
  </property>
  <property fmtid="{D5CDD505-2E9C-101B-9397-08002B2CF9AE}" pid="20" name="Objective-Classification">
    <vt:lpwstr>[Inherited - Official]</vt:lpwstr>
  </property>
  <property fmtid="{D5CDD505-2E9C-101B-9397-08002B2CF9AE}" pid="21" name="Objective-Language">
    <vt:lpwstr>English (eng)</vt:lpwstr>
  </property>
  <property fmtid="{D5CDD505-2E9C-101B-9397-08002B2CF9AE}" pid="22" name="Objective-Date Acquired">
    <vt:filetime>2019-07-01T23:00:00Z</vt:filetime>
  </property>
  <property fmtid="{D5CDD505-2E9C-101B-9397-08002B2CF9AE}" pid="23" name="Objective-What to Keep">
    <vt:lpwstr>No</vt:lpwstr>
  </property>
  <property fmtid="{D5CDD505-2E9C-101B-9397-08002B2CF9AE}" pid="24" name="Objective-Official Translation">
    <vt:lpwstr/>
  </property>
  <property fmtid="{D5CDD505-2E9C-101B-9397-08002B2CF9AE}" pid="25" name="Objective-Connect Creator">
    <vt:lpwstr/>
  </property>
  <property fmtid="{D5CDD505-2E9C-101B-9397-08002B2CF9AE}" pid="26" name="Objective-Comment">
    <vt:lpwstr/>
  </property>
</Properties>
</file>