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3"/>
  </p:notesMasterIdLst>
  <p:sldIdLst>
    <p:sldId id="256" r:id="rId3"/>
    <p:sldId id="257" r:id="rId4"/>
    <p:sldId id="258" r:id="rId5"/>
    <p:sldId id="259" r:id="rId6"/>
    <p:sldId id="260" r:id="rId7"/>
    <p:sldId id="261" r:id="rId8"/>
    <p:sldId id="263" r:id="rId9"/>
    <p:sldId id="262" r:id="rId10"/>
    <p:sldId id="270" r:id="rId11"/>
    <p:sldId id="264" r:id="rId12"/>
    <p:sldId id="265" r:id="rId13"/>
    <p:sldId id="266" r:id="rId14"/>
    <p:sldId id="267" r:id="rId15"/>
    <p:sldId id="268" r:id="rId16"/>
    <p:sldId id="269"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theme" Target="theme/theme1.xml" Id="rId26" /><Relationship Type="http://schemas.openxmlformats.org/officeDocument/2006/relationships/slide" Target="slides/slide1.xml" Id="rId3" /><Relationship Type="http://schemas.openxmlformats.org/officeDocument/2006/relationships/slide" Target="slides/slide19.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viewProps" Target="viewProps.xml" Id="rId25"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presProps" Target="presProps.xml" Id="rId24"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notesMaster" Target="notesMasters/notesMaster1.xml" Id="rId23"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tableStyles" Target="tableStyles.xml" Id="rId27" /><Relationship Type="http://schemas.openxmlformats.org/officeDocument/2006/relationships/customXml" Target="/customXML/item2.xml" Id="Rb39dbdd47fd441bb"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a:t>
            </a:r>
            <a:r>
              <a:rPr lang="en-US" baseline="0"/>
              <a:t> profile of Health Visitors in Wales</a:t>
            </a:r>
            <a:endParaRPr lang="en-US"/>
          </a:p>
        </c:rich>
      </c:tx>
      <c:overlay val="0"/>
      <c:spPr>
        <a:noFill/>
        <a:ln>
          <a:noFill/>
        </a:ln>
        <a:effectLst/>
      </c:spPr>
    </c:title>
    <c:autoTitleDeleted val="0"/>
    <c:plotArea>
      <c:layout/>
      <c:barChart>
        <c:barDir val="col"/>
        <c:grouping val="clustered"/>
        <c:varyColors val="0"/>
        <c:ser>
          <c:idx val="0"/>
          <c:order val="0"/>
          <c:tx>
            <c:strRef>
              <c:f>'N3H Occupation Code Only'!$A$5:$C$5</c:f>
              <c:strCache>
                <c:ptCount val="3"/>
                <c:pt idx="0">
                  <c:v>2018-DEC</c:v>
                </c:pt>
                <c:pt idx="1">
                  <c:v>N3H</c:v>
                </c:pt>
                <c:pt idx="2">
                  <c:v>Health Visitor Community Services</c:v>
                </c:pt>
              </c:strCache>
            </c:strRef>
          </c:tx>
          <c:spPr>
            <a:solidFill>
              <a:schemeClr val="accent1"/>
            </a:solidFill>
            <a:ln>
              <a:noFill/>
            </a:ln>
            <a:effectLst/>
          </c:spPr>
          <c:invertIfNegative val="0"/>
          <c:cat>
            <c:strRef>
              <c:f>'N3H Occupation Code Only'!$D$4:$L$4</c:f>
              <c:strCache>
                <c:ptCount val="9"/>
                <c:pt idx="0">
                  <c:v>Under 25</c:v>
                </c:pt>
                <c:pt idx="1">
                  <c:v>25 - 29</c:v>
                </c:pt>
                <c:pt idx="2">
                  <c:v>30 - 34</c:v>
                </c:pt>
                <c:pt idx="3">
                  <c:v>35 - 39</c:v>
                </c:pt>
                <c:pt idx="4">
                  <c:v>40 - 44</c:v>
                </c:pt>
                <c:pt idx="5">
                  <c:v>45 - 49</c:v>
                </c:pt>
                <c:pt idx="6">
                  <c:v>50 - 54</c:v>
                </c:pt>
                <c:pt idx="7">
                  <c:v>55 - 60</c:v>
                </c:pt>
                <c:pt idx="8">
                  <c:v>Over 60</c:v>
                </c:pt>
              </c:strCache>
            </c:strRef>
          </c:cat>
          <c:val>
            <c:numRef>
              <c:f>'N3H Occupation Code Only'!$D$5:$L$5</c:f>
              <c:numCache>
                <c:formatCode>General</c:formatCode>
                <c:ptCount val="9"/>
                <c:pt idx="0">
                  <c:v>1</c:v>
                </c:pt>
                <c:pt idx="1">
                  <c:v>45</c:v>
                </c:pt>
                <c:pt idx="2">
                  <c:v>80</c:v>
                </c:pt>
                <c:pt idx="3">
                  <c:v>112</c:v>
                </c:pt>
                <c:pt idx="4">
                  <c:v>152</c:v>
                </c:pt>
                <c:pt idx="5">
                  <c:v>173</c:v>
                </c:pt>
                <c:pt idx="6">
                  <c:v>223</c:v>
                </c:pt>
                <c:pt idx="7">
                  <c:v>193</c:v>
                </c:pt>
                <c:pt idx="8">
                  <c:v>59</c:v>
                </c:pt>
              </c:numCache>
            </c:numRef>
          </c:val>
          <c:extLst xmlns:c16r2="http://schemas.microsoft.com/office/drawing/2015/06/chart">
            <c:ext xmlns:c16="http://schemas.microsoft.com/office/drawing/2014/chart" uri="{C3380CC4-5D6E-409C-BE32-E72D297353CC}">
              <c16:uniqueId val="{00000000-B4F3-4741-9A82-66E466FA9364}"/>
            </c:ext>
          </c:extLst>
        </c:ser>
        <c:dLbls>
          <c:showLegendKey val="0"/>
          <c:showVal val="0"/>
          <c:showCatName val="0"/>
          <c:showSerName val="0"/>
          <c:showPercent val="0"/>
          <c:showBubbleSize val="0"/>
        </c:dLbls>
        <c:gapWidth val="219"/>
        <c:overlap val="-27"/>
        <c:axId val="151523712"/>
        <c:axId val="151525248"/>
      </c:barChart>
      <c:catAx>
        <c:axId val="15152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25248"/>
        <c:crosses val="autoZero"/>
        <c:auto val="1"/>
        <c:lblAlgn val="ctr"/>
        <c:lblOffset val="100"/>
        <c:noMultiLvlLbl val="0"/>
      </c:catAx>
      <c:valAx>
        <c:axId val="15152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237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D5757-628E-4089-AA31-A7CF08A47ACC}" type="datetimeFigureOut">
              <a:rPr lang="en-GB" smtClean="0"/>
              <a:t>02/07/2019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AF242-4CAE-49A1-A62F-299096CAD1D8}" type="slidenum">
              <a:rPr lang="en-GB" smtClean="0"/>
              <a:t>‹#›</a:t>
            </a:fld>
            <a:endParaRPr lang="en-GB"/>
          </a:p>
        </p:txBody>
      </p:sp>
    </p:spTree>
    <p:extLst>
      <p:ext uri="{BB962C8B-B14F-4D97-AF65-F5344CB8AC3E}">
        <p14:creationId xmlns:p14="http://schemas.microsoft.com/office/powerpoint/2010/main" val="345813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charset="0"/>
                <a:ea typeface="ＭＳ Ｐゴシック" pitchFamily="34" charset="-128"/>
              </a:rPr>
              <a:t>The shared</a:t>
            </a:r>
            <a:r>
              <a:rPr lang="en-US" altLang="en-US" baseline="0" dirty="0">
                <a:latin typeface="Arial" charset="0"/>
                <a:ea typeface="ＭＳ Ｐゴシック" pitchFamily="34" charset="-128"/>
              </a:rPr>
              <a:t> vision of all strategies in wales is to ensure that the babies in Wales have the best start in life</a:t>
            </a:r>
          </a:p>
          <a:p>
            <a:r>
              <a:rPr lang="en-US" altLang="en-US" baseline="0" dirty="0">
                <a:latin typeface="Arial" charset="0"/>
                <a:ea typeface="ＭＳ Ｐゴシック" pitchFamily="34" charset="-128"/>
              </a:rPr>
              <a:t>In Wales there is a cross cutting objective to ensure we are building generations who are healthy and thrive</a:t>
            </a:r>
          </a:p>
          <a:p>
            <a:r>
              <a:rPr lang="en-US" altLang="en-US" baseline="0" dirty="0">
                <a:latin typeface="Arial" charset="0"/>
                <a:ea typeface="ＭＳ Ｐゴシック" pitchFamily="34" charset="-128"/>
              </a:rPr>
              <a:t>We must do this in collaboration with statutory and other agencies if we are to succeed</a:t>
            </a:r>
          </a:p>
          <a:p>
            <a:r>
              <a:rPr lang="en-US" altLang="en-US" baseline="0" dirty="0">
                <a:latin typeface="Arial" charset="0"/>
                <a:ea typeface="ＭＳ Ｐゴシック" pitchFamily="34" charset="-128"/>
              </a:rPr>
              <a:t>Initiative such as the First 1000 days and cross governmental work are striving to ensure that our work is joined up and that families do not have to navigate through services</a:t>
            </a:r>
            <a:endParaRPr lang="en-US" altLang="en-US" dirty="0">
              <a:latin typeface="Arial" charset="0"/>
              <a:ea typeface="ＭＳ Ｐゴシック" pitchFamily="34" charset="-128"/>
            </a:endParaRPr>
          </a:p>
        </p:txBody>
      </p:sp>
      <p:sp>
        <p:nvSpPr>
          <p:cNvPr id="27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76596" indent="-298691">
              <a:defRPr sz="2500">
                <a:solidFill>
                  <a:schemeClr val="tx1"/>
                </a:solidFill>
                <a:latin typeface="Arial" pitchFamily="34" charset="0"/>
                <a:ea typeface="ＭＳ Ｐゴシック" pitchFamily="34" charset="-128"/>
              </a:defRPr>
            </a:lvl2pPr>
            <a:lvl3pPr marL="1194765" indent="-238953">
              <a:defRPr sz="2500">
                <a:solidFill>
                  <a:schemeClr val="tx1"/>
                </a:solidFill>
                <a:latin typeface="Arial" pitchFamily="34" charset="0"/>
                <a:ea typeface="ＭＳ Ｐゴシック" pitchFamily="34" charset="-128"/>
              </a:defRPr>
            </a:lvl3pPr>
            <a:lvl4pPr marL="1672670" indent="-238953">
              <a:defRPr sz="2500">
                <a:solidFill>
                  <a:schemeClr val="tx1"/>
                </a:solidFill>
                <a:latin typeface="Arial" pitchFamily="34" charset="0"/>
                <a:ea typeface="ＭＳ Ｐゴシック" pitchFamily="34" charset="-128"/>
              </a:defRPr>
            </a:lvl4pPr>
            <a:lvl5pPr marL="2150576" indent="-238953">
              <a:defRPr sz="2500">
                <a:solidFill>
                  <a:schemeClr val="tx1"/>
                </a:solidFill>
                <a:latin typeface="Arial" pitchFamily="34" charset="0"/>
                <a:ea typeface="ＭＳ Ｐゴシック" pitchFamily="34" charset="-128"/>
              </a:defRPr>
            </a:lvl5pPr>
            <a:lvl6pPr marL="2628481" indent="-2389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06387" indent="-2389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84293" indent="-2389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2198" indent="-2389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a:defRPr/>
            </a:pPr>
            <a:fld id="{CBB22C81-8465-40CA-B260-ABAF332E1411}" type="slidenum">
              <a:rPr lang="en-US" altLang="en-US" sz="1300">
                <a:solidFill>
                  <a:prstClr val="black"/>
                </a:solidFill>
              </a:rPr>
              <a:pPr>
                <a:defRPr/>
              </a:pPr>
              <a:t>4</a:t>
            </a:fld>
            <a:endParaRPr lang="en-US" altLang="en-US" sz="13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relation to co-production and ensuring all services are linked</a:t>
            </a:r>
          </a:p>
          <a:p>
            <a:r>
              <a:rPr lang="en-GB" dirty="0"/>
              <a:t>The evidence on ACEs which we may have always had</a:t>
            </a:r>
            <a:r>
              <a:rPr lang="en-GB" baseline="0" dirty="0"/>
              <a:t> some gut feeling about now shows firm connections between Adverse Childhood events </a:t>
            </a:r>
          </a:p>
          <a:p>
            <a:r>
              <a:rPr lang="en-GB" dirty="0"/>
              <a:t>Evidence shows children who experience stressful and poor quality childhoods are more likely to develop health-harming and anti-social behaviours, more likely to perform poorly in school, more likely to be involved in crime and ultimately less likely to be a productive member of society.</a:t>
            </a:r>
          </a:p>
          <a:p>
            <a:r>
              <a:rPr lang="en-GB" dirty="0"/>
              <a:t>suffering </a:t>
            </a:r>
            <a:r>
              <a:rPr lang="en-GB" b="1" dirty="0"/>
              <a:t>four</a:t>
            </a:r>
            <a:r>
              <a:rPr lang="en-GB" dirty="0"/>
              <a:t> or more harmful experiences in childhood increases the chances of high-risk drinking in adulthood by </a:t>
            </a:r>
            <a:r>
              <a:rPr lang="en-GB" b="1" dirty="0"/>
              <a:t>four</a:t>
            </a:r>
            <a:r>
              <a:rPr lang="en-GB" dirty="0"/>
              <a:t> times, being a smoker by </a:t>
            </a:r>
            <a:r>
              <a:rPr lang="en-GB" b="1" dirty="0"/>
              <a:t>six</a:t>
            </a:r>
            <a:r>
              <a:rPr lang="en-GB" dirty="0"/>
              <a:t> times and being involved in violence in the last year by around </a:t>
            </a:r>
            <a:r>
              <a:rPr lang="en-GB" b="1" dirty="0"/>
              <a:t>14</a:t>
            </a:r>
            <a:r>
              <a:rPr lang="en-GB" dirty="0"/>
              <a:t> times.</a:t>
            </a:r>
          </a:p>
          <a:p>
            <a:r>
              <a:rPr lang="en-GB" dirty="0"/>
              <a:t> </a:t>
            </a:r>
          </a:p>
          <a:p>
            <a:endParaRPr lang="en-GB" dirty="0"/>
          </a:p>
        </p:txBody>
      </p:sp>
      <p:sp>
        <p:nvSpPr>
          <p:cNvPr id="4" name="Slide Number Placeholder 3"/>
          <p:cNvSpPr>
            <a:spLocks noGrp="1"/>
          </p:cNvSpPr>
          <p:nvPr>
            <p:ph type="sldNum" sz="quarter" idx="10"/>
          </p:nvPr>
        </p:nvSpPr>
        <p:spPr/>
        <p:txBody>
          <a:bodyPr/>
          <a:lstStyle/>
          <a:p>
            <a:fld id="{4C291104-143A-4544-BEF8-D844E7A7A21B}" type="slidenum">
              <a:rPr lang="en-GB" smtClean="0"/>
              <a:pPr/>
              <a:t>5</a:t>
            </a:fld>
            <a:endParaRPr lang="en-GB" dirty="0"/>
          </a:p>
        </p:txBody>
      </p:sp>
    </p:spTree>
    <p:extLst>
      <p:ext uri="{BB962C8B-B14F-4D97-AF65-F5344CB8AC3E}">
        <p14:creationId xmlns:p14="http://schemas.microsoft.com/office/powerpoint/2010/main" val="386220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fld id="{F97B1644-A47E-4300-A49D-17266A75D296}" type="slidenum">
              <a:rPr lang="en-US" altLang="en-US" sz="1200">
                <a:latin typeface="Times" pitchFamily="18" charset="0"/>
                <a:ea typeface="ＭＳ Ｐゴシック" pitchFamily="34" charset="-128"/>
              </a:rPr>
              <a:pPr algn="r"/>
              <a:t>6</a:t>
            </a:fld>
            <a:endParaRPr lang="en-US" altLang="en-US" sz="1200" dirty="0">
              <a:latin typeface="Times" pitchFamily="18" charset="0"/>
              <a:ea typeface="ＭＳ Ｐゴシック" pitchFamily="34"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Prosperity for All is a strategy</a:t>
            </a:r>
            <a:r>
              <a:rPr lang="en-GB" altLang="en-US" baseline="0" dirty="0"/>
              <a:t> to take forward the programme for Government until 2021</a:t>
            </a:r>
          </a:p>
          <a:p>
            <a:pPr eaLnBrk="1" hangingPunct="1"/>
            <a:r>
              <a:rPr lang="en-GB" altLang="en-US" baseline="0" dirty="0"/>
              <a:t>It acknowledges that HOW we deliver is as important as WHAT we deliver and in order to make a real difference to peoples lives we need to do things differently and involve people in the services they use every day</a:t>
            </a:r>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Lancet Series on</a:t>
            </a:r>
            <a:r>
              <a:rPr lang="en-GB" baseline="0" dirty="0"/>
              <a:t> Midwifery published in 2014 is the most critical, wide-reaching and high profile examination of global midwifery to date and provides clear knowledge on the benefits of midwives and evidence-based midwifery.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Lancet series findings and recommendations underline the importance of </a:t>
            </a:r>
            <a:r>
              <a:rPr lang="en-GB" sz="1200" b="1" dirty="0"/>
              <a:t>education</a:t>
            </a:r>
            <a:r>
              <a:rPr lang="en-GB" sz="1200" dirty="0"/>
              <a:t> throughout the life course</a:t>
            </a:r>
            <a:r>
              <a:rPr lang="en-GB" sz="1200" baseline="0" dirty="0"/>
              <a:t> and this framework provides the clear evidence for what women and families can expect from a maternity service, with clear distinction of values and philosophy that should underpin not just the service provided but also the education of those who work with women, babies and families.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It would be prudent therefore in Wales to be utilising this framework to develop the maternity strategy as well as to develop education of our future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The NMC is currently utilising the Lancet framework to develop new standards of proficiency for midwifery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So let’s consider some of the principles on which education should be based:</a:t>
            </a:r>
            <a:endParaRPr lang="en-GB" sz="1200" dirty="0"/>
          </a:p>
          <a:p>
            <a:endParaRPr lang="en-GB" dirty="0"/>
          </a:p>
        </p:txBody>
      </p:sp>
      <p:sp>
        <p:nvSpPr>
          <p:cNvPr id="4" name="Slide Number Placeholder 3"/>
          <p:cNvSpPr>
            <a:spLocks noGrp="1"/>
          </p:cNvSpPr>
          <p:nvPr>
            <p:ph type="sldNum" sz="quarter" idx="10"/>
          </p:nvPr>
        </p:nvSpPr>
        <p:spPr/>
        <p:txBody>
          <a:bodyPr/>
          <a:lstStyle/>
          <a:p>
            <a:fld id="{4B583D16-7851-4B24-B740-10F0FECC8285}" type="slidenum">
              <a:rPr lang="en-GB" smtClean="0"/>
              <a:t>10</a:t>
            </a:fld>
            <a:endParaRPr lang="en-GB"/>
          </a:p>
        </p:txBody>
      </p:sp>
    </p:spTree>
    <p:extLst>
      <p:ext uri="{BB962C8B-B14F-4D97-AF65-F5344CB8AC3E}">
        <p14:creationId xmlns:p14="http://schemas.microsoft.com/office/powerpoint/2010/main" val="227013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936D281-5EBD-4600-B66C-D222AF6D8E2A}" type="datetimeFigureOut">
              <a:rPr lang="en-GB" smtClean="0"/>
              <a:t>02/07/2019</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9AE7EE7-BF43-472E-8FE0-752EF4A15E49}"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36D281-5EBD-4600-B66C-D222AF6D8E2A}" type="datetimeFigureOut">
              <a:rPr lang="en-GB" smtClean="0"/>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AE7EE7-BF43-472E-8FE0-752EF4A15E4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36D281-5EBD-4600-B66C-D222AF6D8E2A}" type="datetimeFigureOut">
              <a:rPr lang="en-GB" smtClean="0"/>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AE7EE7-BF43-472E-8FE0-752EF4A15E4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936D281-5EBD-4600-B66C-D222AF6D8E2A}" type="datetimeFigureOut">
              <a:rPr lang="en-GB" smtClean="0"/>
              <a:t>02/07/2019</a:t>
            </a:fld>
            <a:endParaRPr lang="en-GB"/>
          </a:p>
        </p:txBody>
      </p:sp>
      <p:sp>
        <p:nvSpPr>
          <p:cNvPr id="9" name="Slide Number Placeholder 8"/>
          <p:cNvSpPr>
            <a:spLocks noGrp="1"/>
          </p:cNvSpPr>
          <p:nvPr>
            <p:ph type="sldNum" sz="quarter" idx="15"/>
          </p:nvPr>
        </p:nvSpPr>
        <p:spPr/>
        <p:txBody>
          <a:bodyPr rtlCol="0"/>
          <a:lstStyle/>
          <a:p>
            <a:fld id="{59AE7EE7-BF43-472E-8FE0-752EF4A15E49}"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936D281-5EBD-4600-B66C-D222AF6D8E2A}" type="datetimeFigureOut">
              <a:rPr lang="en-GB" smtClean="0"/>
              <a:t>02/07/2019</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9AE7EE7-BF43-472E-8FE0-752EF4A15E49}"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936D281-5EBD-4600-B66C-D222AF6D8E2A}" type="datetimeFigureOut">
              <a:rPr lang="en-GB" smtClean="0"/>
              <a:t>02/07/2019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AE7EE7-BF43-472E-8FE0-752EF4A15E49}"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936D281-5EBD-4600-B66C-D222AF6D8E2A}" type="datetimeFigureOut">
              <a:rPr lang="en-GB" smtClean="0"/>
              <a:t>02/07/2019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AE7EE7-BF43-472E-8FE0-752EF4A15E49}"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936D281-5EBD-4600-B66C-D222AF6D8E2A}" type="datetimeFigureOut">
              <a:rPr lang="en-GB" smtClean="0"/>
              <a:t>02/07/2019</a:t>
            </a:fld>
            <a:endParaRPr lang="en-GB"/>
          </a:p>
        </p:txBody>
      </p:sp>
      <p:sp>
        <p:nvSpPr>
          <p:cNvPr id="7" name="Slide Number Placeholder 6"/>
          <p:cNvSpPr>
            <a:spLocks noGrp="1"/>
          </p:cNvSpPr>
          <p:nvPr>
            <p:ph type="sldNum" sz="quarter" idx="11"/>
          </p:nvPr>
        </p:nvSpPr>
        <p:spPr/>
        <p:txBody>
          <a:bodyPr rtlCol="0"/>
          <a:lstStyle/>
          <a:p>
            <a:fld id="{59AE7EE7-BF43-472E-8FE0-752EF4A15E49}"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6D281-5EBD-4600-B66C-D222AF6D8E2A}" type="datetimeFigureOut">
              <a:rPr lang="en-GB" smtClean="0"/>
              <a:t>02/07/2019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AE7EE7-BF43-472E-8FE0-752EF4A15E4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936D281-5EBD-4600-B66C-D222AF6D8E2A}" type="datetimeFigureOut">
              <a:rPr lang="en-GB" smtClean="0"/>
              <a:t>02/07/2019</a:t>
            </a:fld>
            <a:endParaRPr lang="en-GB"/>
          </a:p>
        </p:txBody>
      </p:sp>
      <p:sp>
        <p:nvSpPr>
          <p:cNvPr id="22" name="Slide Number Placeholder 21"/>
          <p:cNvSpPr>
            <a:spLocks noGrp="1"/>
          </p:cNvSpPr>
          <p:nvPr>
            <p:ph type="sldNum" sz="quarter" idx="15"/>
          </p:nvPr>
        </p:nvSpPr>
        <p:spPr/>
        <p:txBody>
          <a:bodyPr rtlCol="0"/>
          <a:lstStyle/>
          <a:p>
            <a:fld id="{59AE7EE7-BF43-472E-8FE0-752EF4A15E49}"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936D281-5EBD-4600-B66C-D222AF6D8E2A}" type="datetimeFigureOut">
              <a:rPr lang="en-GB" smtClean="0"/>
              <a:t>02/07/2019</a:t>
            </a:fld>
            <a:endParaRPr lang="en-GB"/>
          </a:p>
        </p:txBody>
      </p:sp>
      <p:sp>
        <p:nvSpPr>
          <p:cNvPr id="18" name="Slide Number Placeholder 17"/>
          <p:cNvSpPr>
            <a:spLocks noGrp="1"/>
          </p:cNvSpPr>
          <p:nvPr>
            <p:ph type="sldNum" sz="quarter" idx="11"/>
          </p:nvPr>
        </p:nvSpPr>
        <p:spPr/>
        <p:txBody>
          <a:bodyPr rtlCol="0"/>
          <a:lstStyle/>
          <a:p>
            <a:fld id="{59AE7EE7-BF43-472E-8FE0-752EF4A15E49}"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936D281-5EBD-4600-B66C-D222AF6D8E2A}" type="datetimeFigureOut">
              <a:rPr lang="en-GB" smtClean="0"/>
              <a:t>02/07/2019</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9AE7EE7-BF43-472E-8FE0-752EF4A15E4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1484784"/>
            <a:ext cx="6172200" cy="1894362"/>
          </a:xfrm>
        </p:spPr>
        <p:txBody>
          <a:bodyPr/>
          <a:lstStyle/>
          <a:p>
            <a:r>
              <a:rPr lang="en-US" dirty="0" smtClean="0"/>
              <a:t>Midwifery and Health Visiting in Wales</a:t>
            </a:r>
            <a:endParaRPr lang="en-GB" dirty="0"/>
          </a:p>
        </p:txBody>
      </p:sp>
      <p:sp>
        <p:nvSpPr>
          <p:cNvPr id="3" name="Subtitle 2"/>
          <p:cNvSpPr>
            <a:spLocks noGrp="1"/>
          </p:cNvSpPr>
          <p:nvPr>
            <p:ph type="subTitle" idx="1"/>
          </p:nvPr>
        </p:nvSpPr>
        <p:spPr/>
        <p:txBody>
          <a:bodyPr>
            <a:normAutofit lnSpcReduction="10000"/>
          </a:bodyPr>
          <a:lstStyle/>
          <a:p>
            <a:r>
              <a:rPr lang="en-US" dirty="0" smtClean="0"/>
              <a:t>Karen Jewell</a:t>
            </a:r>
          </a:p>
          <a:p>
            <a:r>
              <a:rPr lang="en-US" dirty="0" smtClean="0"/>
              <a:t>Nursing Officer </a:t>
            </a:r>
          </a:p>
          <a:p>
            <a:r>
              <a:rPr lang="en-US" dirty="0" smtClean="0"/>
              <a:t>Maternity and Early Years</a:t>
            </a:r>
          </a:p>
          <a:p>
            <a:r>
              <a:rPr lang="en-US" dirty="0" smtClean="0"/>
              <a:t>CNO office, Welsh Government</a:t>
            </a:r>
            <a:endParaRPr lang="en-GB" dirty="0"/>
          </a:p>
        </p:txBody>
      </p:sp>
    </p:spTree>
    <p:extLst>
      <p:ext uri="{BB962C8B-B14F-4D97-AF65-F5344CB8AC3E}">
        <p14:creationId xmlns:p14="http://schemas.microsoft.com/office/powerpoint/2010/main" val="2197474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38" y="980728"/>
            <a:ext cx="907296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116633"/>
            <a:ext cx="8496944" cy="646331"/>
          </a:xfrm>
          <a:prstGeom prst="rect">
            <a:avLst/>
          </a:prstGeom>
          <a:noFill/>
        </p:spPr>
        <p:txBody>
          <a:bodyPr wrap="square" rtlCol="0">
            <a:spAutoFit/>
          </a:bodyPr>
          <a:lstStyle/>
          <a:p>
            <a:r>
              <a:rPr lang="en-GB" sz="3600" dirty="0"/>
              <a:t>The Lancet 2014 </a:t>
            </a:r>
          </a:p>
        </p:txBody>
      </p:sp>
    </p:spTree>
    <p:extLst>
      <p:ext uri="{BB962C8B-B14F-4D97-AF65-F5344CB8AC3E}">
        <p14:creationId xmlns:p14="http://schemas.microsoft.com/office/powerpoint/2010/main" val="2321854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a:extLst>
              <a:ext uri="{FF2B5EF4-FFF2-40B4-BE49-F238E27FC236}">
                <a16:creationId xmlns:a16="http://schemas.microsoft.com/office/drawing/2014/main" xmlns="" id="{07440C2F-8A10-4F49-A456-F90562AB52C9}"/>
              </a:ext>
            </a:extLst>
          </p:cNvPr>
          <p:cNvPicPr>
            <a:picLocks noGrp="1" noChangeAspect="1"/>
          </p:cNvPicPr>
          <p:nvPr>
            <p:ph sz="half" idx="1"/>
          </p:nvPr>
        </p:nvPicPr>
        <p:blipFill>
          <a:blip r:embed="rId2" cstate="print"/>
          <a:stretch>
            <a:fillRect/>
          </a:stretch>
        </p:blipFill>
        <p:spPr>
          <a:xfrm>
            <a:off x="1114326" y="1096963"/>
            <a:ext cx="2616398" cy="3713162"/>
          </a:xfrm>
          <a:prstGeom prst="rect">
            <a:avLst/>
          </a:prstGeom>
        </p:spPr>
      </p:pic>
      <p:sp>
        <p:nvSpPr>
          <p:cNvPr id="10" name="Title 9"/>
          <p:cNvSpPr>
            <a:spLocks noGrp="1"/>
          </p:cNvSpPr>
          <p:nvPr>
            <p:ph type="title"/>
          </p:nvPr>
        </p:nvSpPr>
        <p:spPr/>
        <p:txBody>
          <a:bodyPr/>
          <a:lstStyle/>
          <a:p>
            <a:r>
              <a:rPr lang="en-GB" dirty="0" smtClean="0"/>
              <a:t>What women and Midwives want</a:t>
            </a:r>
            <a:endParaRPr lang="en-GB" dirty="0"/>
          </a:p>
        </p:txBody>
      </p:sp>
      <p:pic>
        <p:nvPicPr>
          <p:cNvPr id="12" name="Picture 2" descr="C:\Users\em049658\AppData\Local\Microsoft\Windows\Temporary Internet Files\Content.Outlook\IO5KJ3LT\sketch for survey 22.png"/>
          <p:cNvPicPr>
            <a:picLocks noGrp="1" noChangeAspect="1" noChangeArrowheads="1"/>
          </p:cNvPicPr>
          <p:nvPr>
            <p:ph sz="half" idx="2"/>
          </p:nvPr>
        </p:nvPicPr>
        <p:blipFill>
          <a:blip r:embed="rId3" cstate="print"/>
          <a:srcRect/>
          <a:stretch>
            <a:fillRect/>
          </a:stretch>
        </p:blipFill>
        <p:spPr bwMode="auto">
          <a:xfrm>
            <a:off x="4700588" y="1824165"/>
            <a:ext cx="3200400" cy="2258757"/>
          </a:xfrm>
          <a:prstGeom prst="rect">
            <a:avLst/>
          </a:prstGeom>
          <a:noFill/>
        </p:spPr>
      </p:pic>
    </p:spTree>
    <p:extLst>
      <p:ext uri="{BB962C8B-B14F-4D97-AF65-F5344CB8AC3E}">
        <p14:creationId xmlns:p14="http://schemas.microsoft.com/office/powerpoint/2010/main" val="2151054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Aim of new vision</a:t>
            </a:r>
            <a:endParaRPr lang="en-GB" dirty="0"/>
          </a:p>
        </p:txBody>
      </p:sp>
      <p:sp>
        <p:nvSpPr>
          <p:cNvPr id="3" name="Content Placeholder 2"/>
          <p:cNvSpPr>
            <a:spLocks noGrp="1"/>
          </p:cNvSpPr>
          <p:nvPr>
            <p:ph idx="1"/>
          </p:nvPr>
        </p:nvSpPr>
        <p:spPr>
          <a:xfrm>
            <a:off x="822960" y="1100628"/>
            <a:ext cx="7520940" cy="3840540"/>
          </a:xfrm>
        </p:spPr>
        <p:txBody>
          <a:bodyPr>
            <a:normAutofit fontScale="85000" lnSpcReduction="10000"/>
          </a:bodyPr>
          <a:lstStyle/>
          <a:p>
            <a:pPr marL="0"/>
            <a:r>
              <a:rPr lang="en-GB" sz="2400" dirty="0"/>
              <a:t>Our vision for maternity services in Wales is to ensure that:</a:t>
            </a:r>
          </a:p>
          <a:p>
            <a:pPr marL="0"/>
            <a:r>
              <a:rPr lang="en-GB" sz="2400" dirty="0"/>
              <a:t> </a:t>
            </a:r>
          </a:p>
          <a:p>
            <a:pPr marL="0"/>
            <a:r>
              <a:rPr lang="en-GB" sz="2400" dirty="0"/>
              <a:t>‘Pregnancy and childbirth are a safe and positive experience, and parents are supported to give their child the best start in life.’</a:t>
            </a:r>
          </a:p>
          <a:p>
            <a:pPr marL="0"/>
            <a:r>
              <a:rPr lang="en-GB" sz="2400" dirty="0"/>
              <a:t> </a:t>
            </a:r>
          </a:p>
          <a:p>
            <a:pPr marL="0"/>
            <a:r>
              <a:rPr lang="en-GB" sz="2400" dirty="0"/>
              <a:t>High performing multi professional teams will deliver family-centred care within Health Boards which display strong leadership within a culture of research and development, continuous learning, best practice and innovation.</a:t>
            </a:r>
          </a:p>
          <a:p>
            <a:pPr marL="0"/>
            <a:r>
              <a:rPr lang="en-GB" sz="2400" dirty="0"/>
              <a:t> </a:t>
            </a:r>
          </a:p>
          <a:p>
            <a:endParaRPr lang="en-GB" dirty="0"/>
          </a:p>
        </p:txBody>
      </p:sp>
    </p:spTree>
    <p:extLst>
      <p:ext uri="{BB962C8B-B14F-4D97-AF65-F5344CB8AC3E}">
        <p14:creationId xmlns:p14="http://schemas.microsoft.com/office/powerpoint/2010/main" val="2942701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 of new vision</a:t>
            </a:r>
            <a:endParaRPr lang="en-GB" dirty="0"/>
          </a:p>
        </p:txBody>
      </p:sp>
      <p:sp>
        <p:nvSpPr>
          <p:cNvPr id="3" name="Content Placeholder 2"/>
          <p:cNvSpPr>
            <a:spLocks noGrp="1"/>
          </p:cNvSpPr>
          <p:nvPr>
            <p:ph idx="1"/>
          </p:nvPr>
        </p:nvSpPr>
        <p:spPr/>
        <p:txBody>
          <a:bodyPr>
            <a:noAutofit/>
          </a:bodyPr>
          <a:lstStyle/>
          <a:p>
            <a:r>
              <a:rPr lang="en-GB" sz="2000" dirty="0" smtClean="0"/>
              <a:t>Family </a:t>
            </a:r>
            <a:r>
              <a:rPr lang="en-GB" sz="2000" dirty="0"/>
              <a:t>Centred Care</a:t>
            </a:r>
          </a:p>
          <a:p>
            <a:r>
              <a:rPr lang="en-GB" sz="2000" b="0" dirty="0"/>
              <a:t>Women will receive personalised care planned in</a:t>
            </a:r>
          </a:p>
          <a:p>
            <a:r>
              <a:rPr lang="en-GB" sz="2000" b="0" dirty="0"/>
              <a:t>partnership with them and will </a:t>
            </a:r>
            <a:r>
              <a:rPr lang="en-GB" sz="2000" b="0" dirty="0" smtClean="0"/>
              <a:t>reflect </a:t>
            </a:r>
            <a:r>
              <a:rPr lang="en-GB" sz="2000" b="0" dirty="0"/>
              <a:t>their</a:t>
            </a:r>
          </a:p>
          <a:p>
            <a:r>
              <a:rPr lang="en-GB" sz="2000" b="0" dirty="0"/>
              <a:t>choices and health needs</a:t>
            </a:r>
            <a:r>
              <a:rPr lang="en-GB" sz="2000" b="0" dirty="0" smtClean="0"/>
              <a:t>.</a:t>
            </a:r>
          </a:p>
          <a:p>
            <a:endParaRPr lang="en-US" sz="2000" b="0" dirty="0"/>
          </a:p>
          <a:p>
            <a:r>
              <a:rPr lang="en-GB" sz="2000" dirty="0" smtClean="0"/>
              <a:t>Continuity </a:t>
            </a:r>
            <a:r>
              <a:rPr lang="en-GB" sz="2000" dirty="0"/>
              <a:t>of carer</a:t>
            </a:r>
          </a:p>
          <a:p>
            <a:r>
              <a:rPr lang="en-GB" sz="2000" b="0" dirty="0"/>
              <a:t>Women will experience continuity of care</a:t>
            </a:r>
          </a:p>
          <a:p>
            <a:r>
              <a:rPr lang="en-GB" sz="2000" b="0" dirty="0"/>
              <a:t>and carer across the whole of their</a:t>
            </a:r>
          </a:p>
          <a:p>
            <a:r>
              <a:rPr lang="en-GB" sz="2000" b="0" dirty="0"/>
              <a:t>maternity journey.</a:t>
            </a:r>
          </a:p>
        </p:txBody>
      </p:sp>
      <p:pic>
        <p:nvPicPr>
          <p:cNvPr id="2050" name="Picture 2" descr="C:\Users\jewellk\AppData\Local\Microsoft\Windows\Temporary Internet Files\Content.Outlook\51JGU62P\Maternity_Vision_Continuity of Car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140968"/>
            <a:ext cx="1744632" cy="17704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ewellk\AppData\Local\Microsoft\Windows\Temporary Internet Files\Content.Outlook\51JGU62P\Maternity_Vision_Family-centred 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7530" y="1124744"/>
            <a:ext cx="173075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ewellk\AppData\Local\Microsoft\Windows\Temporary Internet Files\Content.Outlook\51JGU62P\Maternity_Vision_Continuity of Car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6688" y="3293368"/>
            <a:ext cx="1744632" cy="177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46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Themes of new vision</a:t>
            </a:r>
            <a:endParaRPr lang="en-GB" dirty="0"/>
          </a:p>
        </p:txBody>
      </p:sp>
      <p:sp>
        <p:nvSpPr>
          <p:cNvPr id="3" name="Content Placeholder 2"/>
          <p:cNvSpPr>
            <a:spLocks noGrp="1"/>
          </p:cNvSpPr>
          <p:nvPr>
            <p:ph idx="1"/>
          </p:nvPr>
        </p:nvSpPr>
        <p:spPr/>
        <p:txBody>
          <a:bodyPr>
            <a:noAutofit/>
          </a:bodyPr>
          <a:lstStyle/>
          <a:p>
            <a:r>
              <a:rPr lang="en-GB" sz="2000" dirty="0"/>
              <a:t>Safe, effective care</a:t>
            </a:r>
          </a:p>
          <a:p>
            <a:r>
              <a:rPr lang="en-GB" sz="2000" b="0" dirty="0"/>
              <a:t>Women will receive safe, effective care,</a:t>
            </a:r>
          </a:p>
          <a:p>
            <a:r>
              <a:rPr lang="en-GB" sz="2000" b="0" dirty="0"/>
              <a:t>with risk, intervention and variation</a:t>
            </a:r>
          </a:p>
          <a:p>
            <a:r>
              <a:rPr lang="en-GB" sz="2000" b="0" dirty="0"/>
              <a:t>reduced wherever possible</a:t>
            </a:r>
            <a:r>
              <a:rPr lang="en-GB" sz="2000" b="0" dirty="0" smtClean="0"/>
              <a:t>.</a:t>
            </a:r>
          </a:p>
          <a:p>
            <a:endParaRPr lang="en-US" sz="2000" b="0" dirty="0"/>
          </a:p>
          <a:p>
            <a:r>
              <a:rPr lang="en-GB" sz="2000" dirty="0"/>
              <a:t>Skilled </a:t>
            </a:r>
            <a:r>
              <a:rPr lang="en-GB" sz="2000" dirty="0" smtClean="0"/>
              <a:t>multi professional </a:t>
            </a:r>
            <a:r>
              <a:rPr lang="en-GB" sz="2000" dirty="0"/>
              <a:t>team</a:t>
            </a:r>
          </a:p>
          <a:p>
            <a:r>
              <a:rPr lang="en-GB" sz="2000" b="0" dirty="0"/>
              <a:t>Women will receive care from multi-professional</a:t>
            </a:r>
          </a:p>
          <a:p>
            <a:r>
              <a:rPr lang="en-GB" sz="2000" b="0" dirty="0"/>
              <a:t>teams, with access to specialist services</a:t>
            </a:r>
          </a:p>
          <a:p>
            <a:r>
              <a:rPr lang="en-GB" sz="2000" b="0" dirty="0"/>
              <a:t>when required.</a:t>
            </a:r>
          </a:p>
        </p:txBody>
      </p:sp>
      <p:pic>
        <p:nvPicPr>
          <p:cNvPr id="3074" name="Picture 2" descr="C:\Users\jewellk\AppData\Local\Microsoft\Windows\Temporary Internet Files\Content.Outlook\51JGU62P\Maternity_Vision_Safe Effective C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3239" y="980728"/>
            <a:ext cx="1792328"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ewellk\AppData\Local\Microsoft\Windows\Temporary Internet Files\Content.Outlook\51JGU62P\Maternity_Vision_Skilled Multi-professional Te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1529" y="2996952"/>
            <a:ext cx="1735934" cy="173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78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Themes of new vision</a:t>
            </a:r>
            <a:endParaRPr lang="en-GB" dirty="0"/>
          </a:p>
        </p:txBody>
      </p:sp>
      <p:sp>
        <p:nvSpPr>
          <p:cNvPr id="3" name="Content Placeholder 2"/>
          <p:cNvSpPr>
            <a:spLocks noGrp="1"/>
          </p:cNvSpPr>
          <p:nvPr>
            <p:ph idx="1"/>
          </p:nvPr>
        </p:nvSpPr>
        <p:spPr/>
        <p:txBody>
          <a:bodyPr>
            <a:normAutofit/>
          </a:bodyPr>
          <a:lstStyle/>
          <a:p>
            <a:r>
              <a:rPr lang="en-GB" sz="2000" dirty="0" smtClean="0"/>
              <a:t>Sustainable quality </a:t>
            </a:r>
            <a:r>
              <a:rPr lang="en-GB" sz="2000" dirty="0"/>
              <a:t>services</a:t>
            </a:r>
          </a:p>
          <a:p>
            <a:r>
              <a:rPr lang="en-GB" sz="2000" b="0" dirty="0"/>
              <a:t>Women will receive maternity services which</a:t>
            </a:r>
          </a:p>
          <a:p>
            <a:r>
              <a:rPr lang="en-GB" sz="2000" b="0" dirty="0"/>
              <a:t>are sustainable and the highest</a:t>
            </a:r>
          </a:p>
          <a:p>
            <a:r>
              <a:rPr lang="en-GB" sz="2000" b="0" dirty="0"/>
              <a:t>quality possible.</a:t>
            </a:r>
          </a:p>
        </p:txBody>
      </p:sp>
      <p:pic>
        <p:nvPicPr>
          <p:cNvPr id="4098" name="Picture 2" descr="C:\Users\jewellk\AppData\Local\Microsoft\Windows\Temporary Internet Files\Content.Outlook\51JGU62P\Maternity_Vision_Sustainable Quality Servic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052736"/>
            <a:ext cx="1962262" cy="198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475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Visiting</a:t>
            </a:r>
            <a:endParaRPr lang="en-GB" dirty="0"/>
          </a:p>
        </p:txBody>
      </p:sp>
      <p:sp>
        <p:nvSpPr>
          <p:cNvPr id="5" name="Text Placeholder 4"/>
          <p:cNvSpPr>
            <a:spLocks noGrp="1"/>
          </p:cNvSpPr>
          <p:nvPr>
            <p:ph type="body" idx="1"/>
          </p:nvPr>
        </p:nvSpPr>
        <p:spPr/>
        <p:txBody>
          <a:bodyPr/>
          <a:lstStyle/>
          <a:p>
            <a:r>
              <a:rPr lang="en-US" dirty="0" smtClean="0"/>
              <a:t>A team around the family concept</a:t>
            </a:r>
            <a:endParaRPr lang="en-GB" dirty="0"/>
          </a:p>
        </p:txBody>
      </p:sp>
    </p:spTree>
    <p:extLst>
      <p:ext uri="{BB962C8B-B14F-4D97-AF65-F5344CB8AC3E}">
        <p14:creationId xmlns:p14="http://schemas.microsoft.com/office/powerpoint/2010/main" val="141518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role of the health visitor</a:t>
            </a:r>
            <a:endParaRPr lang="en-GB" dirty="0"/>
          </a:p>
        </p:txBody>
      </p:sp>
      <p:sp>
        <p:nvSpPr>
          <p:cNvPr id="5" name="Content Placeholder 4"/>
          <p:cNvSpPr>
            <a:spLocks noGrp="1"/>
          </p:cNvSpPr>
          <p:nvPr>
            <p:ph sz="quarter" idx="1"/>
          </p:nvPr>
        </p:nvSpPr>
        <p:spPr/>
        <p:txBody>
          <a:bodyPr>
            <a:normAutofit/>
          </a:bodyPr>
          <a:lstStyle/>
          <a:p>
            <a:pPr marL="0" indent="0">
              <a:buNone/>
            </a:pPr>
            <a:r>
              <a:rPr lang="en-GB" sz="2800" dirty="0">
                <a:solidFill>
                  <a:schemeClr val="accent2">
                    <a:lumMod val="50000"/>
                  </a:schemeClr>
                </a:solidFill>
              </a:rPr>
              <a:t>The 1000 days parental insights report (2017) identifies the key role that Health Visitors have in supporting families in this critical period, it highlights the importance of building good relationships with clients and being able to deliver interventions and key contacts in the home</a:t>
            </a:r>
            <a:r>
              <a:rPr lang="en-GB" sz="2800" dirty="0" smtClean="0">
                <a:solidFill>
                  <a:schemeClr val="accent2">
                    <a:lumMod val="50000"/>
                  </a:schemeClr>
                </a:solidFill>
              </a:rPr>
              <a:t>.</a:t>
            </a:r>
            <a:endParaRPr lang="en-GB" sz="2800" dirty="0">
              <a:solidFill>
                <a:schemeClr val="accent2">
                  <a:lumMod val="50000"/>
                </a:schemeClr>
              </a:solidFill>
            </a:endParaRPr>
          </a:p>
        </p:txBody>
      </p:sp>
    </p:spTree>
    <p:extLst>
      <p:ext uri="{BB962C8B-B14F-4D97-AF65-F5344CB8AC3E}">
        <p14:creationId xmlns:p14="http://schemas.microsoft.com/office/powerpoint/2010/main" val="33359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service provision</a:t>
            </a:r>
            <a:endParaRPr lang="en-GB" dirty="0"/>
          </a:p>
        </p:txBody>
      </p:sp>
      <p:sp>
        <p:nvSpPr>
          <p:cNvPr id="3" name="Content Placeholder 2"/>
          <p:cNvSpPr>
            <a:spLocks noGrp="1"/>
          </p:cNvSpPr>
          <p:nvPr>
            <p:ph sz="quarter" idx="1"/>
          </p:nvPr>
        </p:nvSpPr>
        <p:spPr>
          <a:xfrm>
            <a:off x="457200" y="1600200"/>
            <a:ext cx="7931224" cy="5429200"/>
          </a:xfrm>
        </p:spPr>
        <p:txBody>
          <a:bodyPr>
            <a:normAutofit fontScale="85000" lnSpcReduction="20000"/>
          </a:bodyPr>
          <a:lstStyle/>
          <a:p>
            <a:r>
              <a:rPr lang="en-GB" dirty="0"/>
              <a:t>Currently the Health Visiting service in Wales is predominantly staffed by band six nurses/midwives  who have undertaken the Specialist Community Public Health Nursing (SCPHN) course to qualify as Health Visitors</a:t>
            </a:r>
            <a:r>
              <a:rPr lang="en-GB" dirty="0" smtClean="0"/>
              <a:t>.</a:t>
            </a:r>
          </a:p>
          <a:p>
            <a:r>
              <a:rPr lang="en-GB" dirty="0" smtClean="0"/>
              <a:t> Caseload average </a:t>
            </a:r>
            <a:r>
              <a:rPr lang="en-GB" dirty="0"/>
              <a:t>of 250 (</a:t>
            </a:r>
            <a:r>
              <a:rPr lang="en-GB" dirty="0" err="1"/>
              <a:t>Cowley</a:t>
            </a:r>
            <a:r>
              <a:rPr lang="en-GB" dirty="0"/>
              <a:t> et al 2016)</a:t>
            </a:r>
            <a:endParaRPr lang="en-GB" dirty="0" smtClean="0"/>
          </a:p>
          <a:p>
            <a:r>
              <a:rPr lang="en-GB" dirty="0" smtClean="0"/>
              <a:t> Skill </a:t>
            </a:r>
            <a:r>
              <a:rPr lang="en-GB" dirty="0"/>
              <a:t>mix </a:t>
            </a:r>
            <a:r>
              <a:rPr lang="en-GB" dirty="0" smtClean="0"/>
              <a:t>teams currently consist of</a:t>
            </a:r>
          </a:p>
          <a:p>
            <a:pPr marL="0" indent="0">
              <a:buNone/>
            </a:pPr>
            <a:r>
              <a:rPr lang="en-GB" dirty="0" smtClean="0"/>
              <a:t>	band </a:t>
            </a:r>
            <a:r>
              <a:rPr lang="en-GB" dirty="0"/>
              <a:t>7 Team Leaders and Practice </a:t>
            </a:r>
            <a:r>
              <a:rPr lang="en-GB" dirty="0" smtClean="0"/>
              <a:t>Teachers</a:t>
            </a:r>
          </a:p>
          <a:p>
            <a:pPr marL="0" indent="0">
              <a:buNone/>
            </a:pPr>
            <a:r>
              <a:rPr lang="en-GB" dirty="0"/>
              <a:t>	</a:t>
            </a:r>
            <a:r>
              <a:rPr lang="en-GB" dirty="0" smtClean="0"/>
              <a:t> </a:t>
            </a:r>
            <a:r>
              <a:rPr lang="en-GB" dirty="0"/>
              <a:t>band 4 Community Nursery </a:t>
            </a:r>
            <a:r>
              <a:rPr lang="en-GB" dirty="0" smtClean="0"/>
              <a:t>Nurse</a:t>
            </a:r>
          </a:p>
          <a:p>
            <a:pPr marL="0" indent="0">
              <a:buNone/>
            </a:pPr>
            <a:r>
              <a:rPr lang="en-GB" dirty="0"/>
              <a:t>	</a:t>
            </a:r>
            <a:r>
              <a:rPr lang="en-GB" dirty="0" smtClean="0"/>
              <a:t> </a:t>
            </a:r>
            <a:r>
              <a:rPr lang="en-GB" dirty="0"/>
              <a:t>band 2 Administration Staff </a:t>
            </a:r>
            <a:endParaRPr lang="en-GB" dirty="0" smtClean="0"/>
          </a:p>
          <a:p>
            <a:r>
              <a:rPr lang="en-US" dirty="0"/>
              <a:t>Healthy Child Wales Programme 0-5 years </a:t>
            </a:r>
            <a:r>
              <a:rPr lang="en-GB" dirty="0"/>
              <a:t>(HCWP 2016</a:t>
            </a:r>
            <a:r>
              <a:rPr lang="en-GB" dirty="0" smtClean="0"/>
              <a:t>) 9 contacts</a:t>
            </a:r>
            <a:endParaRPr lang="en-GB" dirty="0"/>
          </a:p>
          <a:p>
            <a:r>
              <a:rPr lang="en-US" dirty="0" smtClean="0"/>
              <a:t>Increasing complexity - FRAIT</a:t>
            </a:r>
          </a:p>
          <a:p>
            <a:r>
              <a:rPr lang="en-GB" dirty="0"/>
              <a:t>N</a:t>
            </a:r>
            <a:r>
              <a:rPr lang="en-GB" dirty="0" smtClean="0"/>
              <a:t>ational </a:t>
            </a:r>
            <a:r>
              <a:rPr lang="en-GB" dirty="0"/>
              <a:t>statistics published in November 2018 show that 73% of all contacts which should have been offered to eligible children were received. </a:t>
            </a:r>
            <a:endParaRPr lang="en-GB" dirty="0" smtClean="0"/>
          </a:p>
          <a:p>
            <a:endParaRPr lang="en-GB" dirty="0"/>
          </a:p>
          <a:p>
            <a:pPr marL="0" indent="0">
              <a:buNone/>
            </a:pPr>
            <a:r>
              <a:rPr lang="en-GB" dirty="0" smtClean="0"/>
              <a:t>	</a:t>
            </a:r>
            <a:endParaRPr lang="en-GB" dirty="0"/>
          </a:p>
          <a:p>
            <a:endParaRPr lang="en-GB" dirty="0"/>
          </a:p>
        </p:txBody>
      </p:sp>
    </p:spTree>
    <p:extLst>
      <p:ext uri="{BB962C8B-B14F-4D97-AF65-F5344CB8AC3E}">
        <p14:creationId xmlns:p14="http://schemas.microsoft.com/office/powerpoint/2010/main" val="287150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profile</a:t>
            </a:r>
            <a:endParaRPr lang="en-GB" dirty="0"/>
          </a:p>
        </p:txBody>
      </p:sp>
      <p:graphicFrame>
        <p:nvGraphicFramePr>
          <p:cNvPr id="4" name="Content Placeholder 3">
            <a:extLst>
              <a:ext uri="{FF2B5EF4-FFF2-40B4-BE49-F238E27FC236}">
                <a16:creationId xmlns:lc="http://schemas.openxmlformats.org/drawingml/2006/lockedCanvas" xmlns:ve="http://schemas.openxmlformats.org/markup-compatibility/2006"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74C8879-E215-44CE-9563-814A053CC829}"/>
              </a:ext>
            </a:extLst>
          </p:cNvPr>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8439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3711312"/>
          </a:xfrm>
        </p:spPr>
        <p:txBody>
          <a:bodyPr/>
          <a:lstStyle/>
          <a:p>
            <a:pPr algn="ctr"/>
            <a:r>
              <a:rPr lang="en-GB" sz="4800" dirty="0" smtClean="0"/>
              <a:t>Key Drivers for change</a:t>
            </a:r>
            <a:endParaRPr lang="en-GB" sz="4800" dirty="0"/>
          </a:p>
        </p:txBody>
      </p:sp>
    </p:spTree>
    <p:extLst>
      <p:ext uri="{BB962C8B-B14F-4D97-AF65-F5344CB8AC3E}">
        <p14:creationId xmlns:p14="http://schemas.microsoft.com/office/powerpoint/2010/main" val="3942118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proofing</a:t>
            </a:r>
            <a:endParaRPr lang="en-GB" dirty="0"/>
          </a:p>
        </p:txBody>
      </p:sp>
      <p:sp>
        <p:nvSpPr>
          <p:cNvPr id="3" name="Content Placeholder 2"/>
          <p:cNvSpPr>
            <a:spLocks noGrp="1"/>
          </p:cNvSpPr>
          <p:nvPr>
            <p:ph sz="quarter" idx="1"/>
          </p:nvPr>
        </p:nvSpPr>
        <p:spPr/>
        <p:txBody>
          <a:bodyPr>
            <a:normAutofit fontScale="92500"/>
          </a:bodyPr>
          <a:lstStyle/>
          <a:p>
            <a:r>
              <a:rPr lang="en-GB" dirty="0"/>
              <a:t>The current model of delivering Health Visiting services in Wales is not prudent, equitable, or </a:t>
            </a:r>
            <a:r>
              <a:rPr lang="en-GB" dirty="0" smtClean="0"/>
              <a:t>sustainable</a:t>
            </a:r>
          </a:p>
          <a:p>
            <a:r>
              <a:rPr lang="en-US" dirty="0" smtClean="0"/>
              <a:t>Work stream outcomes</a:t>
            </a:r>
          </a:p>
          <a:p>
            <a:pPr marL="365760" lvl="1" indent="0" fontAlgn="base">
              <a:buNone/>
            </a:pPr>
            <a:r>
              <a:rPr lang="en-GB" dirty="0"/>
              <a:t>Skill Mix – coordinate and develop all Wales job descriptions to support skill mix within Health Visiting teams.</a:t>
            </a:r>
          </a:p>
          <a:p>
            <a:pPr marL="365760" lvl="1" indent="0" fontAlgn="base">
              <a:buNone/>
            </a:pPr>
            <a:r>
              <a:rPr lang="en-GB" dirty="0"/>
              <a:t>HCWP – revise the HCWP/Flying Start to enable a prudent team approach.</a:t>
            </a:r>
          </a:p>
          <a:p>
            <a:pPr marL="365760" lvl="1" indent="0" fontAlgn="base">
              <a:buNone/>
            </a:pPr>
            <a:r>
              <a:rPr lang="en-GB" dirty="0"/>
              <a:t>Acuity – Link with the work of the National Staffing Act.</a:t>
            </a:r>
          </a:p>
          <a:p>
            <a:pPr marL="365760" lvl="1" indent="0" fontAlgn="base">
              <a:buNone/>
            </a:pPr>
            <a:r>
              <a:rPr lang="en-GB" dirty="0"/>
              <a:t>Future Services – To link with early years pathfinders and projects.</a:t>
            </a:r>
          </a:p>
          <a:p>
            <a:pPr marL="365760" lvl="1" indent="0" fontAlgn="base">
              <a:buNone/>
            </a:pPr>
            <a:r>
              <a:rPr lang="en-GB" dirty="0"/>
              <a:t>Role and Purpose – to identify a future model for Health Visiting within an early year’s model.</a:t>
            </a:r>
          </a:p>
          <a:p>
            <a:pPr marL="0" indent="0">
              <a:buNone/>
            </a:pPr>
            <a:endParaRPr lang="en-GB" dirty="0"/>
          </a:p>
        </p:txBody>
      </p:sp>
    </p:spTree>
    <p:extLst>
      <p:ext uri="{BB962C8B-B14F-4D97-AF65-F5344CB8AC3E}">
        <p14:creationId xmlns:p14="http://schemas.microsoft.com/office/powerpoint/2010/main" val="11926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3388" cy="1143000"/>
          </a:xfrm>
        </p:spPr>
        <p:txBody>
          <a:bodyPr/>
          <a:lstStyle/>
          <a:p>
            <a:r>
              <a:rPr lang="en-GB" dirty="0"/>
              <a:t>Prudent Healthcare in Wales</a:t>
            </a:r>
          </a:p>
        </p:txBody>
      </p:sp>
      <p:sp>
        <p:nvSpPr>
          <p:cNvPr id="3" name="Content Placeholder 2"/>
          <p:cNvSpPr>
            <a:spLocks noGrp="1"/>
          </p:cNvSpPr>
          <p:nvPr>
            <p:ph idx="1"/>
          </p:nvPr>
        </p:nvSpPr>
        <p:spPr>
          <a:xfrm>
            <a:off x="251520" y="1412777"/>
            <a:ext cx="8208912" cy="3620352"/>
          </a:xfrm>
        </p:spPr>
        <p:txBody>
          <a:bodyPr>
            <a:normAutofit fontScale="92500"/>
          </a:bodyPr>
          <a:lstStyle/>
          <a:p>
            <a:pPr marL="0" indent="0">
              <a:buNone/>
            </a:pPr>
            <a:r>
              <a:rPr lang="en-GB" sz="1800" b="1" dirty="0" smtClean="0"/>
              <a:t>(The </a:t>
            </a:r>
            <a:r>
              <a:rPr lang="en-GB" sz="1800" b="1" dirty="0"/>
              <a:t>Bevan Commission 2015</a:t>
            </a:r>
            <a:r>
              <a:rPr lang="en-GB" sz="1800" b="1" dirty="0" smtClean="0"/>
              <a:t>)</a:t>
            </a:r>
          </a:p>
          <a:p>
            <a:pPr marL="0" indent="0">
              <a:buNone/>
            </a:pPr>
            <a:endParaRPr lang="en-GB" sz="1800" b="1" dirty="0"/>
          </a:p>
          <a:p>
            <a:r>
              <a:rPr lang="en-GB" sz="2400" dirty="0"/>
              <a:t>Achieve health and wellbeing with the public, patients and professionals as equal partners through co-production;</a:t>
            </a:r>
          </a:p>
          <a:p>
            <a:r>
              <a:rPr lang="en-GB" sz="2400" dirty="0"/>
              <a:t>Care for those with the greatest health need first, making the most effective use of all skills and resources;</a:t>
            </a:r>
          </a:p>
          <a:p>
            <a:r>
              <a:rPr lang="en-GB" sz="2400" dirty="0"/>
              <a:t>Do only what is needed, no more, no less; and do no harm.</a:t>
            </a:r>
          </a:p>
          <a:p>
            <a:r>
              <a:rPr lang="en-GB" sz="2400" dirty="0"/>
              <a:t>Reduce inappropriate variation using evidence based practices consistently and transparently.</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5033128"/>
            <a:ext cx="5904656" cy="1604169"/>
          </a:xfrm>
          <a:prstGeom prst="rect">
            <a:avLst/>
          </a:prstGeom>
        </p:spPr>
      </p:pic>
    </p:spTree>
    <p:extLst>
      <p:ext uri="{BB962C8B-B14F-4D97-AF65-F5344CB8AC3E}">
        <p14:creationId xmlns:p14="http://schemas.microsoft.com/office/powerpoint/2010/main" val="3115681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Screen Shot 2015-09-29 at 21.29.5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4414" y="714375"/>
            <a:ext cx="2545646" cy="35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779912" y="704850"/>
            <a:ext cx="4978326" cy="5632311"/>
          </a:xfrm>
          <a:prstGeom prst="rect">
            <a:avLst/>
          </a:prstGeom>
        </p:spPr>
        <p:txBody>
          <a:bodyPr wrap="square">
            <a:spAutoFit/>
          </a:bodyPr>
          <a:lstStyle/>
          <a:p>
            <a:pPr marL="285750" indent="-285750" fontAlgn="base">
              <a:spcBef>
                <a:spcPct val="0"/>
              </a:spcBef>
              <a:spcAft>
                <a:spcPct val="0"/>
              </a:spcAft>
              <a:buFont typeface="Arial"/>
              <a:buChar char="•"/>
              <a:defRPr/>
            </a:pPr>
            <a:r>
              <a:rPr lang="en-US" sz="2000" dirty="0">
                <a:solidFill>
                  <a:prstClr val="black"/>
                </a:solidFill>
                <a:latin typeface="Arial" charset="0"/>
                <a:ea typeface="ＭＳ Ｐゴシック" charset="0"/>
                <a:cs typeface="Arial" charset="0"/>
              </a:rPr>
              <a:t>Children to be given the best start in life from very early years.</a:t>
            </a:r>
          </a:p>
          <a:p>
            <a:pPr marL="285750" indent="-285750" fontAlgn="base">
              <a:spcBef>
                <a:spcPct val="0"/>
              </a:spcBef>
              <a:spcAft>
                <a:spcPct val="0"/>
              </a:spcAft>
              <a:buFont typeface="Arial"/>
              <a:buChar char="•"/>
              <a:defRPr/>
            </a:pPr>
            <a:endParaRPr lang="en-US" sz="2000" dirty="0">
              <a:solidFill>
                <a:prstClr val="black"/>
              </a:solidFill>
              <a:latin typeface="Arial" charset="0"/>
              <a:ea typeface="ＭＳ Ｐゴシック" charset="0"/>
              <a:cs typeface="Arial" charset="0"/>
            </a:endParaRPr>
          </a:p>
          <a:p>
            <a:pPr marL="285750" indent="-285750" fontAlgn="base">
              <a:spcBef>
                <a:spcPct val="0"/>
              </a:spcBef>
              <a:spcAft>
                <a:spcPct val="0"/>
              </a:spcAft>
              <a:buFont typeface="Arial"/>
              <a:buChar char="•"/>
              <a:defRPr/>
            </a:pPr>
            <a:r>
              <a:rPr lang="en-US" sz="2000" dirty="0">
                <a:solidFill>
                  <a:prstClr val="black"/>
                </a:solidFill>
                <a:latin typeface="Arial" charset="0"/>
                <a:ea typeface="ＭＳ Ｐゴシック" charset="0"/>
                <a:cs typeface="Arial" charset="0"/>
              </a:rPr>
              <a:t>Thriving communities built on a strong sense of place.</a:t>
            </a:r>
          </a:p>
          <a:p>
            <a:pPr marL="285750" indent="-285750" fontAlgn="base">
              <a:spcBef>
                <a:spcPct val="0"/>
              </a:spcBef>
              <a:spcAft>
                <a:spcPct val="0"/>
              </a:spcAft>
              <a:buFont typeface="Arial"/>
              <a:buChar char="•"/>
              <a:defRPr/>
            </a:pPr>
            <a:endParaRPr lang="en-US" sz="2000" dirty="0">
              <a:solidFill>
                <a:prstClr val="black"/>
              </a:solidFill>
              <a:latin typeface="Arial" charset="0"/>
              <a:ea typeface="ＭＳ Ｐゴシック" charset="0"/>
              <a:cs typeface="Arial" charset="0"/>
            </a:endParaRPr>
          </a:p>
          <a:p>
            <a:pPr marL="285750" indent="-285750" fontAlgn="base">
              <a:spcBef>
                <a:spcPct val="0"/>
              </a:spcBef>
              <a:spcAft>
                <a:spcPct val="0"/>
              </a:spcAft>
              <a:buFont typeface="Arial"/>
              <a:buChar char="•"/>
              <a:defRPr/>
            </a:pPr>
            <a:r>
              <a:rPr lang="en-US" sz="2000" dirty="0">
                <a:solidFill>
                  <a:prstClr val="black"/>
                </a:solidFill>
                <a:latin typeface="Arial" charset="0"/>
                <a:ea typeface="ＭＳ Ｐゴシック" charset="0"/>
                <a:cs typeface="Arial" charset="0"/>
              </a:rPr>
              <a:t>Valuing our environment. </a:t>
            </a:r>
          </a:p>
          <a:p>
            <a:pPr marL="285750" indent="-285750" fontAlgn="base">
              <a:spcBef>
                <a:spcPct val="0"/>
              </a:spcBef>
              <a:spcAft>
                <a:spcPct val="0"/>
              </a:spcAft>
              <a:buFont typeface="Arial"/>
              <a:buChar char="•"/>
              <a:defRPr/>
            </a:pPr>
            <a:endParaRPr lang="en-US" sz="2000" dirty="0">
              <a:solidFill>
                <a:prstClr val="black"/>
              </a:solidFill>
              <a:latin typeface="Arial" charset="0"/>
              <a:ea typeface="ＭＳ Ｐゴシック" charset="0"/>
              <a:cs typeface="Arial" charset="0"/>
            </a:endParaRPr>
          </a:p>
          <a:p>
            <a:pPr marL="285750" indent="-285750" fontAlgn="base">
              <a:spcBef>
                <a:spcPct val="0"/>
              </a:spcBef>
              <a:spcAft>
                <a:spcPct val="0"/>
              </a:spcAft>
              <a:buFont typeface="Arial"/>
              <a:buChar char="•"/>
              <a:defRPr/>
            </a:pPr>
            <a:r>
              <a:rPr lang="en-US" sz="2000" dirty="0">
                <a:solidFill>
                  <a:prstClr val="black"/>
                </a:solidFill>
                <a:latin typeface="Arial" charset="0"/>
                <a:ea typeface="ＭＳ Ｐゴシック" charset="0"/>
                <a:cs typeface="Arial" charset="0"/>
              </a:rPr>
              <a:t>Investing in growing our local economy. </a:t>
            </a:r>
          </a:p>
          <a:p>
            <a:pPr marL="285750" indent="-285750" fontAlgn="base">
              <a:spcBef>
                <a:spcPct val="0"/>
              </a:spcBef>
              <a:spcAft>
                <a:spcPct val="0"/>
              </a:spcAft>
              <a:buFont typeface="Arial"/>
              <a:buChar char="•"/>
              <a:defRPr/>
            </a:pPr>
            <a:endParaRPr lang="en-US" sz="2000" dirty="0">
              <a:solidFill>
                <a:prstClr val="black"/>
              </a:solidFill>
              <a:latin typeface="Arial" charset="0"/>
              <a:ea typeface="ＭＳ Ｐゴシック" charset="0"/>
              <a:cs typeface="Arial" charset="0"/>
            </a:endParaRPr>
          </a:p>
          <a:p>
            <a:pPr marL="285750" indent="-285750" fontAlgn="base">
              <a:spcBef>
                <a:spcPct val="0"/>
              </a:spcBef>
              <a:spcAft>
                <a:spcPct val="0"/>
              </a:spcAft>
              <a:buFont typeface="Arial"/>
              <a:buChar char="•"/>
              <a:defRPr/>
            </a:pPr>
            <a:r>
              <a:rPr lang="en-US" sz="2000" dirty="0">
                <a:solidFill>
                  <a:prstClr val="black"/>
                </a:solidFill>
                <a:latin typeface="Arial" charset="0"/>
                <a:ea typeface="ＭＳ Ｐゴシック" charset="0"/>
                <a:cs typeface="Arial" charset="0"/>
              </a:rPr>
              <a:t>Reducing inequality and a greater value on diversity.</a:t>
            </a:r>
          </a:p>
          <a:p>
            <a:pPr marL="285750" indent="-285750" fontAlgn="base">
              <a:spcBef>
                <a:spcPct val="0"/>
              </a:spcBef>
              <a:spcAft>
                <a:spcPct val="0"/>
              </a:spcAft>
              <a:buFont typeface="Arial"/>
              <a:buChar char="•"/>
              <a:defRPr/>
            </a:pPr>
            <a:endParaRPr lang="en-US" sz="2000" dirty="0">
              <a:solidFill>
                <a:prstClr val="black"/>
              </a:solidFill>
              <a:latin typeface="Arial" charset="0"/>
              <a:ea typeface="ＭＳ Ｐゴシック" charset="0"/>
              <a:cs typeface="Arial" charset="0"/>
            </a:endParaRPr>
          </a:p>
          <a:p>
            <a:pPr marL="269875" indent="-269875" fontAlgn="base">
              <a:spcBef>
                <a:spcPct val="0"/>
              </a:spcBef>
              <a:spcAft>
                <a:spcPct val="0"/>
              </a:spcAft>
              <a:buFont typeface="Arial"/>
              <a:buChar char="•"/>
              <a:defRPr/>
            </a:pPr>
            <a:r>
              <a:rPr lang="en-US" sz="2000" dirty="0">
                <a:solidFill>
                  <a:prstClr val="black"/>
                </a:solidFill>
                <a:latin typeface="Arial" charset="0"/>
                <a:ea typeface="ＭＳ Ｐゴシック" charset="0"/>
                <a:cs typeface="Arial" charset="0"/>
              </a:rPr>
              <a:t>A stronger citizen voice and active   participation in decision making.</a:t>
            </a:r>
          </a:p>
          <a:p>
            <a:pPr marL="171450" indent="-171450" fontAlgn="base">
              <a:spcBef>
                <a:spcPct val="0"/>
              </a:spcBef>
              <a:spcAft>
                <a:spcPct val="0"/>
              </a:spcAft>
              <a:buFont typeface="Arial"/>
              <a:buChar char="•"/>
              <a:defRPr/>
            </a:pPr>
            <a:endParaRPr lang="en-US" sz="2000" dirty="0">
              <a:solidFill>
                <a:prstClr val="black"/>
              </a:solidFill>
              <a:latin typeface="Arial" charset="0"/>
              <a:ea typeface="ＭＳ Ｐゴシック" charset="0"/>
              <a:cs typeface="Arial" charset="0"/>
            </a:endParaRPr>
          </a:p>
          <a:p>
            <a:pPr marL="285750" indent="-285750" fontAlgn="base">
              <a:spcBef>
                <a:spcPct val="0"/>
              </a:spcBef>
              <a:spcAft>
                <a:spcPct val="0"/>
              </a:spcAft>
              <a:buFont typeface="Arial"/>
              <a:buChar char="•"/>
              <a:defRPr/>
            </a:pPr>
            <a:r>
              <a:rPr lang="en-US" sz="2000" dirty="0">
                <a:solidFill>
                  <a:prstClr val="black"/>
                </a:solidFill>
                <a:latin typeface="Arial" charset="0"/>
                <a:ea typeface="ＭＳ Ｐゴシック" charset="0"/>
                <a:cs typeface="Arial" charset="0"/>
              </a:rPr>
              <a:t>Celebrating success, valuing our heritage, culture and language.</a:t>
            </a:r>
          </a:p>
        </p:txBody>
      </p:sp>
      <p:pic>
        <p:nvPicPr>
          <p:cNvPr id="819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356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Adverse Childhood Events Wales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6022" y="3927181"/>
            <a:ext cx="1947539" cy="2408477"/>
          </a:xfrm>
        </p:spPr>
      </p:pic>
      <p:sp>
        <p:nvSpPr>
          <p:cNvPr id="5" name="Rectangle 4"/>
          <p:cNvSpPr/>
          <p:nvPr/>
        </p:nvSpPr>
        <p:spPr>
          <a:xfrm>
            <a:off x="2699792" y="1196752"/>
            <a:ext cx="3369769" cy="369332"/>
          </a:xfrm>
          <a:prstGeom prst="rect">
            <a:avLst/>
          </a:prstGeom>
        </p:spPr>
        <p:txBody>
          <a:bodyPr wrap="none">
            <a:spAutoFit/>
          </a:bodyPr>
          <a:lstStyle/>
          <a:p>
            <a:r>
              <a:rPr lang="en-GB" dirty="0"/>
              <a:t>http://www.aces.me.uk/in-wales/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872315"/>
            <a:ext cx="1728192" cy="23739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532" y="1872315"/>
            <a:ext cx="1847918" cy="2373906"/>
          </a:xfrm>
          <a:prstGeom prst="rect">
            <a:avLst/>
          </a:prstGeom>
        </p:spPr>
      </p:pic>
      <p:pic>
        <p:nvPicPr>
          <p:cNvPr id="9"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104" y="1872315"/>
            <a:ext cx="2972744" cy="3822099"/>
          </a:xfrm>
          <a:prstGeom prst="rect">
            <a:avLst/>
          </a:prstGeom>
        </p:spPr>
      </p:pic>
    </p:spTree>
    <p:extLst>
      <p:ext uri="{BB962C8B-B14F-4D97-AF65-F5344CB8AC3E}">
        <p14:creationId xmlns:p14="http://schemas.microsoft.com/office/powerpoint/2010/main" val="2239337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302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971550" y="2852738"/>
            <a:ext cx="6337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sz="4000" dirty="0">
              <a:latin typeface="Arial" charset="0"/>
              <a:cs typeface="Arial" charset="0"/>
            </a:endParaRPr>
          </a:p>
        </p:txBody>
      </p:sp>
      <p:sp>
        <p:nvSpPr>
          <p:cNvPr id="4" name="Content Placeholder 3"/>
          <p:cNvSpPr>
            <a:spLocks noGrp="1"/>
          </p:cNvSpPr>
          <p:nvPr>
            <p:ph sz="half" idx="1"/>
          </p:nvPr>
        </p:nvSpPr>
        <p:spPr>
          <a:xfrm>
            <a:off x="457200" y="2852738"/>
            <a:ext cx="4038600" cy="3273425"/>
          </a:xfrm>
        </p:spPr>
        <p:txBody>
          <a:bodyPr/>
          <a:lstStyle/>
          <a:p>
            <a:pPr>
              <a:buFont typeface="Wingdings" panose="05000000000000000000" pitchFamily="2" charset="2"/>
              <a:buChar char="Ø"/>
            </a:pPr>
            <a:r>
              <a:rPr lang="en-GB" b="1" dirty="0"/>
              <a:t>Five Key Themes</a:t>
            </a:r>
          </a:p>
          <a:p>
            <a:pPr>
              <a:buFont typeface="Wingdings" panose="05000000000000000000" pitchFamily="2" charset="2"/>
              <a:buChar char="§"/>
            </a:pPr>
            <a:r>
              <a:rPr lang="en-GB" dirty="0"/>
              <a:t>Prosperous and Secure</a:t>
            </a:r>
          </a:p>
          <a:p>
            <a:pPr>
              <a:buFont typeface="Wingdings" panose="05000000000000000000" pitchFamily="2" charset="2"/>
              <a:buChar char="§"/>
            </a:pPr>
            <a:r>
              <a:rPr lang="en-GB" dirty="0"/>
              <a:t>Healthy and Active</a:t>
            </a:r>
          </a:p>
          <a:p>
            <a:pPr>
              <a:buFont typeface="Wingdings" panose="05000000000000000000" pitchFamily="2" charset="2"/>
              <a:buChar char="§"/>
            </a:pPr>
            <a:r>
              <a:rPr lang="en-GB" dirty="0"/>
              <a:t>Ambitious and Learning</a:t>
            </a:r>
          </a:p>
          <a:p>
            <a:pPr>
              <a:buFont typeface="Wingdings" panose="05000000000000000000" pitchFamily="2" charset="2"/>
              <a:buChar char="§"/>
            </a:pPr>
            <a:r>
              <a:rPr lang="en-GB" dirty="0"/>
              <a:t>United and Connected</a:t>
            </a:r>
          </a:p>
          <a:p>
            <a:pPr>
              <a:buFont typeface="Wingdings" panose="05000000000000000000" pitchFamily="2" charset="2"/>
              <a:buChar char="§"/>
            </a:pPr>
            <a:endParaRPr lang="en-GB" dirty="0"/>
          </a:p>
        </p:txBody>
      </p:sp>
      <p:sp>
        <p:nvSpPr>
          <p:cNvPr id="9" name="Content Placeholder 8"/>
          <p:cNvSpPr>
            <a:spLocks noGrp="1"/>
          </p:cNvSpPr>
          <p:nvPr>
            <p:ph sz="half" idx="2"/>
          </p:nvPr>
        </p:nvSpPr>
        <p:spPr>
          <a:xfrm>
            <a:off x="4648200" y="2852738"/>
            <a:ext cx="4038600" cy="3273425"/>
          </a:xfrm>
        </p:spPr>
        <p:txBody>
          <a:bodyPr/>
          <a:lstStyle/>
          <a:p>
            <a:pPr>
              <a:buFont typeface="Wingdings" panose="05000000000000000000" pitchFamily="2" charset="2"/>
              <a:buChar char="Ø"/>
            </a:pPr>
            <a:r>
              <a:rPr lang="en-GB" b="1" dirty="0"/>
              <a:t>Priority Areas</a:t>
            </a:r>
          </a:p>
          <a:p>
            <a:pPr>
              <a:buFont typeface="Wingdings" panose="05000000000000000000" pitchFamily="2" charset="2"/>
              <a:buChar char="§"/>
            </a:pPr>
            <a:r>
              <a:rPr lang="en-GB" dirty="0"/>
              <a:t>Early Years</a:t>
            </a:r>
          </a:p>
          <a:p>
            <a:pPr>
              <a:buFont typeface="Wingdings" panose="05000000000000000000" pitchFamily="2" charset="2"/>
              <a:buChar char="§"/>
            </a:pPr>
            <a:r>
              <a:rPr lang="en-GB" dirty="0"/>
              <a:t>Housing</a:t>
            </a:r>
          </a:p>
          <a:p>
            <a:pPr>
              <a:buFont typeface="Wingdings" panose="05000000000000000000" pitchFamily="2" charset="2"/>
              <a:buChar char="§"/>
            </a:pPr>
            <a:r>
              <a:rPr lang="en-GB" dirty="0"/>
              <a:t>Social Care</a:t>
            </a:r>
          </a:p>
          <a:p>
            <a:pPr>
              <a:buFont typeface="Wingdings" panose="05000000000000000000" pitchFamily="2" charset="2"/>
              <a:buChar char="§"/>
            </a:pPr>
            <a:r>
              <a:rPr lang="en-GB" dirty="0"/>
              <a:t>Mental Health</a:t>
            </a:r>
          </a:p>
          <a:p>
            <a:pPr>
              <a:buFont typeface="Wingdings" panose="05000000000000000000" pitchFamily="2" charset="2"/>
              <a:buChar char="§"/>
            </a:pPr>
            <a:r>
              <a:rPr lang="en-GB" dirty="0"/>
              <a:t>Skills and Employability</a:t>
            </a:r>
          </a:p>
        </p:txBody>
      </p:sp>
      <p:sp>
        <p:nvSpPr>
          <p:cNvPr id="10" name="TextBox 9"/>
          <p:cNvSpPr txBox="1"/>
          <p:nvPr/>
        </p:nvSpPr>
        <p:spPr>
          <a:xfrm>
            <a:off x="611560" y="1556792"/>
            <a:ext cx="8064896" cy="1200329"/>
          </a:xfrm>
          <a:prstGeom prst="rect">
            <a:avLst/>
          </a:prstGeom>
          <a:noFill/>
        </p:spPr>
        <p:txBody>
          <a:bodyPr wrap="square" rtlCol="0">
            <a:spAutoFit/>
          </a:bodyPr>
          <a:lstStyle/>
          <a:p>
            <a:r>
              <a:rPr lang="en-GB" sz="2400" dirty="0"/>
              <a:t>Prosperity is not just about material wealth – it is about every one of us having a good quality of life, and living in strong, safe communities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303844"/>
            <a:ext cx="3240360" cy="1075765"/>
          </a:xfrm>
          <a:prstGeom prst="rect">
            <a:avLst/>
          </a:prstGeom>
        </p:spPr>
      </p:pic>
    </p:spTree>
    <p:extLst>
      <p:ext uri="{BB962C8B-B14F-4D97-AF65-F5344CB8AC3E}">
        <p14:creationId xmlns:p14="http://schemas.microsoft.com/office/powerpoint/2010/main" val="152369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PARLIAMENTARY REVIEW :The Quadruple Aim (2018)</a:t>
            </a:r>
            <a:endParaRPr lang="en-GB" dirty="0"/>
          </a:p>
        </p:txBody>
      </p:sp>
      <p:sp>
        <p:nvSpPr>
          <p:cNvPr id="3" name="Content Placeholder 2"/>
          <p:cNvSpPr>
            <a:spLocks noGrp="1"/>
          </p:cNvSpPr>
          <p:nvPr>
            <p:ph idx="1"/>
          </p:nvPr>
        </p:nvSpPr>
        <p:spPr>
          <a:xfrm>
            <a:off x="467544" y="1412776"/>
            <a:ext cx="8229600" cy="5040560"/>
          </a:xfrm>
        </p:spPr>
        <p:txBody>
          <a:bodyPr>
            <a:normAutofit/>
          </a:bodyPr>
          <a:lstStyle/>
          <a:p>
            <a:pPr marL="114300" indent="0"/>
            <a:r>
              <a:rPr lang="en-GB" sz="2400" dirty="0" smtClean="0"/>
              <a:t>Underpin the ‘one Vision’ of health and social care with 4 core aims:</a:t>
            </a:r>
          </a:p>
          <a:p>
            <a:pPr marL="571500" indent="-457200">
              <a:buFont typeface="+mj-lt"/>
              <a:buAutoNum type="arabicPeriod"/>
            </a:pPr>
            <a:r>
              <a:rPr lang="en-GB" sz="2400" dirty="0" smtClean="0"/>
              <a:t>Improve population health and wellbeing through a focus on prevention</a:t>
            </a:r>
          </a:p>
          <a:p>
            <a:pPr marL="571500" indent="-457200">
              <a:buFont typeface="+mj-lt"/>
              <a:buAutoNum type="arabicPeriod"/>
            </a:pPr>
            <a:r>
              <a:rPr lang="en-GB" sz="2400" dirty="0" smtClean="0"/>
              <a:t>Improve the experience and quality of care for individuals and families</a:t>
            </a:r>
          </a:p>
          <a:p>
            <a:pPr marL="571500" indent="-457200">
              <a:buFont typeface="+mj-lt"/>
              <a:buAutoNum type="arabicPeriod"/>
            </a:pPr>
            <a:r>
              <a:rPr lang="en-GB" sz="2400" dirty="0" smtClean="0"/>
              <a:t>Enrich the wellbeing, capability and engagement of the health and social care workforce</a:t>
            </a:r>
          </a:p>
          <a:p>
            <a:pPr marL="571500" indent="-457200">
              <a:buFont typeface="+mj-lt"/>
              <a:buAutoNum type="arabicPeriod"/>
            </a:pPr>
            <a:r>
              <a:rPr lang="en-GB" sz="2400" dirty="0" smtClean="0"/>
              <a:t>Increase the value achieved from funding of health and care through improvement, innovation, use of best practice, and eliminating waste</a:t>
            </a:r>
            <a:endParaRPr lang="en-GB" sz="2400" dirty="0"/>
          </a:p>
        </p:txBody>
      </p:sp>
    </p:spTree>
    <p:extLst>
      <p:ext uri="{BB962C8B-B14F-4D97-AF65-F5344CB8AC3E}">
        <p14:creationId xmlns:p14="http://schemas.microsoft.com/office/powerpoint/2010/main" val="2096104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Healthier wales (2018)</a:t>
            </a:r>
            <a:endParaRPr lang="en-GB" dirty="0"/>
          </a:p>
        </p:txBody>
      </p:sp>
      <p:sp>
        <p:nvSpPr>
          <p:cNvPr id="3" name="Content Placeholder 2"/>
          <p:cNvSpPr>
            <a:spLocks noGrp="1"/>
          </p:cNvSpPr>
          <p:nvPr>
            <p:ph idx="1"/>
          </p:nvPr>
        </p:nvSpPr>
        <p:spPr>
          <a:xfrm>
            <a:off x="467544" y="1556792"/>
            <a:ext cx="7876356" cy="4392488"/>
          </a:xfrm>
        </p:spPr>
        <p:txBody>
          <a:bodyPr>
            <a:normAutofit fontScale="92500" lnSpcReduction="10000"/>
          </a:bodyPr>
          <a:lstStyle/>
          <a:p>
            <a:endParaRPr lang="en-GB" dirty="0" smtClean="0"/>
          </a:p>
          <a:p>
            <a:r>
              <a:rPr lang="en-GB" sz="2000" dirty="0" smtClean="0"/>
              <a:t>Five key aims:</a:t>
            </a:r>
          </a:p>
          <a:p>
            <a:pPr>
              <a:buFont typeface="Arial" panose="020B0604020202020204" pitchFamily="34" charset="0"/>
              <a:buChar char="•"/>
            </a:pPr>
            <a:r>
              <a:rPr lang="en-GB" sz="2000" dirty="0" smtClean="0"/>
              <a:t>The health and social care system will work together to provide seamless care.  Local services will share best practice and scale up local solutions</a:t>
            </a:r>
          </a:p>
          <a:p>
            <a:pPr>
              <a:buFont typeface="Arial" panose="020B0604020202020204" pitchFamily="34" charset="0"/>
              <a:buChar char="•"/>
            </a:pPr>
            <a:r>
              <a:rPr lang="en-GB" sz="2000" dirty="0" smtClean="0"/>
              <a:t>Services will be provided closer to the community and more provision of early intervention services to stop people becoming ill</a:t>
            </a:r>
          </a:p>
          <a:p>
            <a:pPr>
              <a:buFont typeface="Arial" panose="020B0604020202020204" pitchFamily="34" charset="0"/>
              <a:buChar char="•"/>
            </a:pPr>
            <a:r>
              <a:rPr lang="en-US" sz="2000" dirty="0" smtClean="0"/>
              <a:t>To get better at measuring what really matters to people to inform future service provision</a:t>
            </a:r>
          </a:p>
          <a:p>
            <a:pPr>
              <a:buFont typeface="Arial" panose="020B0604020202020204" pitchFamily="34" charset="0"/>
              <a:buChar char="•"/>
            </a:pPr>
            <a:r>
              <a:rPr lang="en-US" sz="2000" dirty="0" smtClean="0"/>
              <a:t>To make Wales a great place to work in health and social services and invest in new technologies which will make a real difference to services.</a:t>
            </a:r>
          </a:p>
          <a:p>
            <a:pPr>
              <a:buFont typeface="Arial" panose="020B0604020202020204" pitchFamily="34" charset="0"/>
              <a:buChar char="•"/>
            </a:pPr>
            <a:r>
              <a:rPr lang="en-US" sz="2000" dirty="0" smtClean="0"/>
              <a:t>To make our services work as a single system, we need everyone to work together.</a:t>
            </a:r>
            <a:endParaRPr lang="en-GB" sz="2000" dirty="0" smtClean="0"/>
          </a:p>
          <a:p>
            <a:endParaRPr lang="en-GB" dirty="0"/>
          </a:p>
        </p:txBody>
      </p:sp>
    </p:spTree>
    <p:extLst>
      <p:ext uri="{BB962C8B-B14F-4D97-AF65-F5344CB8AC3E}">
        <p14:creationId xmlns:p14="http://schemas.microsoft.com/office/powerpoint/2010/main" val="439521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Midwifery</a:t>
            </a:r>
            <a:endParaRPr lang="en-GB" dirty="0"/>
          </a:p>
        </p:txBody>
      </p:sp>
      <p:sp>
        <p:nvSpPr>
          <p:cNvPr id="5" name="Text Placeholder 4"/>
          <p:cNvSpPr>
            <a:spLocks noGrp="1"/>
          </p:cNvSpPr>
          <p:nvPr>
            <p:ph type="body" idx="1"/>
          </p:nvPr>
        </p:nvSpPr>
        <p:spPr/>
        <p:txBody>
          <a:bodyPr/>
          <a:lstStyle/>
          <a:p>
            <a:r>
              <a:rPr lang="en-US" dirty="0" smtClean="0"/>
              <a:t>A new strategy</a:t>
            </a:r>
            <a:endParaRPr lang="en-GB" dirty="0"/>
          </a:p>
        </p:txBody>
      </p:sp>
    </p:spTree>
    <p:extLst>
      <p:ext uri="{BB962C8B-B14F-4D97-AF65-F5344CB8AC3E}">
        <p14:creationId xmlns:p14="http://schemas.microsoft.com/office/powerpoint/2010/main" val="2531229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FF3C5B18883D4E21973B57C2EEED7FD1" version="1.0.0">
  <systemFields>
    <field name="Objective-Id">
      <value order="0">A26731805</value>
    </field>
    <field name="Objective-Title">
      <value order="0">Midwifery and Health Visiting in Wales - Karen Jewell</value>
    </field>
    <field name="Objective-Description">
      <value order="0"/>
    </field>
    <field name="Objective-CreationStamp">
      <value order="0">2019-07-02T13:43:29Z</value>
    </field>
    <field name="Objective-IsApproved">
      <value order="0">false</value>
    </field>
    <field name="Objective-IsPublished">
      <value order="0">true</value>
    </field>
    <field name="Objective-DatePublished">
      <value order="0">2019-07-02T13:43:44Z</value>
    </field>
    <field name="Objective-ModificationStamp">
      <value order="0">2019-07-02T13:43:44Z</value>
    </field>
    <field name="Objective-Owner">
      <value order="0">Faulkner, Karen (EPS - CYP&amp;F)</value>
    </field>
    <field name="Objective-Path">
      <value order="0">Objective Global Folder:Business File Plan:Education &amp; Public Services (EPS):Education &amp; Public Services (EPS) - Communities &amp; Tackling Poverty - Childcare, Play and Early Years:1 - Save:Childcare Play and Early Years Division:Early Years Branch (Sharon West):Programmes and Policies:Building a Brighter Future- Review 2016 - 2016:Early Years Pathfinders Workshop 28 June 2019</value>
    </field>
    <field name="Objective-Parent">
      <value order="0">Early Years Pathfinders Workshop 28 June 2019</value>
    </field>
    <field name="Objective-State">
      <value order="0">Published</value>
    </field>
    <field name="Objective-VersionId">
      <value order="0">vA53152359</value>
    </field>
    <field name="Objective-Version">
      <value order="0">1.0</value>
    </field>
    <field name="Objective-VersionNumber">
      <value order="0">2</value>
    </field>
    <field name="Objective-VersionComment">
      <value order="0">Version 2</value>
    </field>
    <field name="Objective-FileNumber">
      <value order="0">qA1252917</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2019-07-01T23:00:00Z</value>
      </field>
      <field name="Objective-What to Keep">
        <value order="0">No</value>
      </field>
      <field name="Objective-Official Translation">
        <value order="0"/>
      </field>
      <field name="Objective-Connect Creator">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emplate>Oriel</Template>
  <TotalTime>34</TotalTime>
  <Words>1218</Words>
  <Application>Microsoft Office PowerPoint</Application>
  <PresentationFormat>On-screen Show (4:3)</PresentationFormat>
  <Paragraphs>136</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Oriel</vt:lpstr>
      <vt:lpstr>Midwifery and Health Visiting in Wales</vt:lpstr>
      <vt:lpstr>Key Drivers for change</vt:lpstr>
      <vt:lpstr>Prudent Healthcare in Wales</vt:lpstr>
      <vt:lpstr>PowerPoint Presentation</vt:lpstr>
      <vt:lpstr>Adverse Childhood Events Wales</vt:lpstr>
      <vt:lpstr>PowerPoint Presentation</vt:lpstr>
      <vt:lpstr>PARLIAMENTARY REVIEW :The Quadruple Aim (2018)</vt:lpstr>
      <vt:lpstr>A Healthier wales (2018)</vt:lpstr>
      <vt:lpstr>Midwifery</vt:lpstr>
      <vt:lpstr>PowerPoint Presentation</vt:lpstr>
      <vt:lpstr>What women and Midwives want</vt:lpstr>
      <vt:lpstr>Overall Aim of new vision</vt:lpstr>
      <vt:lpstr>KEY Themes of new vision</vt:lpstr>
      <vt:lpstr>KEY Themes of new vision</vt:lpstr>
      <vt:lpstr>KEY Themes of new vision</vt:lpstr>
      <vt:lpstr>Health Visiting</vt:lpstr>
      <vt:lpstr>The role of the health visitor</vt:lpstr>
      <vt:lpstr>Current service provision</vt:lpstr>
      <vt:lpstr>Age profile</vt:lpstr>
      <vt:lpstr>Future proofing</vt:lpstr>
    </vt:vector>
  </TitlesOfParts>
  <Company>Welsh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Midwifery and Health Visiting in Wales</dc:title>
  <dc:creator>Jewell, Karen</dc:creator>
  <cp:lastModifiedBy>Faulkner,Karen</cp:lastModifiedBy>
  <cp:revision>4</cp:revision>
  <dcterms:created xsi:type="dcterms:W3CDTF">2019-06-27T17:09:16Z</dcterms:created>
  <dcterms:modified xsi:type="dcterms:W3CDTF">2019-07-02T13:43:29Z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A26731805</vt:lpwstr>
  </property>
  <property fmtid="{D5CDD505-2E9C-101B-9397-08002B2CF9AE}" pid="4" name="Objective-Title">
    <vt:lpwstr>Midwifery and Health Visiting in Wales - Karen Jewell</vt:lpwstr>
  </property>
  <property fmtid="{D5CDD505-2E9C-101B-9397-08002B2CF9AE}" pid="5" name="Objective-Description">
    <vt:lpwstr/>
  </property>
  <property fmtid="{D5CDD505-2E9C-101B-9397-08002B2CF9AE}" pid="6" name="Objective-CreationStamp">
    <vt:filetime>2019-07-02T13:43:37Z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2019-07-02T13:43:44Z</vt:filetime>
  </property>
  <property fmtid="{D5CDD505-2E9C-101B-9397-08002B2CF9AE}" pid="10" name="Objective-ModificationStamp">
    <vt:filetime>2019-07-02T13:43:44Z</vt:filetime>
  </property>
  <property fmtid="{D5CDD505-2E9C-101B-9397-08002B2CF9AE}" pid="11" name="Objective-Owner">
    <vt:lpwstr>Faulkner, Karen (EPS - CYP&amp;F)</vt:lpwstr>
  </property>
  <property fmtid="{D5CDD505-2E9C-101B-9397-08002B2CF9AE}" pid="12" name="Objective-Path">
    <vt:lpwstr>Objective Global Folder:Business File Plan:Education &amp; Public Services (EPS):Education &amp; Public Services (EPS) - Communities &amp; Tackling Poverty - Childcare, Play and Early Years:1 - Save:Childcare Play and Early Years Division:Early Years Branch (Sharon West):Programmes and Policies:Building a Brighter Future- Review 2016 - 2016:Early Years Pathfinders Workshop 28 June 2019:</vt:lpwstr>
  </property>
  <property fmtid="{D5CDD505-2E9C-101B-9397-08002B2CF9AE}" pid="13" name="Objective-Parent">
    <vt:lpwstr>Early Years Pathfinders Workshop 28 June 2019</vt:lpwstr>
  </property>
  <property fmtid="{D5CDD505-2E9C-101B-9397-08002B2CF9AE}" pid="14" name="Objective-State">
    <vt:lpwstr>Published</vt:lpwstr>
  </property>
  <property fmtid="{D5CDD505-2E9C-101B-9397-08002B2CF9AE}" pid="15" name="Objective-VersionId">
    <vt:lpwstr>vA53152359</vt:lpwstr>
  </property>
  <property fmtid="{D5CDD505-2E9C-101B-9397-08002B2CF9AE}" pid="16" name="Objective-Version">
    <vt:lpwstr>1.0</vt:lpwstr>
  </property>
  <property fmtid="{D5CDD505-2E9C-101B-9397-08002B2CF9AE}" pid="17" name="Objective-VersionNumber">
    <vt:r8>2</vt:r8>
  </property>
  <property fmtid="{D5CDD505-2E9C-101B-9397-08002B2CF9AE}" pid="18" name="Objective-VersionComment">
    <vt:lpwstr>Version 2</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filetime>2019-07-01T23:00:00Z</vt:filetime>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ies>
</file>