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40c7c93d35704e2e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72" r:id="rId5"/>
    <p:sldId id="273" r:id="rId6"/>
    <p:sldId id="258" r:id="rId7"/>
    <p:sldId id="270" r:id="rId8"/>
    <p:sldId id="274" r:id="rId9"/>
    <p:sldId id="275" r:id="rId10"/>
    <p:sldId id="259" r:id="rId11"/>
    <p:sldId id="261" r:id="rId12"/>
    <p:sldId id="262" r:id="rId13"/>
    <p:sldId id="277" r:id="rId14"/>
    <p:sldId id="278" r:id="rId15"/>
    <p:sldId id="263" r:id="rId16"/>
    <p:sldId id="264" r:id="rId17"/>
    <p:sldId id="27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58" autoAdjust="0"/>
  </p:normalViewPr>
  <p:slideViewPr>
    <p:cSldViewPr snapToGrid="0">
      <p:cViewPr varScale="1">
        <p:scale>
          <a:sx n="100" d="100"/>
          <a:sy n="100" d="100"/>
        </p:scale>
        <p:origin x="216" y="72"/>
      </p:cViewPr>
      <p:guideLst/>
    </p:cSldViewPr>
  </p:slideViewPr>
  <p:outlineViewPr>
    <p:cViewPr>
      <p:scale>
        <a:sx n="33" d="100"/>
        <a:sy n="33" d="100"/>
      </p:scale>
      <p:origin x="0" y="-18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presProps" Target="pres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notesMaster" Target="notesMasters/notesMaster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ableStyles" Target="tableStyle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heme" Target="theme/theme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viewProps" Target="viewProps.xml" Id="rId22" /><Relationship Type="http://schemas.openxmlformats.org/officeDocument/2006/relationships/customXml" Target="/customXML/item.xml" Id="R41a02e74f0094ca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D191A-D430-4076-8F7D-BE23B566244E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8529-44F0-41F3-8ED6-AF487F363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7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 state</a:t>
            </a:r>
            <a:r>
              <a:rPr lang="en-GB" baseline="0" dirty="0"/>
              <a:t> of issue: </a:t>
            </a:r>
          </a:p>
          <a:p>
            <a:r>
              <a:rPr lang="en-GB" baseline="0" dirty="0"/>
              <a:t>Mental health problems are single biggest health threat to a woman during the perinatal period. Perinatal </a:t>
            </a:r>
            <a:r>
              <a:rPr lang="en-GB" baseline="0" dirty="0" err="1"/>
              <a:t>mh</a:t>
            </a:r>
            <a:r>
              <a:rPr lang="en-GB" baseline="0" dirty="0"/>
              <a:t> problems affect 10-20% of women and at its worst leads to suicide, which remains the leading direct cause of death in the perinatal period. These issues are estimated to cost the UK £8.1 billion per year, approximately £10,000 per child. </a:t>
            </a:r>
          </a:p>
          <a:p>
            <a:endParaRPr lang="en-GB" i="1" baseline="0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85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6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01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6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72% of participants had recovered and no longer met clinical thresholds for anxiety (GAD-7*).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 of the participants recovered and no longer met clinical thresholds for depression (PHQ-9*).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95% of participants who completed Mums Matter had improved wellbeing (WEMWBS*).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Mums Matter also improves social connections, with 78% of participants reporting improvements in their sense of belonging and support (SPS-10*).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8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7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5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r>
              <a:rPr lang="en-GB" baseline="0" dirty="0">
                <a:highlight>
                  <a:srgbClr val="FFFF00"/>
                </a:highlight>
              </a:rPr>
              <a:t>Across Wales there were 31,724 live births in 2018 meaning there are approximately 3127-6255 women currently experiencing these mental health issues. </a:t>
            </a:r>
          </a:p>
          <a:p>
            <a:endParaRPr lang="en-GB" baseline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ighlight>
                  <a:srgbClr val="FFFF00"/>
                </a:highlight>
              </a:rPr>
              <a:t> “Many of the negative impacts of these conditions can however be mitigated through early identification and prompt treatment by universal and specialist services.” perinatal mental</a:t>
            </a:r>
            <a:r>
              <a:rPr lang="en-GB" baseline="0" dirty="0">
                <a:highlight>
                  <a:srgbClr val="FFFF00"/>
                </a:highlight>
              </a:rPr>
              <a:t> health inquiry 2017</a:t>
            </a:r>
            <a:endParaRPr lang="en-GB" dirty="0">
              <a:highlight>
                <a:srgbClr val="FFFF00"/>
              </a:highlight>
            </a:endParaRPr>
          </a:p>
          <a:p>
            <a:endParaRPr lang="en-GB" baseline="0" dirty="0">
              <a:highlight>
                <a:srgbClr val="FFFF00"/>
              </a:highlight>
            </a:endParaRPr>
          </a:p>
          <a:p>
            <a:r>
              <a:rPr lang="en-GB" i="1" dirty="0"/>
              <a:t>This is an update</a:t>
            </a:r>
            <a:r>
              <a:rPr lang="en-GB" i="1" baseline="0" dirty="0"/>
              <a:t> to statistics s</a:t>
            </a:r>
            <a:r>
              <a:rPr lang="en-GB" i="1" dirty="0"/>
              <a:t>ince</a:t>
            </a:r>
            <a:r>
              <a:rPr lang="en-GB" i="1" baseline="0" dirty="0"/>
              <a:t> the last perinatal inquiry held by the Children and Young People and Education Committee in Oct 2017.  </a:t>
            </a:r>
          </a:p>
          <a:p>
            <a:endParaRPr lang="en-GB" i="1" baseline="0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5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5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1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2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0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7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5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Street Corner" panose="02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529-44F0-41F3-8ED6-AF487F363C7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8BF8-6730-492C-BA65-33065D36F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B1CA4-F6E3-41B1-8F7F-ED35F7A89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6774-96BF-4134-A272-6253AF6B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FD82F-15A3-46E6-BD8A-F5DD6B3F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A2279-9E63-43D1-A489-7858B238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 descr="chair">
            <a:extLst>
              <a:ext uri="{FF2B5EF4-FFF2-40B4-BE49-F238E27FC236}">
                <a16:creationId xmlns:a16="http://schemas.microsoft.com/office/drawing/2014/main" id="{A9D70BB0-435B-4517-B4C0-D0F599747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" y="3572255"/>
            <a:ext cx="12152313" cy="32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ind-logo-R0-G51-B119">
            <a:extLst>
              <a:ext uri="{FF2B5EF4-FFF2-40B4-BE49-F238E27FC236}">
                <a16:creationId xmlns:a16="http://schemas.microsoft.com/office/drawing/2014/main" id="{FEC5FB5C-1AFE-40AF-BE5F-756A52ED7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253802"/>
            <a:ext cx="23241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7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2703-2EFB-4681-9BC4-34596CCA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338FF-C5F0-4B1B-B2F6-F000E263F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A9691-EB94-491E-B79F-99D547B6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EDD19-B797-4576-87BA-9FC2BB60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0CB8-EBC2-44EA-97A5-210C9D14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6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BD0F2-F049-457B-8EB8-349499DE1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B7D16-4E8F-4543-A308-71668B808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1AC4-8B97-406F-9ADA-7A52EB96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D5DB5-AE4A-4F31-A35E-D282A051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FEDC6-BB78-44EF-B07C-0432932D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CDB5-1ED3-4B68-BD32-252D21DB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D3B9-3B5F-4E23-A910-CE87F17E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30A4-F100-4FDD-BDFD-647C8E94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A6F53-D740-45E1-B3D4-A1E35B15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50B05-96B0-4D2E-8E88-C69B47F0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2" descr="Mind-logo-R0-G51-B119">
            <a:extLst>
              <a:ext uri="{FF2B5EF4-FFF2-40B4-BE49-F238E27FC236}">
                <a16:creationId xmlns:a16="http://schemas.microsoft.com/office/drawing/2014/main" id="{173068CB-AD9C-4402-B2B5-1312E2D72A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305" y="5664200"/>
            <a:ext cx="23241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3EF6-BECC-4781-8E6A-2640F703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86E0A-2460-47A4-8241-FC13E357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0F93-0A8D-456B-8928-F308242B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8DF2-C5B6-4414-8A4F-555F0903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A457-570D-4DAB-8249-2975D3AC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7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6D93-7483-48D7-B1A0-5052D2C1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874B1-EED9-42B6-B9B3-BC05749BB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9627A-4032-433A-9117-CD082506B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80ECD-B035-4474-9238-E526827A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16744-82F5-41BD-A3EC-9F9AD80F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CEA41-B7A1-44A9-8D5A-98F1B1D3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0A37-B393-4664-8C06-8DFAEB2E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80C2-03D6-44AA-9C27-8E7FD25F5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8464A-6370-4B02-8DFB-F9EADE065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12195-E6E8-44E7-BE88-9AD4FDC40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4F0A9-118A-4C2D-82AD-AF477D8A7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1864F-4EDE-4A42-BEDD-ACBCB910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5C2EB-9EB3-49F4-A133-0DACA9B9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A8EA7-EAE0-41AF-A0FD-15D2827C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9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8967-9251-4403-B8FC-D560D0DF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92707-8D80-4EF5-A145-8B48FE56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DC5E3-333E-4EF6-8BDA-3BEF122F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79AC2-D68C-4B8E-BB86-4F7A2321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1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98C13-9B28-49E5-898D-BB837BC2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98F95-C0B8-4902-ADB1-01396301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50DF-0FFA-4BE9-AF90-29331979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2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49BF-843F-4CBD-8F5E-F88050C2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559C-C166-40EB-A70A-1A79B8AA8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6F4FA-6FB2-4519-B41E-8E1E8FC4D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37FEE-69C5-4C71-A312-8BA6EE1A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C766F-62F6-460D-A827-D2A57EE5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A1BE-2A2B-40A0-90F5-61177F6F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6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6BA6-5938-4D76-B9F8-87C1B953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51C8C-676E-49DA-840A-27B3F8C9A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A00E1-89A0-4AFA-A17B-19626BEC9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EEFD5-7CF4-4200-B218-3A94D443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A7BB6-33D8-4C14-9989-7FAE0F96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8D465-6B33-4600-B45B-037BD7B3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0D055-73D7-4C9B-AA15-2FAA8A4E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7140B-66F4-4DC9-8A14-5A43A448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DB4A6-45F8-491E-B144-9A8CE7D0E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B821-A9CE-4FCF-BDB0-E63744ECF5E8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0D210-089F-48DE-B86A-96E572150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B9EE1-8694-482D-B1F2-C0231E910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D34C-D775-49B7-9791-0EB8A8D05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9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velopment@mind.org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.davies@mind.org.u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039C-4506-43E3-B152-63861D9A5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657" y="752248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Mums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AE3D4-9384-494D-8D94-A7F24CAB3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657" y="349350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Perinatal Mental Health Community Pathway</a:t>
            </a:r>
          </a:p>
          <a:p>
            <a:endParaRPr lang="en-GB" dirty="0">
              <a:solidFill>
                <a:srgbClr val="0033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Natalie Davies</a:t>
            </a:r>
          </a:p>
          <a:p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 </a:t>
            </a:r>
            <a:r>
              <a:rPr lang="en-GB" dirty="0" err="1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Cymru</a:t>
            </a:r>
            <a:endParaRPr lang="en-GB" dirty="0">
              <a:solidFill>
                <a:srgbClr val="0033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"/>
    </mc:Choice>
    <mc:Fallback xmlns="">
      <p:transition spd="slow" advTm="28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13FD-9F9B-46BA-92FF-D89FAD25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Mind’s Perinatal Mental Health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2432B-F681-473C-B391-3E7D182DB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2240213"/>
            <a:ext cx="6529382" cy="3670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4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"/>
    </mc:Choice>
    <mc:Fallback xmlns="">
      <p:transition spd="slow" advTm="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68DFE-CC42-4569-A486-8C318C6B4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7" t="46438" r="63852" b="26164"/>
          <a:stretch/>
        </p:blipFill>
        <p:spPr>
          <a:xfrm>
            <a:off x="1678086" y="2507653"/>
            <a:ext cx="8835828" cy="2987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FEB16-1EF9-4436-96B5-3AB3D93251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Co-designed by mums for mums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A65E-2EAE-49CD-9304-59FA88A1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372" y="1825625"/>
            <a:ext cx="9826428" cy="4351338"/>
          </a:xfrm>
        </p:spPr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Co-production is at the heart of Mind’s Service Design methodology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"/>
    </mc:Choice>
    <mc:Fallback xmlns="">
      <p:transition spd="slow" advTm="60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25A0-FFA3-4248-AD48-67D158AF74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Mums Matter Service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EF276-ADE8-4EA5-86C8-EC23F211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5625"/>
            <a:ext cx="10337800" cy="4074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Mums Matter is a structured six-week course consisting of 2 hour weekly sessions for mums who are feeling low, stressed, overwhelmed, anxious or having worrying thoughts and feelings; and are struggling with the transition to motherhood.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Mums Matter provides a safe space for mums to come together and share their experiences: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Dispelling the myths about the ‘perfect mum’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Enabling mums to learn different tools to manage their everyday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mums in nurturing themselves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Facilitated by a Mind practitioner and a mum with lived experience, with crèche facilities provided on-site.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5"/>
    </mc:Choice>
    <mc:Fallback xmlns="">
      <p:transition spd="slow" advTm="95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25A0-FFA3-4248-AD48-67D158AF74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Mums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EF276-ADE8-4EA5-86C8-EC23F211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5625"/>
            <a:ext cx="10337800" cy="4074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02971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Co-produced with mums with lived experience of perinatal mental health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using Mind’s Service Design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effective, replicable and scalable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community based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mild to moderate perinatal mental health referral pathway /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is aligned with NICE safety and referral pathway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Offers continuity of care; an assessment with a Mind practitioner, group support, peer support and volunteering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Facilitated delivery, safeguarding procedures and referral feedback</a:t>
            </a:r>
          </a:p>
        </p:txBody>
      </p:sp>
    </p:spTree>
    <p:extLst>
      <p:ext uri="{BB962C8B-B14F-4D97-AF65-F5344CB8AC3E}">
        <p14:creationId xmlns:p14="http://schemas.microsoft.com/office/powerpoint/2010/main" val="8921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25A0-FFA3-4248-AD48-67D158AF74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Mums Matter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EF276-ADE8-4EA5-86C8-EC23F211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5625"/>
            <a:ext cx="10337800" cy="4074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E79F8-1BD5-4ACA-9313-69E1D5AF8925}"/>
              </a:ext>
            </a:extLst>
          </p:cNvPr>
          <p:cNvSpPr txBox="1"/>
          <p:nvPr/>
        </p:nvSpPr>
        <p:spPr>
          <a:xfrm>
            <a:off x="838201" y="2098554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Mums Matter was piloted and evaluated in two local Minds – Brecon and District Mind and Mid-Powys Mind with funding from Comic Relief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123 participants took part in the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 over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years 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GAD 7, PHQ 9, WEMWBS &amp; SPS-10 used as 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7639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"/>
    </mc:Choice>
    <mc:Fallback xmlns="">
      <p:transition spd="slow" advTm="170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DA117D-656A-4162-8DE1-487A2A76F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3" t="6808" r="19080" b="79858"/>
          <a:stretch/>
        </p:blipFill>
        <p:spPr>
          <a:xfrm>
            <a:off x="1480314" y="4986665"/>
            <a:ext cx="5932429" cy="147830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0C6BE2-AF09-4B6B-8C4E-A0F557CCB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35" t="30650" r="74899" b="17573"/>
          <a:stretch/>
        </p:blipFill>
        <p:spPr>
          <a:xfrm>
            <a:off x="569349" y="283029"/>
            <a:ext cx="7754361" cy="4895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54144" y="849086"/>
            <a:ext cx="29826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79% recovering from anxiety</a:t>
            </a:r>
          </a:p>
          <a:p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72% recovering from depression</a:t>
            </a:r>
          </a:p>
          <a:p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 improvement in wellbeing by the end of the programme</a:t>
            </a:r>
          </a:p>
        </p:txBody>
      </p:sp>
    </p:spTree>
    <p:extLst>
      <p:ext uri="{BB962C8B-B14F-4D97-AF65-F5344CB8AC3E}">
        <p14:creationId xmlns:p14="http://schemas.microsoft.com/office/powerpoint/2010/main" val="3915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97"/>
    </mc:Choice>
    <mc:Fallback xmlns="">
      <p:transition spd="slow" advTm="333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70EE-A8D1-45A8-8A8A-20980356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942"/>
            <a:ext cx="10515600" cy="1325563"/>
          </a:xfrm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Our </a:t>
            </a:r>
            <a:r>
              <a:rPr lang="en-GB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aspirations</a:t>
            </a:r>
            <a:r>
              <a:rPr lang="en-GB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for Mums Matter and perinatal services 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94A5-9975-4EDF-A837-80278561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5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Street Corner" panose="02000400000000000000" pitchFamily="2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clinical and community based referral pathways and provision for those with perinatal mental health problems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delivery of Mums Matter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awareness, knowledge and skills and reduced stigma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multi-agency pathways and approach</a:t>
            </a:r>
          </a:p>
          <a:p>
            <a:pPr marL="0" indent="0">
              <a:buNone/>
            </a:pPr>
            <a:endParaRPr lang="en-GB" dirty="0">
              <a:latin typeface="Street Corner" panose="020004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70EE-A8D1-45A8-8A8A-20980356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942"/>
            <a:ext cx="10515600" cy="1325563"/>
          </a:xfrm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94A5-9975-4EDF-A837-80278561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5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Street Corner" panose="02000400000000000000" pitchFamily="2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Replicability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Mind Quality Assurance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 Mums Matter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details: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servicedevelopment@mind.org.uk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n.davies@mind.org.uk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Street Corner" panose="020004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3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5"/>
    </mc:Choice>
    <mc:Fallback xmlns="">
      <p:transition spd="slow" advTm="616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757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listening.</a:t>
            </a:r>
            <a:b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rgbClr val="0033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D1268-D092-4734-B15F-DFB799608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75"/>
          <a:stretch/>
        </p:blipFill>
        <p:spPr>
          <a:xfrm>
            <a:off x="299217" y="4001294"/>
            <a:ext cx="11593565" cy="26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"/>
    </mc:Choice>
    <mc:Fallback xmlns="">
      <p:transition spd="slow" advTm="9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11F5-C093-420A-894C-C77DD2701F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r>
              <a:rPr lang="en-GB" sz="4600" dirty="0">
                <a:solidFill>
                  <a:schemeClr val="bg1"/>
                </a:solidFill>
                <a:latin typeface="KG Small Town Southern Girl" panose="02000505000000020004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760C-478C-4685-B6B3-EA28DA6D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context of perinatal mental health service provision in Wales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Universal and community perinatal mental health referral pathways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Mind’s Mums Matter perinatal mental health service</a:t>
            </a:r>
          </a:p>
          <a:p>
            <a:pPr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7F92-23C0-4794-895F-7E74E8C63B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Perinatal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D9A1B-B2CB-4045-9099-DE5F4B65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363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10-20% of mothers are affected by perinatal mental illness (NICE, 2014). </a:t>
            </a:r>
          </a:p>
          <a:p>
            <a:pPr>
              <a:lnSpc>
                <a:spcPct val="11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Suicide is the leading cause of direct maternal death in the perinatal period (MBRRACE, 2019).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4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"/>
    </mc:Choice>
    <mc:Fallback xmlns="">
      <p:transition spd="slow" advTm="36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7F92-23C0-4794-895F-7E74E8C63B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Perinatal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D9A1B-B2CB-4045-9099-DE5F4B65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75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31,274 live births in Wales in 2018 (Office for National Statistics, 2019) 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 approximately 3127-6255 women in Wales are currently experiencing a perinatal mental health problem as a conservative estimate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3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7"/>
    </mc:Choice>
    <mc:Fallback xmlns="">
      <p:transition spd="slow" advTm="112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7F92-23C0-4794-895F-7E74E8C63B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D9A1B-B2CB-4045-9099-DE5F4B65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81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has been important progress in the provision of perinatal mental health care in Wales: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Specialist community perinatal mental health services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work of the 3</a:t>
            </a:r>
            <a:r>
              <a:rPr lang="en-GB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sector in enhancing specialist perinatal mental health provision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Plans for a mother and baby unit in Wales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Establishing a National Clinical Lead for perinatal mental health, a Perinatal Mental Health Network &amp; Board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ambition to meet CCQI standards by March 2021</a:t>
            </a:r>
          </a:p>
          <a:p>
            <a:pPr lvl="1">
              <a:lnSpc>
                <a:spcPct val="110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0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2"/>
    </mc:Choice>
    <mc:Fallback xmlns="">
      <p:transition spd="slow" advTm="70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A9AE406-DEB1-4D28-B2AF-0CAEF085E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0" t="17626" r="63352" b="6562"/>
          <a:stretch/>
        </p:blipFill>
        <p:spPr>
          <a:xfrm>
            <a:off x="6461879" y="1915917"/>
            <a:ext cx="3918857" cy="3605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32BFD-F752-401F-98FA-DA3674F5D8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77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Wales Perinatal Context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5A08B-FE33-448E-9E89-6273B2E749BD}"/>
              </a:ext>
            </a:extLst>
          </p:cNvPr>
          <p:cNvSpPr txBox="1"/>
          <p:nvPr/>
        </p:nvSpPr>
        <p:spPr>
          <a:xfrm>
            <a:off x="838200" y="574633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 by Mind and the perinatal mental health in Wales inquiry</a:t>
            </a:r>
          </a:p>
          <a:p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97429" y="2505573"/>
            <a:ext cx="5623679" cy="278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 there is no mother and baby unit in Wales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Variation in specialist provision by area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equitable service depending on geographical location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barriers to accessing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Awareness, information and training isn’t clear and consistent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funding cuts &amp; considerations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4"/>
    </mc:Choice>
    <mc:Fallback xmlns="">
      <p:transition spd="slow" advTm="26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bumps to babies: perinatal mental health care in Wales (2018) recommended: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and up-skilling of a range of healthcare professionals around perinatal mental health (61% of health professionals had not received training)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All Wales Perinatal Mental Health Steering Group to complete the training and competency model for Wales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increase in clear and consistent information on perinatal mental health to increase awareness and dispel myths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partnership approach to perinatal mental health</a:t>
            </a:r>
          </a:p>
          <a:p>
            <a:pPr lvl="1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D32BFD-F752-401F-98FA-DA3674F5D8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3377"/>
          </a:solidFill>
          <a:ln>
            <a:solidFill>
              <a:srgbClr val="00337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Universal Pathway</a:t>
            </a:r>
          </a:p>
        </p:txBody>
      </p:sp>
    </p:spTree>
    <p:extLst>
      <p:ext uri="{BB962C8B-B14F-4D97-AF65-F5344CB8AC3E}">
        <p14:creationId xmlns:p14="http://schemas.microsoft.com/office/powerpoint/2010/main" val="17174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2"/>
    </mc:Choice>
    <mc:Fallback xmlns="">
      <p:transition spd="slow" advTm="187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identification alone does not benefit women and their families, as it needs to be supported by clear referral and care pathways (Howard 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2018).</a:t>
            </a:r>
          </a:p>
          <a:p>
            <a:pPr marL="0" indent="0">
              <a:buNone/>
            </a:pPr>
            <a:endParaRPr lang="en-GB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 who are at risk of or suffering from perinatal mental health problems will require a range of different support depending on their needs and the severity of the condition (Royal College of Midwives, 2014).</a:t>
            </a: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D32BFD-F752-401F-98FA-DA3674F5D8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3377"/>
          </a:solidFill>
          <a:ln>
            <a:solidFill>
              <a:srgbClr val="00337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Pathway</a:t>
            </a:r>
          </a:p>
        </p:txBody>
      </p:sp>
    </p:spTree>
    <p:extLst>
      <p:ext uri="{BB962C8B-B14F-4D97-AF65-F5344CB8AC3E}">
        <p14:creationId xmlns:p14="http://schemas.microsoft.com/office/powerpoint/2010/main" val="14193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9"/>
    </mc:Choice>
    <mc:Fallback xmlns="">
      <p:transition spd="slow" advTm="32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 and support for perinatal mental health problems is provided by a combination of universal and specialist services, and can range from community based therapeutic support for women with mild conditions, through medication and specialist in-patient care for women experiencing moderate to severe mental health conditions (Royal College of Midwives, 2014)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D32BFD-F752-401F-98FA-DA3674F5D8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3377"/>
          </a:solidFill>
          <a:ln>
            <a:solidFill>
              <a:srgbClr val="00337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Pathway</a:t>
            </a:r>
          </a:p>
        </p:txBody>
      </p:sp>
    </p:spTree>
    <p:extLst>
      <p:ext uri="{BB962C8B-B14F-4D97-AF65-F5344CB8AC3E}">
        <p14:creationId xmlns:p14="http://schemas.microsoft.com/office/powerpoint/2010/main" val="29506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"/>
    </mc:Choice>
    <mc:Fallback xmlns="">
      <p:transition spd="slow" advTm="446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FF3C5B18883D4E21973B57C2EEED7FD1" version="1.0.0">
  <systemFields>
    <field name="Objective-Id">
      <value order="0">A29045459</value>
    </field>
    <field name="Objective-Title">
      <value order="0">Mum's Matter - Presentation</value>
    </field>
    <field name="Objective-Description">
      <value order="0"/>
    </field>
    <field name="Objective-CreationStamp">
      <value order="0">2020-02-13T13:59:00Z</value>
    </field>
    <field name="Objective-IsApproved">
      <value order="0">false</value>
    </field>
    <field name="Objective-IsPublished">
      <value order="0">true</value>
    </field>
    <field name="Objective-DatePublished">
      <value order="0">2020-02-17T10:29:23Z</value>
    </field>
    <field name="Objective-ModificationStamp">
      <value order="0">2020-02-17T10:29:23Z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14 February 2020</value>
    </field>
    <field name="Objective-Parent">
      <value order="0">Early Years Pathfinders Workshop 14 February 2020</value>
    </field>
    <field name="Objective-State">
      <value order="0">Published</value>
    </field>
    <field name="Objective-VersionId">
      <value order="0">vA57935984</value>
    </field>
    <field name="Objective-Version">
      <value order="0">2.0</value>
    </field>
    <field name="Objective-VersionNumber">
      <value order="0">3</value>
    </field>
    <field name="Objective-VersionComment">
      <value order="0">Contact details added</value>
    </field>
    <field name="Objective-FileNumber">
      <value order="0">qA1397418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2020-02-13T00:00:00Z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1029</Words>
  <Application>Microsoft Office PowerPoint</Application>
  <PresentationFormat>Widescreen</PresentationFormat>
  <Paragraphs>138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KG Small Town Southern Girl</vt:lpstr>
      <vt:lpstr>Street Corner</vt:lpstr>
      <vt:lpstr>Tahoma</vt:lpstr>
      <vt:lpstr>Office Theme</vt:lpstr>
      <vt:lpstr>Mums Matter</vt:lpstr>
      <vt:lpstr>Contents </vt:lpstr>
      <vt:lpstr>Perinatal Mental Health</vt:lpstr>
      <vt:lpstr>Perinatal Mental Health</vt:lpstr>
      <vt:lpstr>Progress </vt:lpstr>
      <vt:lpstr>Wales Perinatal Context </vt:lpstr>
      <vt:lpstr>PowerPoint Presentation</vt:lpstr>
      <vt:lpstr>PowerPoint Presentation</vt:lpstr>
      <vt:lpstr>PowerPoint Presentation</vt:lpstr>
      <vt:lpstr>Mind’s Perinatal Mental Health Service</vt:lpstr>
      <vt:lpstr>Co-designed by mums for mums</vt:lpstr>
      <vt:lpstr>Mums Matter Service Model</vt:lpstr>
      <vt:lpstr>Benefits of Mums Matter</vt:lpstr>
      <vt:lpstr>Mums Matter Outcomes</vt:lpstr>
      <vt:lpstr>PowerPoint Presentation</vt:lpstr>
      <vt:lpstr>Our aspirations for Mums Matter and perinatal services </vt:lpstr>
      <vt:lpstr>Further Information</vt:lpstr>
      <vt:lpstr>Thank you for listening. 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Perinatal Mental Health Services</dc:title>
  <dc:creator>Emily McKane</dc:creator>
  <cp:lastModifiedBy>Faulkner, Karen (EPS - CYP&amp;F)</cp:lastModifiedBy>
  <cp:revision>111</cp:revision>
  <dcterms:created xsi:type="dcterms:W3CDTF">2020-01-02T12:01:15Z</dcterms:created>
  <dcterms:modified xsi:type="dcterms:W3CDTF">2020-02-17T10:29:02Z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A29045459</vt:lpwstr>
  </property>
  <property fmtid="{D5CDD505-2E9C-101B-9397-08002B2CF9AE}" pid="4" name="Objective-Title">
    <vt:lpwstr>Mum's Matter -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2020-02-13T13:59:07Z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2020-02-17T10:29:23Z</vt:filetime>
  </property>
  <property fmtid="{D5CDD505-2E9C-101B-9397-08002B2CF9AE}" pid="10" name="Objective-ModificationStamp">
    <vt:filetime>2020-02-17T10:29:23Z</vt:filetime>
  </property>
  <property fmtid="{D5CDD505-2E9C-101B-9397-08002B2CF9AE}" pid="11" name="Objective-Owner">
    <vt:lpwstr>Faulkner, Karen (EPS - CYP&amp;F)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14 February 2020:</vt:lpwstr>
  </property>
  <property fmtid="{D5CDD505-2E9C-101B-9397-08002B2CF9AE}" pid="13" name="Objective-Parent">
    <vt:lpwstr>Early Years Pathfinders Workshop 14 February 2020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vA57935984</vt:lpwstr>
  </property>
  <property fmtid="{D5CDD505-2E9C-101B-9397-08002B2CF9AE}" pid="16" name="Objective-Version">
    <vt:lpwstr>2.0</vt:lpwstr>
  </property>
  <property fmtid="{D5CDD505-2E9C-101B-9397-08002B2CF9AE}" pid="17" name="Objective-VersionNumber">
    <vt:r8>3</vt:r8>
  </property>
  <property fmtid="{D5CDD505-2E9C-101B-9397-08002B2CF9AE}" pid="18" name="Objective-VersionComment">
    <vt:lpwstr>Contact details added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2020-02-13T00:00:00Z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