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0" r:id="rId3"/>
  </p:sldMasterIdLst>
  <p:notesMasterIdLst>
    <p:notesMasterId r:id="rId17"/>
  </p:notesMasterIdLst>
  <p:sldIdLst>
    <p:sldId id="277" r:id="rId4"/>
    <p:sldId id="290" r:id="rId5"/>
    <p:sldId id="270" r:id="rId6"/>
    <p:sldId id="272" r:id="rId7"/>
    <p:sldId id="301" r:id="rId8"/>
    <p:sldId id="281" r:id="rId9"/>
    <p:sldId id="296" r:id="rId10"/>
    <p:sldId id="275" r:id="rId11"/>
    <p:sldId id="292" r:id="rId12"/>
    <p:sldId id="293" r:id="rId13"/>
    <p:sldId id="299" r:id="rId14"/>
    <p:sldId id="302" r:id="rId15"/>
    <p:sldId id="287" r:id="rId16"/>
  </p:sldIdLst>
  <p:sldSz cx="9144000" cy="6858000" type="screen4x3"/>
  <p:notesSz cx="6669088" cy="9802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0" autoAdjust="0"/>
  </p:normalViewPr>
  <p:slideViewPr>
    <p:cSldViewPr snapToGrid="0" snapToObjects="1"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63501-8E28-413B-9B22-9D54DD9E3BD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BFB894-7137-4EFA-9B1E-45DA04D29D14}">
      <dgm:prSet phldrT="[Text]" custT="1"/>
      <dgm:spPr>
        <a:solidFill>
          <a:schemeClr val="accent4">
            <a:lumMod val="60000"/>
            <a:lumOff val="40000"/>
            <a:alpha val="4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GB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Pathfinder Workshops 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EEA749-4086-4F66-A45F-AFD20725E9B6}" type="parTrans" cxnId="{013041A5-4106-4D36-8E90-32C39CE5C489}">
      <dgm:prSet/>
      <dgm:spPr/>
      <dgm:t>
        <a:bodyPr/>
        <a:lstStyle/>
        <a:p>
          <a:pPr algn="l"/>
          <a:endParaRPr lang="en-GB"/>
        </a:p>
      </dgm:t>
    </dgm:pt>
    <dgm:pt modelId="{90367AE6-8208-4A6A-B869-6705AEF7B3A0}" type="sibTrans" cxnId="{013041A5-4106-4D36-8E90-32C39CE5C489}">
      <dgm:prSet/>
      <dgm:spPr/>
      <dgm:t>
        <a:bodyPr/>
        <a:lstStyle/>
        <a:p>
          <a:pPr algn="l"/>
          <a:endParaRPr lang="en-GB"/>
        </a:p>
      </dgm:t>
    </dgm:pt>
    <dgm:pt modelId="{73BA239A-97D3-4177-BE47-1C389DCDAF07}">
      <dgm:prSet phldrT="[Text]" custT="1"/>
      <dgm:spPr>
        <a:solidFill>
          <a:schemeClr val="accent4">
            <a:lumMod val="60000"/>
            <a:lumOff val="40000"/>
            <a:alpha val="4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GB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Local Steering </a:t>
          </a:r>
          <a:r>
            <a:rPr lang="en-GB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Group </a:t>
          </a:r>
        </a:p>
        <a:p>
          <a:pPr algn="l"/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Includes: LA and Health board leads  </a:t>
          </a:r>
        </a:p>
      </dgm:t>
    </dgm:pt>
    <dgm:pt modelId="{7960EF29-F8B3-4B88-9511-54C52F539858}" type="parTrans" cxnId="{44EB46ED-FDEB-45FA-987A-2584FCAC65DE}">
      <dgm:prSet/>
      <dgm:spPr/>
      <dgm:t>
        <a:bodyPr/>
        <a:lstStyle/>
        <a:p>
          <a:pPr algn="l"/>
          <a:endParaRPr lang="en-GB"/>
        </a:p>
      </dgm:t>
    </dgm:pt>
    <dgm:pt modelId="{0F960A7E-27D4-4BD6-9C3D-E6682892E7F4}" type="sibTrans" cxnId="{44EB46ED-FDEB-45FA-987A-2584FCAC65DE}">
      <dgm:prSet/>
      <dgm:spPr/>
      <dgm:t>
        <a:bodyPr/>
        <a:lstStyle/>
        <a:p>
          <a:pPr algn="l"/>
          <a:endParaRPr lang="en-GB"/>
        </a:p>
      </dgm:t>
    </dgm:pt>
    <dgm:pt modelId="{781DF632-F3EE-45AE-86FB-47465632342F}">
      <dgm:prSet phldrT="[Text]"/>
      <dgm:spPr>
        <a:xfrm>
          <a:off x="302733" y="2363252"/>
          <a:ext cx="2603240" cy="1246495"/>
        </a:xfrm>
        <a:prstGeom prst="curvedUpArrow">
          <a:avLst/>
        </a:prstGeom>
        <a:solidFill>
          <a:srgbClr val="7030A0">
            <a:alpha val="4000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GB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Scoping&amp;</a:t>
          </a:r>
          <a:endParaRPr lang="en-GB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algn="l"/>
          <a:r>
            <a:rPr lang="en-GB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Mapping</a:t>
          </a:r>
          <a:endParaRPr lang="en-GB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186F3A93-82F6-4C23-9887-0C0457BA9D1B}" type="parTrans" cxnId="{C96AA492-83AE-4D0B-B4EC-285ED9123F7A}">
      <dgm:prSet/>
      <dgm:spPr/>
      <dgm:t>
        <a:bodyPr/>
        <a:lstStyle/>
        <a:p>
          <a:pPr algn="l"/>
          <a:endParaRPr lang="en-GB"/>
        </a:p>
      </dgm:t>
    </dgm:pt>
    <dgm:pt modelId="{48FBE8CD-C05B-4FD8-9677-193E4A381BC5}" type="sibTrans" cxnId="{C96AA492-83AE-4D0B-B4EC-285ED9123F7A}">
      <dgm:prSet/>
      <dgm:spPr/>
      <dgm:t>
        <a:bodyPr/>
        <a:lstStyle/>
        <a:p>
          <a:pPr algn="l"/>
          <a:endParaRPr lang="en-GB"/>
        </a:p>
      </dgm:t>
    </dgm:pt>
    <dgm:pt modelId="{14FF9EF5-000B-4231-906F-F681EC4B9E83}">
      <dgm:prSet phldrT="[Text]"/>
      <dgm:spPr>
        <a:xfrm>
          <a:off x="3138476" y="2513990"/>
          <a:ext cx="2728049" cy="1246495"/>
        </a:xfrm>
        <a:prstGeom prst="curvedUpArrow">
          <a:avLst/>
        </a:prstGeom>
        <a:solidFill>
          <a:srgbClr val="7030A0">
            <a:alpha val="4000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GB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Design&amp;</a:t>
          </a:r>
        </a:p>
        <a:p>
          <a:pPr algn="l"/>
          <a:r>
            <a:rPr lang="en-GB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Planning</a:t>
          </a:r>
          <a:endParaRPr lang="en-GB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873C8AD-CD11-44F6-ACD3-2837612E9877}" type="parTrans" cxnId="{63DB79A1-F2D6-43C7-A3D2-1BB5FF36C270}">
      <dgm:prSet/>
      <dgm:spPr/>
      <dgm:t>
        <a:bodyPr/>
        <a:lstStyle/>
        <a:p>
          <a:pPr algn="l"/>
          <a:endParaRPr lang="en-GB"/>
        </a:p>
      </dgm:t>
    </dgm:pt>
    <dgm:pt modelId="{54033764-69D2-43E8-B333-16802FE1E192}" type="sibTrans" cxnId="{63DB79A1-F2D6-43C7-A3D2-1BB5FF36C270}">
      <dgm:prSet/>
      <dgm:spPr/>
      <dgm:t>
        <a:bodyPr/>
        <a:lstStyle/>
        <a:p>
          <a:pPr algn="l"/>
          <a:endParaRPr lang="en-GB"/>
        </a:p>
      </dgm:t>
    </dgm:pt>
    <dgm:pt modelId="{0E37C249-1E05-4A50-A4B6-2D46553222F0}">
      <dgm:prSet phldrT="[Text]"/>
      <dgm:spPr>
        <a:xfrm>
          <a:off x="5501550" y="2447645"/>
          <a:ext cx="2728049" cy="1246495"/>
        </a:xfrm>
        <a:prstGeom prst="curvedUpArrow">
          <a:avLst/>
        </a:prstGeom>
        <a:solidFill>
          <a:srgbClr val="7030A0">
            <a:alpha val="4000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GB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Implementation</a:t>
          </a:r>
          <a:r>
            <a:rPr lang="en-GB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en-GB" i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l"/>
          <a:r>
            <a:rPr lang="en-GB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Testing</a:t>
          </a:r>
          <a:endParaRPr lang="en-GB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DC1456EF-8635-408F-8049-BDBA6D9B32AA}" type="parTrans" cxnId="{188D25BB-A649-488E-A3B0-B06D70BA57DF}">
      <dgm:prSet/>
      <dgm:spPr/>
      <dgm:t>
        <a:bodyPr/>
        <a:lstStyle/>
        <a:p>
          <a:pPr algn="l"/>
          <a:endParaRPr lang="en-GB"/>
        </a:p>
      </dgm:t>
    </dgm:pt>
    <dgm:pt modelId="{C190D45C-D169-4ED7-AE81-C23DCEE9DC9A}" type="sibTrans" cxnId="{188D25BB-A649-488E-A3B0-B06D70BA57DF}">
      <dgm:prSet/>
      <dgm:spPr/>
      <dgm:t>
        <a:bodyPr/>
        <a:lstStyle/>
        <a:p>
          <a:pPr algn="l"/>
          <a:endParaRPr lang="en-GB"/>
        </a:p>
      </dgm:t>
    </dgm:pt>
    <dgm:pt modelId="{305D5EA9-401D-48C3-93B4-C7922E541D34}" type="pres">
      <dgm:prSet presAssocID="{9F163501-8E28-413B-9B22-9D54DD9E3B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D5F5C4-8FDB-4FBD-B21C-022011644284}" type="pres">
      <dgm:prSet presAssocID="{A2BFB894-7137-4EFA-9B1E-45DA04D29D14}" presName="composite" presStyleCnt="0"/>
      <dgm:spPr/>
    </dgm:pt>
    <dgm:pt modelId="{8D56E3AC-DB56-404A-895E-FBB80E5492E3}" type="pres">
      <dgm:prSet presAssocID="{A2BFB894-7137-4EFA-9B1E-45DA04D29D14}" presName="rect1" presStyleLbl="trAlignAcc1" presStyleIdx="0" presStyleCnt="5" custScaleY="54079" custLinFactNeighborX="54353" custLinFactNeighborY="-57987">
        <dgm:presLayoutVars>
          <dgm:bulletEnabled val="1"/>
        </dgm:presLayoutVars>
      </dgm:prSet>
      <dgm:spPr>
        <a:xfrm>
          <a:off x="2169710" y="0"/>
          <a:ext cx="3988784" cy="674092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7E42966F-F2CD-4BD8-8EEC-5543798F5F24}" type="pres">
      <dgm:prSet presAssocID="{A2BFB894-7137-4EFA-9B1E-45DA04D29D14}" presName="rect2" presStyleLbl="fgImgPlace1" presStyleIdx="0" presStyleCnt="5" custFlipVert="0" custFlipHor="1" custScaleX="5138" custScaleY="3425" custLinFactY="19063" custLinFactNeighborX="-40" custLinFactNeighborY="100000"/>
      <dgm:spPr>
        <a:xfrm flipH="1">
          <a:off x="248995" y="2170827"/>
          <a:ext cx="44831" cy="44827"/>
        </a:xfrm>
        <a:prstGeom prst="rect">
          <a:avLst/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0B26E45-7B64-4509-A8E7-B2343FF39FC5}" type="pres">
      <dgm:prSet presAssocID="{90367AE6-8208-4A6A-B869-6705AEF7B3A0}" presName="sibTrans" presStyleCnt="0"/>
      <dgm:spPr/>
    </dgm:pt>
    <dgm:pt modelId="{BF67D16F-F197-45C3-996A-F2A63F70E5CD}" type="pres">
      <dgm:prSet presAssocID="{73BA239A-97D3-4177-BE47-1C389DCDAF07}" presName="composite" presStyleCnt="0"/>
      <dgm:spPr/>
    </dgm:pt>
    <dgm:pt modelId="{8E60C230-E802-404A-82D3-AEF6552F0A24}" type="pres">
      <dgm:prSet presAssocID="{73BA239A-97D3-4177-BE47-1C389DCDAF07}" presName="rect1" presStyleLbl="trAlignAcc1" presStyleIdx="1" presStyleCnt="5" custScaleX="92677" custScaleY="56905" custLinFactNeighborX="-55299" custLinFactNeighborY="34724">
        <dgm:presLayoutVars>
          <dgm:bulletEnabled val="1"/>
        </dgm:presLayoutVars>
      </dgm:prSet>
      <dgm:spPr>
        <a:xfrm>
          <a:off x="2325469" y="1010868"/>
          <a:ext cx="3696685" cy="709318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09DD2E65-DE6A-42A9-B40E-366115F8F158}" type="pres">
      <dgm:prSet presAssocID="{73BA239A-97D3-4177-BE47-1C389DCDAF07}" presName="rect2" presStyleLbl="fgImgPlace1" presStyleIdx="1" presStyleCnt="5" custLinFactX="100000" custLinFactNeighborX="104567" custLinFactNeighborY="53104"/>
      <dgm:spPr>
        <a:xfrm>
          <a:off x="6003921" y="824433"/>
          <a:ext cx="872546" cy="1308819"/>
        </a:xfrm>
        <a:prstGeom prst="curvedLeftArrow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2FE375BB-1E97-4942-9A63-187FF471C0E5}" type="pres">
      <dgm:prSet presAssocID="{0F960A7E-27D4-4BD6-9C3D-E6682892E7F4}" presName="sibTrans" presStyleCnt="0"/>
      <dgm:spPr/>
    </dgm:pt>
    <dgm:pt modelId="{C9741001-207C-4E3E-907D-7129503B7ED0}" type="pres">
      <dgm:prSet presAssocID="{781DF632-F3EE-45AE-86FB-47465632342F}" presName="composite" presStyleCnt="0"/>
      <dgm:spPr/>
    </dgm:pt>
    <dgm:pt modelId="{4358B6C1-5E9B-4524-88EA-E1BC3E995F59}" type="pres">
      <dgm:prSet presAssocID="{781DF632-F3EE-45AE-86FB-47465632342F}" presName="rect1" presStyleLbl="trAlignAcc1" presStyleIdx="2" presStyleCnt="5" custScaleX="65264" custLinFactNeighborX="-31072" custLinFactNeighborY="48322">
        <dgm:presLayoutVars>
          <dgm:bulletEnabled val="1"/>
        </dgm:presLayoutVars>
      </dgm:prSet>
      <dgm:spPr>
        <a:prstGeom prst="curvedUpArrow">
          <a:avLst/>
        </a:prstGeom>
      </dgm:spPr>
      <dgm:t>
        <a:bodyPr/>
        <a:lstStyle/>
        <a:p>
          <a:endParaRPr lang="en-GB"/>
        </a:p>
      </dgm:t>
    </dgm:pt>
    <dgm:pt modelId="{18575D85-D188-4D8D-A1FC-59643B86EE52}" type="pres">
      <dgm:prSet presAssocID="{781DF632-F3EE-45AE-86FB-47465632342F}" presName="rect2" presStyleLbl="fgImgPlace1" presStyleIdx="2" presStyleCnt="5" custLinFactX="3039" custLinFactNeighborX="100000" custLinFactNeighborY="-59265"/>
      <dgm:spPr>
        <a:xfrm>
          <a:off x="1582220" y="805199"/>
          <a:ext cx="872546" cy="1308819"/>
        </a:xfrm>
        <a:prstGeom prst="curvedRightArrow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33FD1B8-0FF6-4710-BC24-98A0189A1D87}" type="pres">
      <dgm:prSet presAssocID="{48FBE8CD-C05B-4FD8-9677-193E4A381BC5}" presName="sibTrans" presStyleCnt="0"/>
      <dgm:spPr/>
    </dgm:pt>
    <dgm:pt modelId="{539CE3DC-778E-4E67-A99E-08F735D2AC55}" type="pres">
      <dgm:prSet presAssocID="{14FF9EF5-000B-4231-906F-F681EC4B9E83}" presName="composite" presStyleCnt="0"/>
      <dgm:spPr/>
    </dgm:pt>
    <dgm:pt modelId="{48504D34-388E-4E4A-9E59-EE6B35359A60}" type="pres">
      <dgm:prSet presAssocID="{14FF9EF5-000B-4231-906F-F681EC4B9E83}" presName="rect1" presStyleLbl="trAlignAcc1" presStyleIdx="3" presStyleCnt="5" custScaleX="68393" custLinFactNeighborX="-50406" custLinFactNeighborY="54282">
        <dgm:presLayoutVars>
          <dgm:bulletEnabled val="1"/>
        </dgm:presLayoutVars>
      </dgm:prSet>
      <dgm:spPr>
        <a:prstGeom prst="curvedUpArrow">
          <a:avLst/>
        </a:prstGeom>
      </dgm:spPr>
      <dgm:t>
        <a:bodyPr/>
        <a:lstStyle/>
        <a:p>
          <a:endParaRPr lang="en-GB"/>
        </a:p>
      </dgm:t>
    </dgm:pt>
    <dgm:pt modelId="{518014E0-74A2-489A-81D8-BC93695B5A33}" type="pres">
      <dgm:prSet presAssocID="{14FF9EF5-000B-4231-906F-F681EC4B9E83}" presName="rect2" presStyleLbl="fgImgPlace1" presStyleIdx="3" presStyleCnt="5" custScaleX="19305" custLinFactX="200000" custLinFactNeighborX="212276" custLinFactNeighborY="11083"/>
      <dgm:spPr>
        <a:xfrm>
          <a:off x="7971177" y="1725928"/>
          <a:ext cx="168445" cy="1308819"/>
        </a:xfrm>
        <a:prstGeom prst="curvedLeftArrow">
          <a:avLst/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799F33CF-B4F7-40B4-8DA1-37573AC6D9B7}" type="pres">
      <dgm:prSet presAssocID="{54033764-69D2-43E8-B333-16802FE1E192}" presName="sibTrans" presStyleCnt="0"/>
      <dgm:spPr/>
    </dgm:pt>
    <dgm:pt modelId="{E9935590-7FD9-4BFA-BBFB-25662ED332E2}" type="pres">
      <dgm:prSet presAssocID="{0E37C249-1E05-4A50-A4B6-2D46553222F0}" presName="composite" presStyleCnt="0"/>
      <dgm:spPr/>
    </dgm:pt>
    <dgm:pt modelId="{9BDD6618-CC04-457F-9678-72CFA06EE0DA}" type="pres">
      <dgm:prSet presAssocID="{0E37C249-1E05-4A50-A4B6-2D46553222F0}" presName="rect1" presStyleLbl="trAlignAcc1" presStyleIdx="4" presStyleCnt="5" custScaleX="68393" custLinFactNeighborX="74161" custLinFactNeighborY="-56352">
        <dgm:presLayoutVars>
          <dgm:bulletEnabled val="1"/>
        </dgm:presLayoutVars>
      </dgm:prSet>
      <dgm:spPr>
        <a:prstGeom prst="curvedUpArrow">
          <a:avLst/>
        </a:prstGeom>
      </dgm:spPr>
      <dgm:t>
        <a:bodyPr/>
        <a:lstStyle/>
        <a:p>
          <a:endParaRPr lang="en-GB"/>
        </a:p>
      </dgm:t>
    </dgm:pt>
    <dgm:pt modelId="{DD521578-8C18-4256-8EC4-1A9146CA8E38}" type="pres">
      <dgm:prSet presAssocID="{0E37C249-1E05-4A50-A4B6-2D46553222F0}" presName="rect2" presStyleLbl="fgImgPlace1" presStyleIdx="4" presStyleCnt="5" custFlipVert="0" custFlipHor="1" custScaleX="6704" custScaleY="8404" custLinFactX="-175500" custLinFactNeighborX="-200000" custLinFactNeighborY="12221"/>
      <dgm:spPr>
        <a:xfrm flipH="1">
          <a:off x="0" y="3729385"/>
          <a:ext cx="58495" cy="109993"/>
        </a:xfrm>
        <a:prstGeom prst="rect">
          <a:avLst/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</dgm:ptLst>
  <dgm:cxnLst>
    <dgm:cxn modelId="{63DB79A1-F2D6-43C7-A3D2-1BB5FF36C270}" srcId="{9F163501-8E28-413B-9B22-9D54DD9E3BDC}" destId="{14FF9EF5-000B-4231-906F-F681EC4B9E83}" srcOrd="3" destOrd="0" parTransId="{3873C8AD-CD11-44F6-ACD3-2837612E9877}" sibTransId="{54033764-69D2-43E8-B333-16802FE1E192}"/>
    <dgm:cxn modelId="{013041A5-4106-4D36-8E90-32C39CE5C489}" srcId="{9F163501-8E28-413B-9B22-9D54DD9E3BDC}" destId="{A2BFB894-7137-4EFA-9B1E-45DA04D29D14}" srcOrd="0" destOrd="0" parTransId="{B2EEA749-4086-4F66-A45F-AFD20725E9B6}" sibTransId="{90367AE6-8208-4A6A-B869-6705AEF7B3A0}"/>
    <dgm:cxn modelId="{3186C34F-0C1D-4120-B1E2-98E997F49774}" type="presOf" srcId="{14FF9EF5-000B-4231-906F-F681EC4B9E83}" destId="{48504D34-388E-4E4A-9E59-EE6B35359A60}" srcOrd="0" destOrd="0" presId="urn:microsoft.com/office/officeart/2008/layout/PictureStrips"/>
    <dgm:cxn modelId="{129098B4-EA6B-4BF4-B813-89ADEDE352FB}" type="presOf" srcId="{9F163501-8E28-413B-9B22-9D54DD9E3BDC}" destId="{305D5EA9-401D-48C3-93B4-C7922E541D34}" srcOrd="0" destOrd="0" presId="urn:microsoft.com/office/officeart/2008/layout/PictureStrips"/>
    <dgm:cxn modelId="{C96AA492-83AE-4D0B-B4EC-285ED9123F7A}" srcId="{9F163501-8E28-413B-9B22-9D54DD9E3BDC}" destId="{781DF632-F3EE-45AE-86FB-47465632342F}" srcOrd="2" destOrd="0" parTransId="{186F3A93-82F6-4C23-9887-0C0457BA9D1B}" sibTransId="{48FBE8CD-C05B-4FD8-9677-193E4A381BC5}"/>
    <dgm:cxn modelId="{188D25BB-A649-488E-A3B0-B06D70BA57DF}" srcId="{9F163501-8E28-413B-9B22-9D54DD9E3BDC}" destId="{0E37C249-1E05-4A50-A4B6-2D46553222F0}" srcOrd="4" destOrd="0" parTransId="{DC1456EF-8635-408F-8049-BDBA6D9B32AA}" sibTransId="{C190D45C-D169-4ED7-AE81-C23DCEE9DC9A}"/>
    <dgm:cxn modelId="{44EB46ED-FDEB-45FA-987A-2584FCAC65DE}" srcId="{9F163501-8E28-413B-9B22-9D54DD9E3BDC}" destId="{73BA239A-97D3-4177-BE47-1C389DCDAF07}" srcOrd="1" destOrd="0" parTransId="{7960EF29-F8B3-4B88-9511-54C52F539858}" sibTransId="{0F960A7E-27D4-4BD6-9C3D-E6682892E7F4}"/>
    <dgm:cxn modelId="{3E8749D5-7ED0-40D4-ACE4-E147A36FF88B}" type="presOf" srcId="{0E37C249-1E05-4A50-A4B6-2D46553222F0}" destId="{9BDD6618-CC04-457F-9678-72CFA06EE0DA}" srcOrd="0" destOrd="0" presId="urn:microsoft.com/office/officeart/2008/layout/PictureStrips"/>
    <dgm:cxn modelId="{0A453067-0D60-4D7F-9D3A-CF9591E1B94B}" type="presOf" srcId="{781DF632-F3EE-45AE-86FB-47465632342F}" destId="{4358B6C1-5E9B-4524-88EA-E1BC3E995F59}" srcOrd="0" destOrd="0" presId="urn:microsoft.com/office/officeart/2008/layout/PictureStrips"/>
    <dgm:cxn modelId="{7A285EDF-283E-41D2-89B6-AE0A665B4AB9}" type="presOf" srcId="{73BA239A-97D3-4177-BE47-1C389DCDAF07}" destId="{8E60C230-E802-404A-82D3-AEF6552F0A24}" srcOrd="0" destOrd="0" presId="urn:microsoft.com/office/officeart/2008/layout/PictureStrips"/>
    <dgm:cxn modelId="{B539F297-023E-456C-AFA3-D09D341BB466}" type="presOf" srcId="{A2BFB894-7137-4EFA-9B1E-45DA04D29D14}" destId="{8D56E3AC-DB56-404A-895E-FBB80E5492E3}" srcOrd="0" destOrd="0" presId="urn:microsoft.com/office/officeart/2008/layout/PictureStrips"/>
    <dgm:cxn modelId="{E8DC3164-0A2C-43C2-B078-3E03DD80A81F}" type="presParOf" srcId="{305D5EA9-401D-48C3-93B4-C7922E541D34}" destId="{49D5F5C4-8FDB-4FBD-B21C-022011644284}" srcOrd="0" destOrd="0" presId="urn:microsoft.com/office/officeart/2008/layout/PictureStrips"/>
    <dgm:cxn modelId="{272E1FDA-603B-4C0B-9DD9-224D1FC43D8D}" type="presParOf" srcId="{49D5F5C4-8FDB-4FBD-B21C-022011644284}" destId="{8D56E3AC-DB56-404A-895E-FBB80E5492E3}" srcOrd="0" destOrd="0" presId="urn:microsoft.com/office/officeart/2008/layout/PictureStrips"/>
    <dgm:cxn modelId="{44902E65-A124-4E3E-9D90-0B38799F1D85}" type="presParOf" srcId="{49D5F5C4-8FDB-4FBD-B21C-022011644284}" destId="{7E42966F-F2CD-4BD8-8EEC-5543798F5F24}" srcOrd="1" destOrd="0" presId="urn:microsoft.com/office/officeart/2008/layout/PictureStrips"/>
    <dgm:cxn modelId="{EAFAD789-C632-434A-8F36-51D37D9E4399}" type="presParOf" srcId="{305D5EA9-401D-48C3-93B4-C7922E541D34}" destId="{00B26E45-7B64-4509-A8E7-B2343FF39FC5}" srcOrd="1" destOrd="0" presId="urn:microsoft.com/office/officeart/2008/layout/PictureStrips"/>
    <dgm:cxn modelId="{254ADF99-E517-4F32-ABA0-4DDA266A0331}" type="presParOf" srcId="{305D5EA9-401D-48C3-93B4-C7922E541D34}" destId="{BF67D16F-F197-45C3-996A-F2A63F70E5CD}" srcOrd="2" destOrd="0" presId="urn:microsoft.com/office/officeart/2008/layout/PictureStrips"/>
    <dgm:cxn modelId="{03B2DCB1-B19E-41C9-BB0C-2BC8F0817701}" type="presParOf" srcId="{BF67D16F-F197-45C3-996A-F2A63F70E5CD}" destId="{8E60C230-E802-404A-82D3-AEF6552F0A24}" srcOrd="0" destOrd="0" presId="urn:microsoft.com/office/officeart/2008/layout/PictureStrips"/>
    <dgm:cxn modelId="{A3411D15-D5AC-4A97-A799-B2684B4A40E9}" type="presParOf" srcId="{BF67D16F-F197-45C3-996A-F2A63F70E5CD}" destId="{09DD2E65-DE6A-42A9-B40E-366115F8F158}" srcOrd="1" destOrd="0" presId="urn:microsoft.com/office/officeart/2008/layout/PictureStrips"/>
    <dgm:cxn modelId="{B35223AC-30BD-485C-AF0F-03F12E70F9CA}" type="presParOf" srcId="{305D5EA9-401D-48C3-93B4-C7922E541D34}" destId="{2FE375BB-1E97-4942-9A63-187FF471C0E5}" srcOrd="3" destOrd="0" presId="urn:microsoft.com/office/officeart/2008/layout/PictureStrips"/>
    <dgm:cxn modelId="{160D26E7-EB65-438C-A25D-84A7E9A0CA4B}" type="presParOf" srcId="{305D5EA9-401D-48C3-93B4-C7922E541D34}" destId="{C9741001-207C-4E3E-907D-7129503B7ED0}" srcOrd="4" destOrd="0" presId="urn:microsoft.com/office/officeart/2008/layout/PictureStrips"/>
    <dgm:cxn modelId="{A7FD5620-41BC-4D6F-A70B-1C7DD979C00E}" type="presParOf" srcId="{C9741001-207C-4E3E-907D-7129503B7ED0}" destId="{4358B6C1-5E9B-4524-88EA-E1BC3E995F59}" srcOrd="0" destOrd="0" presId="urn:microsoft.com/office/officeart/2008/layout/PictureStrips"/>
    <dgm:cxn modelId="{2DCEA0A8-D5AA-4978-9F3D-93A647732007}" type="presParOf" srcId="{C9741001-207C-4E3E-907D-7129503B7ED0}" destId="{18575D85-D188-4D8D-A1FC-59643B86EE52}" srcOrd="1" destOrd="0" presId="urn:microsoft.com/office/officeart/2008/layout/PictureStrips"/>
    <dgm:cxn modelId="{05386ACF-5E10-4F44-9C82-D710497A7D4C}" type="presParOf" srcId="{305D5EA9-401D-48C3-93B4-C7922E541D34}" destId="{333FD1B8-0FF6-4710-BC24-98A0189A1D87}" srcOrd="5" destOrd="0" presId="urn:microsoft.com/office/officeart/2008/layout/PictureStrips"/>
    <dgm:cxn modelId="{05201009-89C3-4FD5-BACC-C88F1B2B90C8}" type="presParOf" srcId="{305D5EA9-401D-48C3-93B4-C7922E541D34}" destId="{539CE3DC-778E-4E67-A99E-08F735D2AC55}" srcOrd="6" destOrd="0" presId="urn:microsoft.com/office/officeart/2008/layout/PictureStrips"/>
    <dgm:cxn modelId="{07DEB8DA-8136-49B1-A49F-4D9DE6FE6703}" type="presParOf" srcId="{539CE3DC-778E-4E67-A99E-08F735D2AC55}" destId="{48504D34-388E-4E4A-9E59-EE6B35359A60}" srcOrd="0" destOrd="0" presId="urn:microsoft.com/office/officeart/2008/layout/PictureStrips"/>
    <dgm:cxn modelId="{54E72460-1202-47D0-9EE8-9D817234246B}" type="presParOf" srcId="{539CE3DC-778E-4E67-A99E-08F735D2AC55}" destId="{518014E0-74A2-489A-81D8-BC93695B5A33}" srcOrd="1" destOrd="0" presId="urn:microsoft.com/office/officeart/2008/layout/PictureStrips"/>
    <dgm:cxn modelId="{89DE1EB3-7106-4FA2-8FBA-8BFFFD5EDE84}" type="presParOf" srcId="{305D5EA9-401D-48C3-93B4-C7922E541D34}" destId="{799F33CF-B4F7-40B4-8DA1-37573AC6D9B7}" srcOrd="7" destOrd="0" presId="urn:microsoft.com/office/officeart/2008/layout/PictureStrips"/>
    <dgm:cxn modelId="{C62B9FDC-0E3C-422E-8CFF-AE2C4EB807D3}" type="presParOf" srcId="{305D5EA9-401D-48C3-93B4-C7922E541D34}" destId="{E9935590-7FD9-4BFA-BBFB-25662ED332E2}" srcOrd="8" destOrd="0" presId="urn:microsoft.com/office/officeart/2008/layout/PictureStrips"/>
    <dgm:cxn modelId="{E1464E0B-0ACF-4C8A-BEA1-445DBA0717BA}" type="presParOf" srcId="{E9935590-7FD9-4BFA-BBFB-25662ED332E2}" destId="{9BDD6618-CC04-457F-9678-72CFA06EE0DA}" srcOrd="0" destOrd="0" presId="urn:microsoft.com/office/officeart/2008/layout/PictureStrips"/>
    <dgm:cxn modelId="{388048AF-2E83-4931-A2DD-393F3558605E}" type="presParOf" srcId="{E9935590-7FD9-4BFA-BBFB-25662ED332E2}" destId="{DD521578-8C18-4256-8EC4-1A9146CA8E3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EE59-360A-4D3E-BF12-2F10C90F2A02}" type="datetimeFigureOut">
              <a:rPr lang="en-GB" smtClean="0"/>
              <a:t>27/03/2019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0612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56336"/>
            <a:ext cx="533527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A0D21-4F38-4A11-80C9-188FA2537F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Times" pitchFamily="84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B4EEB3-1782-4678-8591-07352A2DF91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604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37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Years in Wales is 0-7,conception to the end of Foundation Phase.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years - laying the foundation for lifelong well-being.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brain development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of ACES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 contact with wide range public services</a:t>
            </a:r>
            <a:endParaRPr lang="en-GB" altLang="en-US" dirty="0" smtClean="0">
              <a:latin typeface="Times" pitchFamily="8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ADB8B-BAE8-4415-AAEB-8E2DB650807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7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73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58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52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04850" indent="-271463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085850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519238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1954213" indent="-2159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4114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8686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3258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783013" indent="-2159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7D311-5E6F-4397-9F8A-C59F8C4C689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28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Pathfinders will have a key role </a:t>
            </a:r>
          </a:p>
          <a:p>
            <a:r>
              <a:rPr lang="en-GB" dirty="0" smtClean="0"/>
              <a:t>Pathfinder workshops will be held every 2 months. Opportunity for team members to meet</a:t>
            </a:r>
            <a:r>
              <a:rPr lang="en-GB" baseline="0" dirty="0" smtClean="0"/>
              <a:t> - </a:t>
            </a:r>
            <a:r>
              <a:rPr lang="en-GB" dirty="0" smtClean="0"/>
              <a:t>to discuss each stage of the project with each other and experts/academics through presentations, workshops and lessons learned. Link to a dedicated Project Manager in WG. The programme will flex, especially from September as we identify the challenges and barriers that pathfinders are facing.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D21-4F38-4A11-80C9-188FA2537F4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4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Pathfinder workshops will set the framework and direction of travel. Locally the Pathfinders will follow the stages within their local projects :  hand 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D21-4F38-4A11-80C9-188FA2537F4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0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7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7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2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9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2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9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7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6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6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1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1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5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36BD-8B87-674B-B37A-9F86BA08490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89CA-9909-284B-B2CC-404496F9F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96F386-C897-4999-A6CE-8DFD148F7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27/03/2019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49059D-CC57-4A00-8A56-58205384A3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wena.Watkins@gov.wales" TargetMode="External"/><Relationship Id="rId4" Type="http://schemas.openxmlformats.org/officeDocument/2006/relationships/hyperlink" Target="mailto:Sharon.west@gov.wa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&amp;PS_Directorate_header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3"/>
          <p:cNvSpPr txBox="1">
            <a:spLocks/>
          </p:cNvSpPr>
          <p:nvPr/>
        </p:nvSpPr>
        <p:spPr bwMode="auto">
          <a:xfrm>
            <a:off x="323850" y="8461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400" b="1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30DE-CBFF-4A1B-BB5B-9FE8C5BE985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-159543" y="4674416"/>
            <a:ext cx="919638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1" indent="0">
              <a:buNone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Sharon West </a:t>
            </a:r>
          </a:p>
          <a:p>
            <a:pPr marL="457200" lvl="1" indent="0">
              <a:buNone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Pennaeth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lynyddoedd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ynnar Llywodraeth Cymru/ Head of Early Years Welsh Government</a:t>
            </a: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891849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INTEGREIDDIO BLYNYDDOEDD CYNNAR </a:t>
            </a:r>
            <a:endParaRPr lang="en-GB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EARLY </a:t>
            </a:r>
            <a:r>
              <a:rPr lang="en-GB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YEARS INTEGRATION</a:t>
            </a:r>
            <a:endParaRPr lang="en-GB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290398"/>
              </p:ext>
            </p:extLst>
          </p:nvPr>
        </p:nvGraphicFramePr>
        <p:xfrm>
          <a:off x="457200" y="1295400"/>
          <a:ext cx="8229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>
            <a:off x="1320800" y="5803900"/>
            <a:ext cx="7366000" cy="751332"/>
          </a:xfrm>
          <a:prstGeom prst="rightArrow">
            <a:avLst>
              <a:gd name="adj1" fmla="val 56051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ONGOING EVALUATION 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0"/>
            <a:ext cx="9139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0825" cy="98107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Cynnig Llywodraeth Cymru/ Welsh Government Offer</a:t>
            </a:r>
            <a:endParaRPr lang="en-GB" altLang="en-US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46488"/>
              </p:ext>
            </p:extLst>
          </p:nvPr>
        </p:nvGraphicFramePr>
        <p:xfrm>
          <a:off x="398032" y="1155700"/>
          <a:ext cx="8745968" cy="548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874"/>
                <a:gridCol w="4347094"/>
              </a:tblGrid>
              <a:tr h="520954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Rheolwr Prosiect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Grant ar gyfer cymorth prosiect 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Gweithdai ‘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Pathfinder’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Cymuned Maes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Hyb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TGCh 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Gwerthuso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Cyfleoedd i ddileu/lleihau rhwystrau. 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Digwyddiad Cymru Gyfan yn yr Hydref.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 Manager 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Grant for project support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Pathfinder workshops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Community of Practice ICT hub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Evaluation 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Opportunities to remove/reduce blockages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Wales event in Autumn. </a:t>
                      </a:r>
                      <a:endParaRPr lang="en-GB" sz="2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318020" y="2685090"/>
            <a:ext cx="3915435" cy="400406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0" y="188640"/>
            <a:ext cx="3024082" cy="546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40" y="113885"/>
            <a:ext cx="3019352" cy="696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6339" y="735402"/>
            <a:ext cx="194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First 1000 Days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8638" y="735402"/>
            <a:ext cx="38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dirty="0" smtClean="0">
                <a:solidFill>
                  <a:prstClr val="black"/>
                </a:solidFill>
              </a:rPr>
              <a:t>Early Years Integration Programme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1307" y="5379161"/>
            <a:ext cx="1116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</a:rPr>
              <a:t>Systems approach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7490" y="3116868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Informs policy-setting and aims to make improvements within current policy parameters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6433" y="3116392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Shapes and reviews policy – challenges current policy parameters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2244" y="3789377"/>
            <a:ext cx="23533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>
                <a:solidFill>
                  <a:prstClr val="black"/>
                </a:solidFill>
              </a:rPr>
              <a:t>Intensive co-construction </a:t>
            </a:r>
            <a:r>
              <a:rPr lang="en-GB" sz="1100" dirty="0" smtClean="0">
                <a:solidFill>
                  <a:prstClr val="black"/>
                </a:solidFill>
              </a:rPr>
              <a:t> at decision maker level  with pathfinder </a:t>
            </a:r>
            <a:r>
              <a:rPr lang="en-GB" sz="1100" dirty="0">
                <a:solidFill>
                  <a:prstClr val="black"/>
                </a:solidFill>
              </a:rPr>
              <a:t>PSBs </a:t>
            </a:r>
            <a:r>
              <a:rPr lang="en-GB" sz="1100" dirty="0" smtClean="0">
                <a:solidFill>
                  <a:prstClr val="black"/>
                </a:solidFill>
              </a:rPr>
              <a:t>to </a:t>
            </a:r>
            <a:r>
              <a:rPr lang="en-GB" sz="1100" dirty="0">
                <a:solidFill>
                  <a:prstClr val="black"/>
                </a:solidFill>
              </a:rPr>
              <a:t>explore reconfiguring the EY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97049" y="3739679"/>
            <a:ext cx="2277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Works at PSB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smtClean="0">
                <a:solidFill>
                  <a:prstClr val="black"/>
                </a:solidFill>
              </a:rPr>
              <a:t>and practitioner level to support local system development and identify areas for improvement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3304" y="3489295"/>
            <a:ext cx="11341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</a:rPr>
              <a:t>Early intervention and prevention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244" y="2868932"/>
            <a:ext cx="1236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Pregnancy-7 years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8638" y="5940362"/>
            <a:ext cx="17824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Explore how we can reach more families in need of intensive support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003" y="5277108"/>
            <a:ext cx="22772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Build a Wales-wide professional network of practitioners involved in F1000D 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6020" y="4509120"/>
            <a:ext cx="2261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Develop a solid evidence-base, products and toolkits to inform the development of policies and quality interventions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7279" y="4771487"/>
            <a:ext cx="1667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</a:rPr>
              <a:t>Build capacity in and across the workforce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8441" y="5379162"/>
            <a:ext cx="232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Ensure better intelligence-sharing between practitioners/agencies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6282" y="4200190"/>
            <a:ext cx="1566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</a:rPr>
              <a:t>Learn from and spread best practice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784" y="4500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Improve effectiveness of transition-points: </a:t>
            </a:r>
            <a:r>
              <a:rPr lang="en-GB" sz="1100" i="1" dirty="0" smtClean="0">
                <a:solidFill>
                  <a:prstClr val="black"/>
                </a:solidFill>
              </a:rPr>
              <a:t>horizontally</a:t>
            </a:r>
            <a:r>
              <a:rPr lang="en-GB" sz="1100" dirty="0" smtClean="0">
                <a:solidFill>
                  <a:prstClr val="black"/>
                </a:solidFill>
              </a:rPr>
              <a:t>, between services, and </a:t>
            </a:r>
            <a:r>
              <a:rPr lang="en-GB" sz="1100" i="1" dirty="0" smtClean="0">
                <a:solidFill>
                  <a:prstClr val="black"/>
                </a:solidFill>
              </a:rPr>
              <a:t>vertically</a:t>
            </a:r>
            <a:r>
              <a:rPr lang="en-GB" sz="1100" dirty="0" smtClean="0">
                <a:solidFill>
                  <a:prstClr val="black"/>
                </a:solidFill>
              </a:rPr>
              <a:t>, between levels of service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674" y="1196751"/>
            <a:ext cx="4051253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000" b="1" u="sng" dirty="0" smtClean="0">
                <a:solidFill>
                  <a:prstClr val="black"/>
                </a:solidFill>
              </a:rPr>
              <a:t>Objectives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Optimal outcomes from every pregnancy for mother and child,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Children achieving their developmental outcomes at age 2,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Fewer children exposed to adverse childhood experiences (ACEs) in the first 1000 days.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610981" y="1196750"/>
            <a:ext cx="4120533" cy="116955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000" b="1" u="sng" dirty="0" smtClean="0">
                <a:solidFill>
                  <a:prstClr val="black"/>
                </a:solidFill>
              </a:rPr>
              <a:t>Objectives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prstClr val="black"/>
                </a:solidFill>
              </a:rPr>
              <a:t>Children from all backgrounds have the best start in life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Parents will have access to a </a:t>
            </a:r>
            <a:r>
              <a:rPr lang="en-GB" sz="1000" dirty="0" smtClean="0">
                <a:solidFill>
                  <a:prstClr val="black"/>
                </a:solidFill>
              </a:rPr>
              <a:t>joined </a:t>
            </a:r>
            <a:r>
              <a:rPr lang="en-GB" sz="1000" dirty="0">
                <a:solidFill>
                  <a:prstClr val="black"/>
                </a:solidFill>
              </a:rPr>
              <a:t>up and seamless </a:t>
            </a:r>
            <a:r>
              <a:rPr lang="en-GB" sz="1000" dirty="0" smtClean="0">
                <a:solidFill>
                  <a:prstClr val="black"/>
                </a:solidFill>
              </a:rPr>
              <a:t>EY service</a:t>
            </a:r>
            <a:endParaRPr lang="en-GB" sz="10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prstClr val="black"/>
                </a:solidFill>
              </a:rPr>
              <a:t>Fully  professionalised EY workforce – who  feel part </a:t>
            </a:r>
            <a:r>
              <a:rPr lang="en-GB" sz="1000" dirty="0">
                <a:solidFill>
                  <a:prstClr val="black"/>
                </a:solidFill>
              </a:rPr>
              <a:t>of a single </a:t>
            </a:r>
            <a:r>
              <a:rPr lang="en-GB" sz="1000" dirty="0" smtClean="0">
                <a:solidFill>
                  <a:prstClr val="black"/>
                </a:solidFill>
              </a:rPr>
              <a:t>EY system </a:t>
            </a:r>
            <a:endParaRPr lang="en-GB" sz="10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prstClr val="black"/>
                </a:solidFill>
              </a:rPr>
              <a:t>More confident parents of happy, confident, thriving, resilient children</a:t>
            </a:r>
            <a:endParaRPr lang="en-GB" sz="10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prstClr val="black"/>
                </a:solidFill>
              </a:rPr>
              <a:t>Reduced educational inequalities , reduction </a:t>
            </a:r>
            <a:r>
              <a:rPr lang="en-GB" sz="1000" dirty="0">
                <a:solidFill>
                  <a:prstClr val="black"/>
                </a:solidFill>
              </a:rPr>
              <a:t>in </a:t>
            </a:r>
            <a:r>
              <a:rPr lang="en-GB" sz="1000" dirty="0" smtClean="0">
                <a:solidFill>
                  <a:prstClr val="black"/>
                </a:solidFill>
              </a:rPr>
              <a:t>ACEs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7282" y="2685090"/>
            <a:ext cx="3922254" cy="4004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68783" y="5861209"/>
            <a:ext cx="22139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Public-facing communication to emphasise the importance of the F1000D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6871" y="2858762"/>
            <a:ext cx="137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</a:rPr>
              <a:t>Pregnancy- 2 years</a:t>
            </a:r>
            <a:endParaRPr lang="en-GB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0825" cy="98107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BLYNYDDOEDD CYNNAR</a:t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YEARS</a:t>
            </a:r>
            <a:endParaRPr lang="en-GB" altLang="en-US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78336"/>
              </p:ext>
            </p:extLst>
          </p:nvPr>
        </p:nvGraphicFramePr>
        <p:xfrm>
          <a:off x="194832" y="1130300"/>
          <a:ext cx="8288768" cy="548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488"/>
                <a:gridCol w="208280"/>
              </a:tblGrid>
              <a:tr h="54889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fwy o wybodaeth cysylltwch â/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more information contact: </a:t>
                      </a:r>
                    </a:p>
                    <a:p>
                      <a:endParaRPr lang="en-GB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2"/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 West </a:t>
                      </a:r>
                    </a:p>
                    <a:p>
                      <a:pPr lvl="2"/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Sharon.west@gov.wales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2"/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Ffôn/Tel: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0300 025 7433 </a:t>
                      </a:r>
                    </a:p>
                    <a:p>
                      <a:pPr lvl="2"/>
                      <a:endParaRPr lang="en-GB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2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Alwena Watkins</a:t>
                      </a:r>
                    </a:p>
                    <a:p>
                      <a:pPr lvl="2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Alwena.Watkins@gov.wales</a:t>
                      </a:r>
                      <a:endParaRPr lang="en-GB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Ffôn/Tel: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0300 025 3104 </a:t>
                      </a:r>
                    </a:p>
                    <a:p>
                      <a:pPr lvl="2"/>
                      <a:endParaRPr lang="en-GB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0638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38" y="-100013"/>
            <a:ext cx="8642350" cy="693738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 smtClean="0">
                <a:ea typeface="ＭＳ Ｐゴシック" pitchFamily="34" charset="-128"/>
              </a:rPr>
              <a:t>PAM BLYNYDDOEDD CYNNAR/ WHY EARLY YEARS </a:t>
            </a:r>
            <a:endParaRPr lang="en-GB" altLang="en-US" sz="3600" dirty="0" smtClean="0">
              <a:ea typeface="ＭＳ Ｐゴシック" pitchFamily="34" charset="-128"/>
            </a:endParaRPr>
          </a:p>
        </p:txBody>
      </p:sp>
      <p:pic>
        <p:nvPicPr>
          <p:cNvPr id="18436" name="Content Placeholder 5" descr="http://previews.123rf.com/images/chudtsankov/chudtsankov1208/chudtsankov120800117/15220218-Question-Mark-Cartoon-Character-Stock-Vector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28775"/>
            <a:ext cx="3167063" cy="2481263"/>
          </a:xfrm>
        </p:spPr>
      </p:pic>
      <p:pic>
        <p:nvPicPr>
          <p:cNvPr id="18437" name="Picture 5" descr="C:\Users\Wests\AppData\Local\Microsoft\Windows\Temporary Internet Files\Content.Outlook\QXI1ZUOU\baby-84552_960_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9275"/>
            <a:ext cx="91408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C82855-06A5-43EA-95AF-F1EA79725C80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300"/>
            <a:ext cx="9140825" cy="69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9540"/>
            <a:ext cx="9140825" cy="126254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altLang="en-US" sz="32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INTEGREIDDIO BLYNYDDOEDD CYNNAR EARLY YEARS INTEGRATION</a:t>
            </a:r>
            <a:endParaRPr lang="en-GB" altLang="en-US" sz="3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38" y="693261"/>
            <a:ext cx="83883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4000" b="1" dirty="0" smtClean="0">
              <a:ea typeface="ＭＳ Ｐゴシック" pitchFamily="34" charset="-128"/>
            </a:endParaRPr>
          </a:p>
          <a:p>
            <a:pPr algn="ctr"/>
            <a:endParaRPr lang="en-GB" altLang="en-US" b="1" dirty="0">
              <a:ea typeface="ＭＳ Ｐゴシック" pitchFamily="34" charset="-128"/>
            </a:endParaRPr>
          </a:p>
          <a:p>
            <a:pPr algn="ctr"/>
            <a:endParaRPr lang="en-GB" altLang="en-US" b="1" dirty="0" smtClean="0">
              <a:ea typeface="ＭＳ Ｐゴシック" pitchFamily="34" charset="-128"/>
            </a:endParaRPr>
          </a:p>
          <a:p>
            <a:pPr algn="ctr"/>
            <a:endParaRPr lang="en-GB" altLang="en-US" b="1" dirty="0">
              <a:ea typeface="ＭＳ Ｐゴシック" pitchFamily="34" charset="-128"/>
            </a:endParaRPr>
          </a:p>
          <a:p>
            <a:pPr algn="ctr"/>
            <a:endParaRPr lang="en-GB" altLang="en-US" b="1" dirty="0" smtClean="0">
              <a:ea typeface="ＭＳ Ｐゴシック" pitchFamily="34" charset="-128"/>
            </a:endParaRPr>
          </a:p>
          <a:p>
            <a:pPr algn="ctr"/>
            <a:endParaRPr lang="en-GB" altLang="en-US" b="1" dirty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01988"/>
              </p:ext>
            </p:extLst>
          </p:nvPr>
        </p:nvGraphicFramePr>
        <p:xfrm>
          <a:off x="457198" y="1866899"/>
          <a:ext cx="8342556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278"/>
                <a:gridCol w="4171278"/>
              </a:tblGrid>
              <a:tr h="3733799">
                <a:tc>
                  <a:txBody>
                    <a:bodyPr/>
                    <a:lstStyle/>
                    <a:p>
                      <a:r>
                        <a:rPr lang="nn-NO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‘adeiladu ar ein rhaglenni presennol ar gyfer</a:t>
                      </a:r>
                      <a:r>
                        <a:rPr lang="nn-NO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blynyddoedd cynnar 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chreu system fwy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cydgysylltiedig ac ymatebol a fydd yn rhoi lle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canolog i anghenion unigryw pob plentyn.’</a:t>
                      </a:r>
                    </a:p>
                    <a:p>
                      <a:endParaRPr lang="en-GB" alt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Ffyniant</a:t>
                      </a:r>
                      <a:r>
                        <a:rPr lang="en-GB" sz="20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Bawb – y Strategaeth Genedlaethol </a:t>
                      </a: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(Llywodraeth Cymru)</a:t>
                      </a:r>
                    </a:p>
                    <a:p>
                      <a:endParaRPr lang="en-GB" alt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‘build on our current early years programmes and create a more joined-up, responsive system that puts the unique needs of each child at its heart.’</a:t>
                      </a:r>
                    </a:p>
                    <a:p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Prosperity for All – the National Strategy (Welsh Government)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0639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175" y="74238"/>
            <a:ext cx="9140825" cy="90683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SYSTEM BLYNYDDOEDD CYNNAR</a:t>
            </a:r>
            <a:b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EARLY YEARS SYSTEM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873" y="899983"/>
            <a:ext cx="8261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n-US" sz="3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08994"/>
              </p:ext>
            </p:extLst>
          </p:nvPr>
        </p:nvGraphicFramePr>
        <p:xfrm>
          <a:off x="228600" y="1397000"/>
          <a:ext cx="8915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y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y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15793"/>
            <a:ext cx="6667500" cy="45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0825" cy="98107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BLYNYDDOEDD CYNNAR </a:t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YEARS SYSTEM</a:t>
            </a:r>
            <a:endParaRPr lang="en-GB" altLang="en-US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97379"/>
              </p:ext>
            </p:extLst>
          </p:nvPr>
        </p:nvGraphicFramePr>
        <p:xfrm>
          <a:off x="0" y="1943100"/>
          <a:ext cx="9017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116"/>
                <a:gridCol w="4335884"/>
              </a:tblGrid>
              <a:tr h="3797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GB" sz="2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Camau</a:t>
                      </a:r>
                      <a:endParaRPr lang="en-GB" altLang="en-US" sz="2800" b="0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altLang="en-US" sz="2800" b="0" dirty="0" smtClean="0">
                        <a:solidFill>
                          <a:schemeClr val="tx1"/>
                        </a:solidFill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Cwmpasu’r dull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Canfod ffeithiau a  mapio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Gweithredu’n Gynnar: </a:t>
                      </a:r>
                      <a:r>
                        <a:rPr kumimoji="0" lang="it-IT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Dylunio, Profi, Gwella a  Gwerthuso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Cyflawni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Rhoi ar waith</a:t>
                      </a: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it-IT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GB" sz="2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Phases</a:t>
                      </a:r>
                    </a:p>
                    <a:p>
                      <a:endParaRPr lang="en-GB" sz="280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Scoping the approach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Fact finding and mapping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Early Implementation: Design, Testing, Improving and Evaluation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Delivery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Roll out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80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1270000"/>
            <a:ext cx="883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800" b="1" dirty="0">
                <a:solidFill>
                  <a:prstClr val="black"/>
                </a:solidFill>
              </a:rPr>
              <a:t>CWM TAF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2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0638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176" y="1586"/>
            <a:ext cx="9140824" cy="111601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alt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GB" altLang="en-US" sz="3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CYDRANNAU CRAIDD</a:t>
            </a:r>
            <a:b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GB" altLang="en-US" sz="32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CORE COMPONENTS</a:t>
            </a:r>
            <a:r>
              <a:rPr lang="en-GB" altLang="en-US" sz="3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GB" altLang="en-US" sz="3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GB" altLang="en-US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49" y="981075"/>
            <a:ext cx="8381999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899981"/>
            <a:ext cx="838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sz="3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3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sz="3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84811"/>
            <a:ext cx="7302499" cy="36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" y="188640"/>
            <a:ext cx="9143923" cy="93610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Fframwaith Cenedlaethol/ National Framework 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47663" y="6597351"/>
            <a:ext cx="6037927" cy="45719"/>
          </a:xfr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GB" b="1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31883"/>
            <a:ext cx="2261235" cy="154813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691681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0672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Toolkit and Guidance 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6019487" y="144502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02479" y="1445028"/>
            <a:ext cx="182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Models of integration </a:t>
            </a:r>
            <a:endParaRPr lang="en-GB" sz="1600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736631" y="1052736"/>
            <a:ext cx="3282856" cy="2736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38098" y="4416068"/>
            <a:ext cx="4235756" cy="142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PATHFINDERS</a:t>
            </a:r>
          </a:p>
          <a:p>
            <a:pPr algn="ctr"/>
            <a:r>
              <a:rPr lang="en-GB" dirty="0" smtClean="0"/>
              <a:t>(local testing)</a:t>
            </a:r>
            <a:endParaRPr lang="en-GB" dirty="0"/>
          </a:p>
        </p:txBody>
      </p:sp>
      <p:sp>
        <p:nvSpPr>
          <p:cNvPr id="16" name="Up Arrow 15"/>
          <p:cNvSpPr/>
          <p:nvPr/>
        </p:nvSpPr>
        <p:spPr>
          <a:xfrm>
            <a:off x="4860032" y="3667801"/>
            <a:ext cx="386332" cy="69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Up Arrow 16"/>
          <p:cNvSpPr/>
          <p:nvPr/>
        </p:nvSpPr>
        <p:spPr>
          <a:xfrm rot="10800000">
            <a:off x="3217582" y="3667801"/>
            <a:ext cx="378901" cy="69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U:\DefaultHome\Objects\WinTalk\ee774d6f-d8fa-4566-bf8c-87ac1a859ccf\tool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" y="2031883"/>
            <a:ext cx="1043531" cy="16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efaultHome\Objects\WinTalk\18270e7a-73cc-48da-beb3-6ac9128cb5a9\pound 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9" y="3992648"/>
            <a:ext cx="792088" cy="8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12"/>
          <p:cNvSpPr/>
          <p:nvPr/>
        </p:nvSpPr>
        <p:spPr>
          <a:xfrm rot="20690155">
            <a:off x="1050913" y="2845881"/>
            <a:ext cx="1598237" cy="272943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Integrated Family Support (TAF)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 rot="20630845">
            <a:off x="872265" y="2342618"/>
            <a:ext cx="1410456" cy="225931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Health Visiting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 rot="20647947">
            <a:off x="936616" y="2572548"/>
            <a:ext cx="1583534" cy="242743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Information Sharing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5591" y="4190009"/>
            <a:ext cx="1590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Transformation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Invest to Save</a:t>
            </a:r>
            <a:endParaRPr lang="en-GB" sz="1100" b="1" dirty="0"/>
          </a:p>
        </p:txBody>
      </p:sp>
      <p:sp>
        <p:nvSpPr>
          <p:cNvPr id="20" name="Pentagon 19"/>
          <p:cNvSpPr/>
          <p:nvPr/>
        </p:nvSpPr>
        <p:spPr>
          <a:xfrm rot="20690155">
            <a:off x="807802" y="3211081"/>
            <a:ext cx="1816571" cy="25475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Research</a:t>
            </a:r>
            <a:endParaRPr lang="en-GB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8" grpId="0"/>
      <p:bldP spid="9" grpId="0" animBg="1"/>
      <p:bldP spid="10" grpId="0"/>
      <p:bldP spid="19" grpId="0" animBg="1"/>
      <p:bldP spid="16" grpId="0" animBg="1"/>
      <p:bldP spid="17" grpId="0" animBg="1"/>
      <p:bldP spid="13" grpId="0" animBg="1"/>
      <p:bldP spid="22" grpId="0" animBg="1"/>
      <p:bldP spid="23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irectorate_pg2+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0825" cy="98107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BLYNYDDOEDD CYNNAR: CAMAU NESAF </a:t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YEARS: NEXT STEPS</a:t>
            </a:r>
            <a:endParaRPr lang="en-GB" altLang="en-US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488238" cy="5184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3B5D79-2FE4-4F45-AEAD-D41EC0790564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27385"/>
              </p:ext>
            </p:extLst>
          </p:nvPr>
        </p:nvGraphicFramePr>
        <p:xfrm>
          <a:off x="398032" y="1155700"/>
          <a:ext cx="828876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060"/>
                <a:gridCol w="3985708"/>
              </a:tblGrid>
              <a:tr h="5209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‘Pathfinders’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Llunio ein cynllun, egwyddorion a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blaenoriaethau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Adborth ar ein syniadau polisi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helpu i ddeall y rhwystrau a dod o hyd i atebion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Pathfinders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en-GB" sz="20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 our plan, principles and priorities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on our policy thinking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us understand barriers and solutions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1412775"/>
            <a:ext cx="2895600" cy="369332"/>
          </a:xfrm>
          <a:prstGeom prst="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Tahoma" pitchFamily="34" charset="0"/>
              </a:rPr>
              <a:t>Pathfinder workshops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7439" y="2026841"/>
            <a:ext cx="2895600" cy="369332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Tahoma" pitchFamily="34" charset="0"/>
              </a:rPr>
              <a:t>Visioning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77843" y="2802323"/>
            <a:ext cx="2926568" cy="707886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600" kern="0" dirty="0" smtClean="0">
                <a:solidFill>
                  <a:srgbClr val="000000"/>
                </a:solidFill>
                <a:latin typeface="Tahoma" pitchFamily="34" charset="0"/>
              </a:rPr>
              <a:t>Mapping Approaches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600" kern="0" dirty="0" smtClean="0">
                <a:solidFill>
                  <a:srgbClr val="000000"/>
                </a:solidFill>
                <a:latin typeface="Tahoma" pitchFamily="34" charset="0"/>
              </a:rPr>
              <a:t>Theory </a:t>
            </a:r>
            <a:r>
              <a:rPr lang="en-GB" altLang="en-US" sz="1600" kern="0" dirty="0">
                <a:solidFill>
                  <a:srgbClr val="000000"/>
                </a:solidFill>
                <a:latin typeface="Tahoma" pitchFamily="34" charset="0"/>
              </a:rPr>
              <a:t>of </a:t>
            </a:r>
            <a:r>
              <a:rPr lang="en-GB" altLang="en-US" sz="1600" kern="0" dirty="0" smtClean="0">
                <a:solidFill>
                  <a:srgbClr val="000000"/>
                </a:solidFill>
                <a:latin typeface="Tahoma" pitchFamily="34" charset="0"/>
              </a:rPr>
              <a:t>Change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91681" y="3767763"/>
            <a:ext cx="2946260" cy="692497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Tahoma" pitchFamily="34" charset="0"/>
              </a:rPr>
              <a:t>Design and Planning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1400" kern="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08811" y="4729274"/>
            <a:ext cx="2895600" cy="338554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600" kern="0" dirty="0" smtClean="0">
                <a:solidFill>
                  <a:srgbClr val="000000"/>
                </a:solidFill>
                <a:latin typeface="Tahoma" pitchFamily="34" charset="0"/>
              </a:rPr>
              <a:t>National Framework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292080" y="1796008"/>
            <a:ext cx="2895600" cy="323165"/>
          </a:xfrm>
          <a:prstGeom prst="rect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PSB Sign up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91680" y="5301208"/>
            <a:ext cx="2895600" cy="369332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Tahoma" pitchFamily="34" charset="0"/>
              </a:rPr>
              <a:t>Share learning/barriers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23528" y="2658477"/>
            <a:ext cx="914400" cy="89106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 smtClean="0">
                <a:solidFill>
                  <a:prstClr val="white"/>
                </a:solidFill>
              </a:rPr>
              <a:t>March -April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23528" y="1649542"/>
            <a:ext cx="914400" cy="89106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 smtClean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23528" y="3701942"/>
            <a:ext cx="914400" cy="89106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 smtClean="0">
                <a:solidFill>
                  <a:prstClr val="white"/>
                </a:solidFill>
              </a:rPr>
              <a:t>May-</a:t>
            </a:r>
          </a:p>
          <a:p>
            <a:pPr algn="ctr" defTabSz="914400"/>
            <a:r>
              <a:rPr lang="en-GB" dirty="0" smtClean="0">
                <a:solidFill>
                  <a:prstClr val="white"/>
                </a:solidFill>
              </a:rPr>
              <a:t>June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23528" y="4745407"/>
            <a:ext cx="914400" cy="89106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 smtClean="0">
                <a:solidFill>
                  <a:prstClr val="white"/>
                </a:solidFill>
              </a:rPr>
              <a:t>July- Sept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292080" y="2313747"/>
            <a:ext cx="2895600" cy="323165"/>
          </a:xfrm>
          <a:prstGeom prst="rect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Scoping 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292080" y="2844661"/>
            <a:ext cx="2895600" cy="323165"/>
          </a:xfrm>
          <a:prstGeom prst="rect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Fact Finding/ Mapping  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92080" y="3809924"/>
            <a:ext cx="2895600" cy="323165"/>
          </a:xfrm>
          <a:prstGeom prst="rect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DESIGN 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664900" y="3167826"/>
            <a:ext cx="2080898" cy="646331"/>
          </a:xfrm>
          <a:prstGeom prst="rect">
            <a:avLst/>
          </a:prstGeom>
          <a:pattFill prst="zigZ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200" kern="0" dirty="0" smtClean="0">
                <a:solidFill>
                  <a:prstClr val="black"/>
                </a:solidFill>
                <a:latin typeface="Tahoma" pitchFamily="34" charset="0"/>
              </a:rPr>
              <a:t>Identify gaps/blocks/ level of integration. Theory of change 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257549" y="4593007"/>
            <a:ext cx="2895600" cy="1708160"/>
          </a:xfrm>
          <a:prstGeom prst="rect">
            <a:avLst/>
          </a:prstGeom>
          <a:pattFill prst="pct5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Implementation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testing and learning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1500" kern="0" dirty="0">
              <a:solidFill>
                <a:prstClr val="black"/>
              </a:solidFill>
              <a:latin typeface="Tahoma" pitchFamily="34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1500" kern="0" dirty="0" smtClean="0">
              <a:solidFill>
                <a:prstClr val="black"/>
              </a:solidFill>
              <a:latin typeface="Tahoma" pitchFamily="34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175214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GB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PATHFINDERS </a:t>
            </a:r>
            <a:endParaRPr lang="en-GB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  <a:p>
            <a:pPr algn="ctr" defTabSz="914400"/>
            <a:r>
              <a:rPr lang="en-GB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CYNLLUN PROSIECT/ PROJECT PLAN</a:t>
            </a:r>
            <a:endParaRPr lang="en-GB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34" name="Bent-Up Arrow 33"/>
          <p:cNvSpPr/>
          <p:nvPr/>
        </p:nvSpPr>
        <p:spPr>
          <a:xfrm>
            <a:off x="4593039" y="4939020"/>
            <a:ext cx="1138424" cy="731520"/>
          </a:xfrm>
          <a:prstGeom prst="bentUpArrow">
            <a:avLst>
              <a:gd name="adj1" fmla="val 1098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346152" y="2278789"/>
            <a:ext cx="978408" cy="23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66879" y="2821578"/>
            <a:ext cx="978408" cy="23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366879" y="3854122"/>
            <a:ext cx="978408" cy="23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0" name="Left-Up Arrow 39"/>
          <p:cNvSpPr/>
          <p:nvPr/>
        </p:nvSpPr>
        <p:spPr>
          <a:xfrm>
            <a:off x="4593039" y="4277991"/>
            <a:ext cx="850392" cy="850392"/>
          </a:xfrm>
          <a:prstGeom prst="leftUpArrow">
            <a:avLst>
              <a:gd name="adj1" fmla="val 892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664900" y="4106386"/>
            <a:ext cx="2080898" cy="461665"/>
          </a:xfrm>
          <a:prstGeom prst="rect">
            <a:avLst/>
          </a:prstGeom>
          <a:pattFill prst="zigZ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kern="0" dirty="0" smtClean="0">
                <a:solidFill>
                  <a:prstClr val="black"/>
                </a:solidFill>
                <a:latin typeface="Tahoma" pitchFamily="34" charset="0"/>
              </a:rPr>
              <a:t>Develop Implementation plans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324268" y="1404832"/>
            <a:ext cx="2895600" cy="323165"/>
          </a:xfrm>
          <a:prstGeom prst="rect">
            <a:avLst/>
          </a:prstGeom>
          <a:pattFill prst="pct9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500" kern="0" dirty="0" smtClean="0">
                <a:solidFill>
                  <a:prstClr val="black"/>
                </a:solidFill>
                <a:latin typeface="Tahoma" pitchFamily="34" charset="0"/>
              </a:rPr>
              <a:t>PSB Project</a:t>
            </a:r>
          </a:p>
        </p:txBody>
      </p:sp>
    </p:spTree>
    <p:extLst>
      <p:ext uri="{BB962C8B-B14F-4D97-AF65-F5344CB8AC3E}">
        <p14:creationId xmlns:p14="http://schemas.microsoft.com/office/powerpoint/2010/main" val="40499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41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A25044189</value>
    </field>
    <field name="Objective-Title">
      <value order="0">Presentation for Workshop Feb 2019</value>
    </field>
    <field name="Objective-Description">
      <value order="0"/>
    </field>
    <field name="Objective-CreationStamp">
      <value order="0">2019-01-29T10:52:29Z</value>
    </field>
    <field name="Objective-IsApproved">
      <value order="0">false</value>
    </field>
    <field name="Objective-IsPublished">
      <value order="0">true</value>
    </field>
    <field name="Objective-DatePublished">
      <value order="0">2019-02-07T09:53:45Z</value>
    </field>
    <field name="Objective-ModificationStamp">
      <value order="0">2019-02-07T09:53:45Z</value>
    </field>
    <field name="Objective-Owner">
      <value order="0">West, Sharon (EPS - Fairer Futures)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Policies:Building a Brighter Future- Review 2016 - 2016:Early Years Pathfinders Workshop 8 February 2019</value>
    </field>
    <field name="Objective-Parent">
      <value order="0">Early Years Pathfinders Workshop 8 February 2019</value>
    </field>
    <field name="Objective-State">
      <value order="0">Published</value>
    </field>
    <field name="Objective-VersionId">
      <value order="0">vA49983146</value>
    </field>
    <field name="Objective-Version">
      <value order="0">8.0</value>
    </field>
    <field name="Objective-VersionNumber">
      <value order="0">9</value>
    </field>
    <field name="Objective-VersionComment">
      <value order="0"/>
    </field>
    <field name="Objective-FileNumber">
      <value order="0">qA1252917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2019-01-29T23:59:59Z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818</Words>
  <Application>Microsoft Office PowerPoint</Application>
  <PresentationFormat>On-screen Show (4:3)</PresentationFormat>
  <Paragraphs>210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Tahoma</vt:lpstr>
      <vt:lpstr>Times</vt:lpstr>
      <vt:lpstr>Office Theme</vt:lpstr>
      <vt:lpstr>1_Office Theme</vt:lpstr>
      <vt:lpstr>PowerPoint Presentation</vt:lpstr>
      <vt:lpstr>PAM BLYNYDDOEDD CYNNAR/ WHY EARLY YEARS </vt:lpstr>
      <vt:lpstr>INTEGREIDDIO BLYNYDDOEDD CYNNAR EARLY YEARS INTEGRATION</vt:lpstr>
      <vt:lpstr>SYSTEM BLYNYDDOEDD CYNNAR EARLY YEARS SYSTEM</vt:lpstr>
      <vt:lpstr>SYSTEM BLYNYDDOEDD CYNNAR  EARLY YEARS SYSTEM</vt:lpstr>
      <vt:lpstr> CYDRANNAU CRAIDD CORE COMPONENTS </vt:lpstr>
      <vt:lpstr>Fframwaith Cenedlaethol/ National Framework </vt:lpstr>
      <vt:lpstr>BLYNYDDOEDD CYNNAR: CAMAU NESAF  EARLY YEARS: NEXT STEPS</vt:lpstr>
      <vt:lpstr>PowerPoint Presentation</vt:lpstr>
      <vt:lpstr>PowerPoint Presentation</vt:lpstr>
      <vt:lpstr>Cynnig Llywodraeth Cymru/ Welsh Government Offer</vt:lpstr>
      <vt:lpstr>PowerPoint Presentation</vt:lpstr>
      <vt:lpstr>BLYNYDDOEDD CYNNAR EARLY YEARS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 Government</dc:creator>
  <cp:lastModifiedBy>Aimee Cummings</cp:lastModifiedBy>
  <cp:revision>240</cp:revision>
  <cp:lastPrinted>2018-11-21T09:45:45Z</cp:lastPrinted>
  <dcterms:created xsi:type="dcterms:W3CDTF">2016-02-22T16:22:11Z</dcterms:created>
  <dcterms:modified xsi:type="dcterms:W3CDTF">2019-03-27T13:09:59Z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A25044189</vt:lpwstr>
  </property>
  <property fmtid="{D5CDD505-2E9C-101B-9397-08002B2CF9AE}" pid="4" name="Objective-Title">
    <vt:lpwstr>Presentation for Workshop Feb 2019</vt:lpwstr>
  </property>
  <property fmtid="{D5CDD505-2E9C-101B-9397-08002B2CF9AE}" pid="5" name="Objective-Comment">
    <vt:lpwstr/>
  </property>
  <property fmtid="{D5CDD505-2E9C-101B-9397-08002B2CF9AE}" pid="6" name="Objective-CreationStamp">
    <vt:filetime>2019-01-29T10:52:38Z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2019-02-07T09:53:45Z</vt:filetime>
  </property>
  <property fmtid="{D5CDD505-2E9C-101B-9397-08002B2CF9AE}" pid="10" name="Objective-ModificationStamp">
    <vt:filetime>2019-02-07T09:53:45Z</vt:filetime>
  </property>
  <property fmtid="{D5CDD505-2E9C-101B-9397-08002B2CF9AE}" pid="11" name="Objective-Owner">
    <vt:lpwstr>West, Sharon (EPS - Fairer Futures)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</vt:lpwstr>
  </property>
  <property fmtid="{D5CDD505-2E9C-101B-9397-08002B2CF9AE}" pid="13" name="Objective-Parent">
    <vt:lpwstr>Early Years Pathfinders Workshop 8 February 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8.0</vt:lpwstr>
  </property>
  <property fmtid="{D5CDD505-2E9C-101B-9397-08002B2CF9AE}" pid="16" name="Objective-VersionNumber">
    <vt:r8>9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Language [system]">
    <vt:lpwstr>English (eng)</vt:lpwstr>
  </property>
  <property fmtid="{D5CDD505-2E9C-101B-9397-08002B2CF9AE}" pid="22" name="Objective-Date Acquired [system]">
    <vt:filetime>2019-01-29T00:00:00Z</vt:filetime>
  </property>
  <property fmtid="{D5CDD505-2E9C-101B-9397-08002B2CF9AE}" pid="23" name="Objective-What to Keep [system]">
    <vt:lpwstr>No</vt:lpwstr>
  </property>
  <property fmtid="{D5CDD505-2E9C-101B-9397-08002B2CF9AE}" pid="24" name="Objective-Official Translation [system]">
    <vt:lpwstr/>
  </property>
  <property fmtid="{D5CDD505-2E9C-101B-9397-08002B2CF9AE}" pid="25" name="Objective-Connect Creator [system]">
    <vt:lpwstr/>
  </property>
  <property fmtid="{D5CDD505-2E9C-101B-9397-08002B2CF9AE}" pid="26" name="Objective-Description">
    <vt:lpwstr/>
  </property>
  <property fmtid="{D5CDD505-2E9C-101B-9397-08002B2CF9AE}" pid="27" name="Objective-VersionId">
    <vt:lpwstr>vA49983146</vt:lpwstr>
  </property>
  <property fmtid="{D5CDD505-2E9C-101B-9397-08002B2CF9AE}" pid="28" name="Objective-Language">
    <vt:lpwstr>English (eng)</vt:lpwstr>
  </property>
  <property fmtid="{D5CDD505-2E9C-101B-9397-08002B2CF9AE}" pid="29" name="Objective-Date Acquired">
    <vt:filetime>2019-01-29T23:59:59Z</vt:filetime>
  </property>
  <property fmtid="{D5CDD505-2E9C-101B-9397-08002B2CF9AE}" pid="30" name="Objective-What to Keep">
    <vt:lpwstr>No</vt:lpwstr>
  </property>
  <property fmtid="{D5CDD505-2E9C-101B-9397-08002B2CF9AE}" pid="31" name="Objective-Official Translation">
    <vt:lpwstr/>
  </property>
  <property fmtid="{D5CDD505-2E9C-101B-9397-08002B2CF9AE}" pid="32" name="Objective-Connect Creator">
    <vt:lpwstr/>
  </property>
</Properties>
</file>